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68.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206.xml"/>
  <Override ContentType="application/vnd.openxmlformats-officedocument.presentationml.notesSlide+xml" PartName="/ppt/notesSlides/notesSlide91.xml"/>
  <Override ContentType="application/vnd.openxmlformats-officedocument.presentationml.notesSlide+xml" PartName="/ppt/notesSlides/notesSlide133.xml"/>
  <Override ContentType="application/vnd.openxmlformats-officedocument.presentationml.notesSlide+xml" PartName="/ppt/notesSlides/notesSlide176.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16.xml"/>
  <Override ContentType="application/vnd.openxmlformats-officedocument.presentationml.notesSlide+xml" PartName="/ppt/notesSlides/notesSlide214.xml"/>
  <Override ContentType="application/vnd.openxmlformats-officedocument.presentationml.notesSlide+xml" PartName="/ppt/notesSlides/notesSlide1.xml"/>
  <Override ContentType="application/vnd.openxmlformats-officedocument.presentationml.notesSlide+xml" PartName="/ppt/notesSlides/notesSlide196.xml"/>
  <Override ContentType="application/vnd.openxmlformats-officedocument.presentationml.notesSlide+xml" PartName="/ppt/notesSlides/notesSlide105.xml"/>
  <Override ContentType="application/vnd.openxmlformats-officedocument.presentationml.notesSlide+xml" PartName="/ppt/notesSlides/notesSlide148.xml"/>
  <Override ContentType="application/vnd.openxmlformats-officedocument.presentationml.notesSlide+xml" PartName="/ppt/notesSlides/notesSlide202.xml"/>
  <Override ContentType="application/vnd.openxmlformats-officedocument.presentationml.notesSlide+xml" PartName="/ppt/notesSlides/notesSlide39.xml"/>
  <Override ContentType="application/vnd.openxmlformats-officedocument.presentationml.notesSlide+xml" PartName="/ppt/notesSlides/notesSlide137.xml"/>
  <Override ContentType="application/vnd.openxmlformats-officedocument.presentationml.notesSlide+xml" PartName="/ppt/notesSlides/notesSlide87.xml"/>
  <Override ContentType="application/vnd.openxmlformats-officedocument.presentationml.notesSlide+xml" PartName="/ppt/notesSlides/notesSlide44.xml"/>
  <Override ContentType="application/vnd.openxmlformats-officedocument.presentationml.notesSlide+xml" PartName="/ppt/notesSlides/notesSlide141.xml"/>
  <Override ContentType="application/vnd.openxmlformats-officedocument.presentationml.notesSlide+xml" PartName="/ppt/notesSlides/notesSlide153.xml"/>
  <Override ContentType="application/vnd.openxmlformats-officedocument.presentationml.notesSlide+xml" PartName="/ppt/notesSlides/notesSlide110.xml"/>
  <Override ContentType="application/vnd.openxmlformats-officedocument.presentationml.notesSlide+xml" PartName="/ppt/notesSlides/notesSlide184.xml"/>
  <Override ContentType="application/vnd.openxmlformats-officedocument.presentationml.notesSlide+xml" PartName="/ppt/notesSlides/notesSlide75.xml"/>
  <Override ContentType="application/vnd.openxmlformats-officedocument.presentationml.notesSlide+xml" PartName="/ppt/notesSlides/notesSlide180.xml"/>
  <Override ContentType="application/vnd.openxmlformats-officedocument.presentationml.notesSlide+xml" PartName="/ppt/notesSlides/notesSlide172.xml"/>
  <Override ContentType="application/vnd.openxmlformats-officedocument.presentationml.notesSlide+xml" PartName="/ppt/notesSlides/notesSlide9.xml"/>
  <Override ContentType="application/vnd.openxmlformats-officedocument.presentationml.notesSlide+xml" PartName="/ppt/notesSlides/notesSlide63.xml"/>
  <Override ContentType="application/vnd.openxmlformats-officedocument.presentationml.notesSlide+xml" PartName="/ppt/notesSlides/notesSlide20.xml"/>
  <Override ContentType="application/vnd.openxmlformats-officedocument.presentationml.notesSlide+xml" PartName="/ppt/notesSlides/notesSlide210.xml"/>
  <Override ContentType="application/vnd.openxmlformats-officedocument.presentationml.notesSlide+xml" PartName="/ppt/notesSlides/notesSlide129.xml"/>
  <Override ContentType="application/vnd.openxmlformats-officedocument.presentationml.notesSlide+xml" PartName="/ppt/notesSlides/notesSlide60.xml"/>
  <Override ContentType="application/vnd.openxmlformats-officedocument.presentationml.notesSlide+xml" PartName="/ppt/notesSlides/notesSlide144.xml"/>
  <Override ContentType="application/vnd.openxmlformats-officedocument.presentationml.notesSlide+xml" PartName="/ppt/notesSlides/notesSlide48.xml"/>
  <Override ContentType="application/vnd.openxmlformats-officedocument.presentationml.notesSlide+xml" PartName="/ppt/notesSlides/notesSlide15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52.xml"/>
  <Override ContentType="application/vnd.openxmlformats-officedocument.presentationml.notesSlide+xml" PartName="/ppt/notesSlides/notesSlide35.xml"/>
  <Override ContentType="application/vnd.openxmlformats-officedocument.presentationml.notesSlide+xml" PartName="/ppt/notesSlides/notesSlide161.xml"/>
  <Override ContentType="application/vnd.openxmlformats-officedocument.presentationml.notesSlide+xml" PartName="/ppt/notesSlides/notesSlide5.xml"/>
  <Override ContentType="application/vnd.openxmlformats-officedocument.presentationml.notesSlide+xml" PartName="/ppt/notesSlides/notesSlide187.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84.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24.xml"/>
  <Override ContentType="application/vnd.openxmlformats-officedocument.presentationml.notesSlide+xml" PartName="/ppt/notesSlides/notesSlide213.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177.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90.xml"/>
  <Override ContentType="application/vnd.openxmlformats-officedocument.presentationml.notesSlide+xml" PartName="/ppt/notesSlides/notesSlide134.xml"/>
  <Override ContentType="application/vnd.openxmlformats-officedocument.presentationml.notesSlide+xml" PartName="/ppt/notesSlides/notesSlide4.xml"/>
  <Override ContentType="application/vnd.openxmlformats-officedocument.presentationml.notesSlide+xml" PartName="/ppt/notesSlides/notesSlide203.xml"/>
  <Override ContentType="application/vnd.openxmlformats-officedocument.presentationml.notesSlide+xml" PartName="/ppt/notesSlides/notesSlide13.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52.xml"/>
  <Override ContentType="application/vnd.openxmlformats-officedocument.presentationml.notesSlide+xml" PartName="/ppt/notesSlides/notesSlide195.xml"/>
  <Override ContentType="application/vnd.openxmlformats-officedocument.presentationml.notesSlide+xml" PartName="/ppt/notesSlides/notesSlide183.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167.xml"/>
  <Override ContentType="application/vnd.openxmlformats-officedocument.presentationml.notesSlide+xml" PartName="/ppt/notesSlides/notesSlide140.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9.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28.xml"/>
  <Override ContentType="application/vnd.openxmlformats-officedocument.presentationml.notesSlide+xml" PartName="/ppt/notesSlides/notesSlide139.xml"/>
  <Override ContentType="application/vnd.openxmlformats-officedocument.presentationml.notesSlide+xml" PartName="/ppt/notesSlides/notesSlide55.xml"/>
  <Override ContentType="application/vnd.openxmlformats-officedocument.presentationml.notesSlide+xml" PartName="/ppt/notesSlides/notesSlide156.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199.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90.xml"/>
  <Override ContentType="application/vnd.openxmlformats-officedocument.presentationml.notesSlide+xml" PartName="/ppt/notesSlides/notesSlide8.xml"/>
  <Override ContentType="application/vnd.openxmlformats-officedocument.presentationml.notesSlide+xml" PartName="/ppt/notesSlides/notesSlide130.xml"/>
  <Override ContentType="application/vnd.openxmlformats-officedocument.presentationml.notesSlide+xml" PartName="/ppt/notesSlides/notesSlide38.xml"/>
  <Override ContentType="application/vnd.openxmlformats-officedocument.presentationml.notesSlide+xml" PartName="/ppt/notesSlides/notesSlide173.xml"/>
  <Override ContentType="application/vnd.openxmlformats-officedocument.presentationml.notesSlide+xml" PartName="/ppt/notesSlides/notesSlide128.xml"/>
  <Override ContentType="application/vnd.openxmlformats-officedocument.presentationml.notesSlide+xml" PartName="/ppt/notesSlides/notesSlide162.xml"/>
  <Override ContentType="application/vnd.openxmlformats-officedocument.presentationml.notesSlide+xml" PartName="/ppt/notesSlides/notesSlide49.xml"/>
  <Override ContentType="application/vnd.openxmlformats-officedocument.presentationml.notesSlide+xml" PartName="/ppt/notesSlides/notesSlide145.xml"/>
  <Override ContentType="application/vnd.openxmlformats-officedocument.presentationml.notesSlide+xml" PartName="/ppt/notesSlides/notesSlide207.xml"/>
  <Override ContentType="application/vnd.openxmlformats-officedocument.presentationml.notesSlide+xml" PartName="/ppt/notesSlides/notesSlide102.xml"/>
  <Override ContentType="application/vnd.openxmlformats-officedocument.presentationml.notesSlide+xml" PartName="/ppt/notesSlides/notesSlide8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88.xml"/>
  <Override ContentType="application/vnd.openxmlformats-officedocument.presentationml.notesSlide+xml" PartName="/ppt/notesSlides/notesSlide3.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86.xml"/>
  <Override ContentType="application/vnd.openxmlformats-officedocument.presentationml.notesSlide+xml" PartName="/ppt/notesSlides/notesSlide143.xml"/>
  <Override ContentType="application/vnd.openxmlformats-officedocument.presentationml.notesSlide+xml" PartName="/ppt/notesSlides/notesSlide151.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94.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166.xml"/>
  <Override ContentType="application/vnd.openxmlformats-officedocument.presentationml.notesSlide+xml" PartName="/ppt/notesSlides/notesSlide182.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78.xml"/>
  <Override ContentType="application/vnd.openxmlformats-officedocument.presentationml.notesSlide+xml" PartName="/ppt/notesSlides/notesSlide26.xml"/>
  <Override ContentType="application/vnd.openxmlformats-officedocument.presentationml.notesSlide+xml" PartName="/ppt/notesSlides/notesSlide135.xml"/>
  <Override ContentType="application/vnd.openxmlformats-officedocument.presentationml.notesSlide+xml" PartName="/ppt/notesSlides/notesSlide93.xml"/>
  <Override ContentType="application/vnd.openxmlformats-officedocument.presentationml.notesSlide+xml" PartName="/ppt/notesSlides/notesSlide204.xml"/>
  <Override ContentType="application/vnd.openxmlformats-officedocument.presentationml.notesSlide+xml" PartName="/ppt/notesSlides/notesSlide57.xml"/>
  <Override ContentType="application/vnd.openxmlformats-officedocument.presentationml.notesSlide+xml" PartName="/ppt/notesSlides/notesSlide123.xml"/>
  <Override ContentType="application/vnd.openxmlformats-officedocument.presentationml.notesSlide+xml" PartName="/ppt/notesSlides/notesSlide171.xml"/>
  <Override ContentType="application/vnd.openxmlformats-officedocument.presentationml.notesSlide+xml" PartName="/ppt/notesSlides/notesSlide14.xml"/>
  <Override ContentType="application/vnd.openxmlformats-officedocument.presentationml.notesSlide+xml" PartName="/ppt/notesSlides/notesSlide37.xml"/>
  <Override ContentType="application/vnd.openxmlformats-officedocument.presentationml.notesSlide+xml" PartName="/ppt/notesSlides/notesSlide138.xml"/>
  <Override ContentType="application/vnd.openxmlformats-officedocument.presentationml.notesSlide+xml" PartName="/ppt/notesSlides/notesSlide163.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98.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155.xml"/>
  <Override ContentType="application/vnd.openxmlformats-officedocument.presentationml.notesSlide+xml" PartName="/ppt/notesSlides/notesSlide189.xml"/>
  <Override ContentType="application/vnd.openxmlformats-officedocument.presentationml.notesSlide+xml" PartName="/ppt/notesSlides/notesSlide46.xml"/>
  <Override ContentType="application/vnd.openxmlformats-officedocument.presentationml.notesSlide+xml" PartName="/ppt/notesSlides/notesSlide89.xml"/>
  <Override ContentType="application/vnd.openxmlformats-officedocument.presentationml.notesSlide+xml" PartName="/ppt/notesSlides/notesSlide146.xml"/>
  <Override ContentType="application/vnd.openxmlformats-officedocument.presentationml.notesSlide+xml" PartName="/ppt/notesSlides/notesSlide11.xml"/>
  <Override ContentType="application/vnd.openxmlformats-officedocument.presentationml.notesSlide+xml" PartName="/ppt/notesSlides/notesSlide120.xml"/>
  <Override ContentType="application/vnd.openxmlformats-officedocument.presentationml.notesSlide+xml" PartName="/ppt/notesSlides/notesSlide201.xml"/>
  <Override ContentType="application/vnd.openxmlformats-officedocument.presentationml.notesSlide+xml" PartName="/ppt/notesSlides/notesSlide18.xml"/>
  <Override ContentType="application/vnd.openxmlformats-officedocument.presentationml.notesSlide+xml" PartName="/ppt/notesSlides/notesSlide131.xml"/>
  <Override ContentType="application/vnd.openxmlformats-officedocument.presentationml.notesSlide+xml" PartName="/ppt/notesSlides/notesSlide127.xml"/>
  <Override ContentType="application/vnd.openxmlformats-officedocument.presentationml.notesSlide+xml" PartName="/ppt/notesSlides/notesSlide191.xml"/>
  <Override ContentType="application/vnd.openxmlformats-officedocument.presentationml.notesSlide+xml" PartName="/ppt/notesSlides/notesSlide208.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65.xml"/>
  <Override ContentType="application/vnd.openxmlformats-officedocument.presentationml.notesSlide+xml" PartName="/ppt/notesSlides/notesSlide174.xml"/>
  <Override ContentType="application/vnd.openxmlformats-officedocument.presentationml.notesSlide+xml" PartName="/ppt/notesSlides/notesSlide212.xml"/>
  <Override ContentType="application/vnd.openxmlformats-officedocument.presentationml.notesSlide+xml" PartName="/ppt/notesSlides/notesSlide92.xml"/>
  <Override ContentType="application/vnd.openxmlformats-officedocument.presentationml.notesSlide+xml" PartName="/ppt/notesSlides/notesSlide193.xml"/>
  <Override ContentType="application/vnd.openxmlformats-officedocument.presentationml.notesSlide+xml" PartName="/ppt/notesSlides/notesSlide150.xml"/>
  <Override ContentType="application/vnd.openxmlformats-officedocument.presentationml.notesSlide+xml" PartName="/ppt/notesSlides/notesSlide142.xml"/>
  <Override ContentType="application/vnd.openxmlformats-officedocument.presentationml.notesSlide+xml" PartName="/ppt/notesSlides/notesSlide116.xml"/>
  <Override ContentType="application/vnd.openxmlformats-officedocument.presentationml.notesSlide+xml" PartName="/ppt/notesSlides/notesSlide15.xml"/>
  <Override ContentType="application/vnd.openxmlformats-officedocument.presentationml.notesSlide+xml" PartName="/ppt/notesSlides/notesSlide159.xml"/>
  <Override ContentType="application/vnd.openxmlformats-officedocument.presentationml.notesSlide+xml" PartName="/ppt/notesSlides/notesSlide185.xml"/>
  <Override ContentType="application/vnd.openxmlformats-officedocument.presentationml.notesSlide+xml" PartName="/ppt/notesSlides/notesSlide215.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69.xml"/>
  <Override ContentType="application/vnd.openxmlformats-officedocument.presentationml.notesSlide+xml" PartName="/ppt/notesSlides/notesSlide205.xml"/>
  <Override ContentType="application/vnd.openxmlformats-officedocument.presentationml.notesSlide+xml" PartName="/ppt/notesSlides/notesSlide108.xml"/>
  <Override ContentType="application/vnd.openxmlformats-officedocument.presentationml.notesSlide+xml" PartName="/ppt/notesSlides/notesSlide25.xml"/>
  <Override ContentType="application/vnd.openxmlformats-officedocument.presentationml.notesSlide+xml" PartName="/ppt/notesSlides/notesSlide160.xml"/>
  <Override ContentType="application/vnd.openxmlformats-officedocument.presentationml.notesSlide+xml" PartName="/ppt/notesSlides/notesSlide43.xml"/>
  <Override ContentType="application/vnd.openxmlformats-officedocument.presentationml.notesSlide+xml" PartName="/ppt/notesSlides/notesSlide86.xml"/>
  <Override ContentType="application/vnd.openxmlformats-officedocument.presentationml.notesSlide+xml" PartName="/ppt/notesSlides/notesSlide179.xml"/>
  <Override ContentType="application/vnd.openxmlformats-officedocument.presentationml.notesSlide+xml" PartName="/ppt/notesSlides/notesSlide165.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74.xml"/>
  <Override ContentType="application/vnd.openxmlformats-officedocument.presentationml.notesSlide+xml" PartName="/ppt/notesSlides/notesSlide170.xml"/>
  <Override ContentType="application/vnd.openxmlformats-officedocument.presentationml.notesSlide+xml" PartName="/ppt/notesSlides/notesSlide197.xml"/>
  <Override ContentType="application/vnd.openxmlformats-officedocument.presentationml.notesSlide+xml" PartName="/ppt/notesSlides/notesSlide58.xml"/>
  <Override ContentType="application/vnd.openxmlformats-officedocument.presentationml.notesSlide+xml" PartName="/ppt/notesSlides/notesSlide154.xml"/>
  <Override ContentType="application/vnd.openxmlformats-officedocument.presentationml.notesSlide+xml" PartName="/ppt/notesSlides/notesSlide136.xml"/>
  <Override ContentType="application/vnd.openxmlformats-officedocument.presentationml.notesSlide+xml" PartName="/ppt/notesSlides/notesSlide2.xml"/>
  <Override ContentType="application/vnd.openxmlformats-officedocument.presentationml.notesSlide+xml" PartName="/ppt/notesSlides/notesSlide70.xml"/>
  <Override ContentType="application/vnd.openxmlformats-officedocument.presentationml.notesSlide+xml" PartName="/ppt/notesSlides/notesSlide111.xml"/>
  <Override ContentType="application/vnd.openxmlformats-officedocument.presentationml.notesSlide+xml" PartName="/ppt/notesSlides/notesSlide200.xml"/>
  <Override ContentType="application/vnd.openxmlformats-officedocument.presentationml.notesSlide+xml" PartName="/ppt/notesSlides/notesSlide181.xml"/>
  <Override ContentType="application/vnd.openxmlformats-officedocument.presentationml.notesSlide+xml" PartName="/ppt/notesSlides/notesSlide47.xml"/>
  <Override ContentType="application/vnd.openxmlformats-officedocument.presentationml.notesSlide+xml" PartName="/ppt/notesSlides/notesSlide209.xml"/>
  <Override ContentType="application/vnd.openxmlformats-officedocument.presentationml.notesSlide+xml" PartName="/ppt/notesSlides/notesSlide104.xml"/>
  <Override ContentType="application/vnd.openxmlformats-officedocument.presentationml.notesSlide+xml" PartName="/ppt/notesSlides/notesSlide147.xml"/>
  <Override ContentType="application/vnd.openxmlformats-officedocument.presentationml.notesSlide+xml" PartName="/ppt/notesSlides/notesSlide21.xml"/>
  <Override ContentType="application/vnd.openxmlformats-officedocument.presentationml.notesSlide+xml" PartName="/ppt/notesSlides/notesSlide164.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211.xml"/>
  <Override ContentType="application/vnd.openxmlformats-officedocument.presentationml.notesSlide+xml" PartName="/ppt/notesSlides/notesSlide79.xml"/>
  <Override ContentType="application/vnd.openxmlformats-officedocument.presentationml.notesSlide+xml" PartName="/ppt/notesSlides/notesSlide132.xml"/>
  <Override ContentType="application/vnd.openxmlformats-officedocument.presentationml.notesSlide+xml" PartName="/ppt/notesSlides/notesSlide36.xml"/>
  <Override ContentType="application/vnd.openxmlformats-officedocument.presentationml.notesSlide+xml" PartName="/ppt/notesSlides/notesSlide96.xml"/>
  <Override ContentType="application/vnd.openxmlformats-officedocument.presentationml.notesSlide+xml" PartName="/ppt/notesSlides/notesSlide192.xml"/>
  <Override ContentType="application/vnd.openxmlformats-officedocument.presentationml.notesSlide+xml" PartName="/ppt/notesSlides/notesSlide19.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158.xml"/>
  <Override ContentType="application/vnd.openxmlformats-officedocument.presentationml.notesSlide+xml" PartName="/ppt/notesSlides/notesSlide175.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8.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9.xml"/>
  <Override ContentType="application/vnd.openxmlformats-officedocument.presentationml.slideMaster+xml" PartName="/ppt/slideMasters/slideMaster11.xml"/>
  <Override ContentType="application/vnd.openxmlformats-officedocument.presentationml.slideMaster+xml" PartName="/ppt/slideMasters/slideMaster10.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7.xml"/>
  <Override ContentType="application/vnd.openxmlformats-officedocument.presentationml.slideMaster+xml" PartName="/ppt/slideMasters/slideMaster6.xml"/>
  <Override ContentType="application/vnd.openxmlformats-officedocument.presentationml.slideMaster+xml" PartName="/ppt/slideMasters/slideMaster5.xml"/>
  <Override ContentType="application/vnd.openxmlformats-officedocument.presentationml.slide+xml" PartName="/ppt/slides/slide121.xml"/>
  <Override ContentType="application/vnd.openxmlformats-officedocument.presentationml.slide+xml" PartName="/ppt/slides/slide164.xml"/>
  <Override ContentType="application/vnd.openxmlformats-officedocument.presentationml.slide+xml" PartName="/ppt/slides/slide43.xml"/>
  <Override ContentType="application/vnd.openxmlformats-officedocument.presentationml.slide+xml" PartName="/ppt/slides/slide199.xml"/>
  <Override ContentType="application/vnd.openxmlformats-officedocument.presentationml.slide+xml" PartName="/ppt/slides/slide210.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202.xml"/>
  <Override ContentType="application/vnd.openxmlformats-officedocument.presentationml.slide+xml" PartName="/ppt/slides/slide105.xml"/>
  <Override ContentType="application/vnd.openxmlformats-officedocument.presentationml.slide+xml" PartName="/ppt/slides/slide148.xml"/>
  <Override ContentType="application/vnd.openxmlformats-officedocument.presentationml.slide+xml" PartName="/ppt/slides/slide172.xml"/>
  <Override ContentType="application/vnd.openxmlformats-officedocument.presentationml.slide+xml" PartName="/ppt/slides/slide19.xml"/>
  <Override ContentType="application/vnd.openxmlformats-officedocument.presentationml.slide+xml" PartName="/ppt/slides/slide5.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94.xml"/>
  <Override ContentType="application/vnd.openxmlformats-officedocument.presentationml.slide+xml" PartName="/ppt/slides/slide156.xml"/>
  <Override ContentType="application/vnd.openxmlformats-officedocument.presentationml.slide+xml" PartName="/ppt/slides/slide71.xml"/>
  <Override ContentType="application/vnd.openxmlformats-officedocument.presentationml.slide+xml" PartName="/ppt/slides/slide179.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36.xml"/>
  <Override ContentType="application/vnd.openxmlformats-officedocument.presentationml.slide+xml" PartName="/ppt/slides/slide184.xml"/>
  <Override ContentType="application/vnd.openxmlformats-officedocument.presentationml.slide+xml" PartName="/ppt/slides/slide141.xml"/>
  <Override ContentType="application/vnd.openxmlformats-officedocument.presentationml.slide+xml" PartName="/ppt/slides/slide82.xml"/>
  <Override ContentType="application/vnd.openxmlformats-officedocument.presentationml.slide+xml" PartName="/ppt/slides/slide9.xml"/>
  <Override ContentType="application/vnd.openxmlformats-officedocument.presentationml.slide+xml" PartName="/ppt/slides/slide16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187.xml"/>
  <Override ContentType="application/vnd.openxmlformats-officedocument.presentationml.slide+xml" PartName="/ppt/slides/slide98.xml"/>
  <Override ContentType="application/vnd.openxmlformats-officedocument.presentationml.slide+xml" PartName="/ppt/slides/slide152.xml"/>
  <Override ContentType="application/vnd.openxmlformats-officedocument.presentationml.slide+xml" PartName="/ppt/slides/slide125.xml"/>
  <Override ContentType="application/vnd.openxmlformats-officedocument.presentationml.slide+xml" PartName="/ppt/slides/slide20.xml"/>
  <Override ContentType="application/vnd.openxmlformats-officedocument.presentationml.slide+xml" PartName="/ppt/slides/slide161.xml"/>
  <Override ContentType="application/vnd.openxmlformats-officedocument.presentationml.slide+xml" PartName="/ppt/slides/slide214.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206.xml"/>
  <Override ContentType="application/vnd.openxmlformats-officedocument.presentationml.slide+xml" PartName="/ppt/slides/slide55.xml"/>
  <Override ContentType="application/vnd.openxmlformats-officedocument.presentationml.slide+xml" PartName="/ppt/slides/slide195.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129.xml"/>
  <Override ContentType="application/vnd.openxmlformats-officedocument.presentationml.slide+xml" PartName="/ppt/slides/slide63.xml"/>
  <Override ContentType="application/vnd.openxmlformats-officedocument.presentationml.slide+xml" PartName="/ppt/slides/slide159.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144.xml"/>
  <Override ContentType="application/vnd.openxmlformats-officedocument.presentationml.slide+xml" PartName="/ppt/slides/slide133.xml"/>
  <Override ContentType="application/vnd.openxmlformats-officedocument.presentationml.slide+xml" PartName="/ppt/slides/slide9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176.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180.xml"/>
  <Override ContentType="application/vnd.openxmlformats-officedocument.presentationml.slide+xml" PartName="/ppt/slides/slide18.xml"/>
  <Override ContentType="application/vnd.openxmlformats-officedocument.presentationml.slide+xml" PartName="/ppt/slides/slide201.xml"/>
  <Override ContentType="application/vnd.openxmlformats-officedocument.presentationml.slide+xml" PartName="/ppt/slides/slide52.xml"/>
  <Override ContentType="application/vnd.openxmlformats-officedocument.presentationml.slide+xml" PartName="/ppt/slides/slide95.xml"/>
  <Override ContentType="application/vnd.openxmlformats-officedocument.presentationml.slide+xml" PartName="/ppt/slides/slide181.xml"/>
  <Override ContentType="application/vnd.openxmlformats-officedocument.presentationml.slide+xml" PartName="/ppt/slides/slide157.xml"/>
  <Override ContentType="application/vnd.openxmlformats-officedocument.presentationml.slide+xml" PartName="/ppt/slides/slide211.xml"/>
  <Override ContentType="application/vnd.openxmlformats-officedocument.presentationml.slide+xml" PartName="/ppt/slides/slide77.xml"/>
  <Override ContentType="application/vnd.openxmlformats-officedocument.presentationml.slide+xml" PartName="/ppt/slides/slide165.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47.xml"/>
  <Override ContentType="application/vnd.openxmlformats-officedocument.presentationml.slide+xml" PartName="/ppt/slides/slide191.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137.xml"/>
  <Override ContentType="application/vnd.openxmlformats-officedocument.presentationml.slide+xml" PartName="/ppt/slides/slide110.xml"/>
  <Override ContentType="application/vnd.openxmlformats-officedocument.presentationml.slide+xml" PartName="/ppt/slides/slide153.xml"/>
  <Override ContentType="application/vnd.openxmlformats-officedocument.presentationml.slide+xml" PartName="/ppt/slides/slide67.xml"/>
  <Override ContentType="application/vnd.openxmlformats-officedocument.presentationml.slide+xml" PartName="/ppt/slides/slide196.xml"/>
  <Override ContentType="application/vnd.openxmlformats-officedocument.presentationml.slide+xml" PartName="/ppt/slides/slide171.xml"/>
  <Override ContentType="application/vnd.openxmlformats-officedocument.presentationml.slide+xml" PartName="/ppt/slides/slide49.xml"/>
  <Override ContentType="application/vnd.openxmlformats-officedocument.presentationml.slide+xml" PartName="/ppt/slides/slide83.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169.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86.xml"/>
  <Override ContentType="application/vnd.openxmlformats-officedocument.presentationml.slide+xml" PartName="/ppt/slides/slide215.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205.xml"/>
  <Override ContentType="application/vnd.openxmlformats-officedocument.presentationml.slide+xml" PartName="/ppt/slides/slide160.xml"/>
  <Override ContentType="application/vnd.openxmlformats-officedocument.presentationml.slide+xml" PartName="/ppt/slides/slide100.xml"/>
  <Override ContentType="application/vnd.openxmlformats-officedocument.presentationml.slide+xml" PartName="/ppt/slides/slide90.xml"/>
  <Override ContentType="application/vnd.openxmlformats-officedocument.presentationml.slide+xml" PartName="/ppt/slides/slide143.xml"/>
  <Override ContentType="application/vnd.openxmlformats-officedocument.presentationml.slide+xml" PartName="/ppt/slides/slide132.xml"/>
  <Override ContentType="application/vnd.openxmlformats-officedocument.presentationml.slide+xml" PartName="/ppt/slides/slide62.xml"/>
  <Override ContentType="application/vnd.openxmlformats-officedocument.presentationml.slide+xml" PartName="/ppt/slides/slide175.xml"/>
  <Override ContentType="application/vnd.openxmlformats-officedocument.presentationml.slide+xml" PartName="/ppt/slides/slide1.xml"/>
  <Override ContentType="application/vnd.openxmlformats-officedocument.presentationml.slide+xml" PartName="/ppt/slides/slide192.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209.xml"/>
  <Override ContentType="application/vnd.openxmlformats-officedocument.presentationml.slide+xml" PartName="/ppt/slides/slide200.xml"/>
  <Override ContentType="application/vnd.openxmlformats-officedocument.presentationml.slide+xml" PartName="/ppt/slides/slide88.xml"/>
  <Override ContentType="application/vnd.openxmlformats-officedocument.presentationml.slide+xml" PartName="/ppt/slides/slide158.xml"/>
  <Override ContentType="application/vnd.openxmlformats-officedocument.presentationml.slide+xml" PartName="/ppt/slides/slide115.xml"/>
  <Override ContentType="application/vnd.openxmlformats-officedocument.presentationml.slide+xml" PartName="/ppt/slides/slide3.xml"/>
  <Override ContentType="application/vnd.openxmlformats-officedocument.presentationml.slide+xml" PartName="/ppt/slides/slide182.xml"/>
  <Override ContentType="application/vnd.openxmlformats-officedocument.presentationml.slide+xml" PartName="/ppt/slides/slide17.xml"/>
  <Override ContentType="application/vnd.openxmlformats-officedocument.presentationml.slide+xml" PartName="/ppt/slides/slide138.xml"/>
  <Override ContentType="application/vnd.openxmlformats-officedocument.presentationml.slide+xml" PartName="/ppt/slides/slide25.xml"/>
  <Override ContentType="application/vnd.openxmlformats-officedocument.presentationml.slide+xml" PartName="/ppt/slides/slide174.xml"/>
  <Override ContentType="application/vnd.openxmlformats-officedocument.presentationml.slide+xml" PartName="/ppt/slides/slide190.xml"/>
  <Override ContentType="application/vnd.openxmlformats-officedocument.presentationml.slide+xml" PartName="/ppt/slides/slide33.xml"/>
  <Override ContentType="application/vnd.openxmlformats-officedocument.presentationml.slide+xml" PartName="/ppt/slides/slide68.xml"/>
  <Override ContentType="application/vnd.openxmlformats-officedocument.presentationml.slide+xml" PartName="/ppt/slides/slide170.xml"/>
  <Override ContentType="application/vnd.openxmlformats-officedocument.presentationml.slide+xml" PartName="/ppt/slides/slide20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166.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4.xml"/>
  <Override ContentType="application/vnd.openxmlformats-officedocument.presentationml.slide+xml" PartName="/ppt/slides/slide197.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185.xml"/>
  <Override ContentType="application/vnd.openxmlformats-officedocument.presentationml.slide+xml" PartName="/ppt/slides/slide65.xml"/>
  <Override ContentType="application/vnd.openxmlformats-officedocument.presentationml.slide+xml" PartName="/ppt/slides/slide118.xml"/>
  <Override ContentType="application/vnd.openxmlformats-officedocument.presentationml.slide+xml" PartName="/ppt/slides/slide142.xml"/>
  <Override ContentType="application/vnd.openxmlformats-officedocument.presentationml.slide+xml" PartName="/ppt/slides/slide72.xml"/>
  <Override ContentType="application/vnd.openxmlformats-officedocument.presentationml.slide+xml" PartName="/ppt/slides/slide135.xml"/>
  <Override ContentType="application/vnd.openxmlformats-officedocument.presentationml.slide+xml" PartName="/ppt/slides/slide178.xml"/>
  <Override ContentType="application/vnd.openxmlformats-officedocument.presentationml.slide+xml" PartName="/ppt/slides/slide29.xml"/>
  <Override ContentType="application/vnd.openxmlformats-officedocument.presentationml.slide+xml" PartName="/ppt/slides/slide212.xml"/>
  <Override ContentType="application/vnd.openxmlformats-officedocument.presentationml.slide+xml" PartName="/ppt/slides/slide76.xml"/>
  <Override ContentType="application/vnd.openxmlformats-officedocument.presentationml.slide+xml" PartName="/ppt/slides/slide131.xml"/>
  <Override ContentType="application/vnd.openxmlformats-officedocument.presentationml.slide+xml" PartName="/ppt/slides/slide93.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114.xml"/>
  <Override ContentType="application/vnd.openxmlformats-officedocument.presentationml.slide+xml" PartName="/ppt/slides/slide163.xml"/>
  <Override ContentType="application/vnd.openxmlformats-officedocument.presentationml.slide+xml" PartName="/ppt/slides/slide127.xml"/>
  <Override ContentType="application/vnd.openxmlformats-officedocument.presentationml.slide+xml" PartName="/ppt/slides/slide146.xml"/>
  <Override ContentType="application/vnd.openxmlformats-officedocument.presentationml.slide+xml" PartName="/ppt/slides/slide150.xml"/>
  <Override ContentType="application/vnd.openxmlformats-officedocument.presentationml.slide+xml" PartName="/ppt/slides/slide189.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57.xml"/>
  <Override ContentType="application/vnd.openxmlformats-officedocument.presentationml.slide+xml" PartName="/ppt/slides/slide44.xml"/>
  <Override ContentType="application/vnd.openxmlformats-officedocument.presentationml.slide+xml" PartName="/ppt/slides/slide193.xml"/>
  <Override ContentType="application/vnd.openxmlformats-officedocument.presentationml.slide+xml" PartName="/ppt/slides/slide208.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39.xml"/>
  <Override ContentType="application/vnd.openxmlformats-officedocument.presentationml.slide+xml" PartName="/ppt/slides/slide60.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198.xml"/>
  <Override ContentType="application/vnd.openxmlformats-officedocument.presentationml.slide+xml" PartName="/ppt/slides/slide15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130.xml"/>
  <Override ContentType="application/vnd.openxmlformats-officedocument.presentationml.slide+xml" PartName="/ppt/slides/slide173.xml"/>
  <Override ContentType="application/vnd.openxmlformats-officedocument.presentationml.slide+xml" PartName="/ppt/slides/slide16.xml"/>
  <Override ContentType="application/vnd.openxmlformats-officedocument.presentationml.slide+xml" PartName="/ppt/slides/slide97.xml"/>
  <Override ContentType="application/vnd.openxmlformats-officedocument.presentationml.slide+xml" PartName="/ppt/slides/slide140.xml"/>
  <Override ContentType="application/vnd.openxmlformats-officedocument.presentationml.slide+xml" PartName="/ppt/slides/slide11.xml"/>
  <Override ContentType="application/vnd.openxmlformats-officedocument.presentationml.slide+xml" PartName="/ppt/slides/slide183.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149.xml"/>
  <Override ContentType="application/vnd.openxmlformats-officedocument.presentationml.slide+xml" PartName="/ppt/slides/slide203.xml"/>
  <Override ContentType="application/vnd.openxmlformats-officedocument.presentationml.slide+xml" PartName="/ppt/slides/slide124.xml"/>
  <Override ContentType="application/vnd.openxmlformats-officedocument.presentationml.slide+xml" PartName="/ppt/slides/slide106.xml"/>
  <Override ContentType="application/vnd.openxmlformats-officedocument.presentationml.slide+xml" PartName="/ppt/slides/slide167.xml"/>
  <Override ContentType="application/vnd.openxmlformats-officedocument.presentationml.slide+xml" PartName="/ppt/slides/slide70.xml"/>
  <Override ContentType="application/vnd.openxmlformats-officedocument.presentationml.slide+xml" PartName="/ppt/slides/slide194.xml"/>
  <Override ContentType="application/vnd.openxmlformats-officedocument.presentationml.slide+xml" PartName="/ppt/slides/slide151.xml"/>
  <Override ContentType="application/vnd.openxmlformats-officedocument.presentationml.slide+xml" PartName="/ppt/slides/slide177.xml"/>
  <Override ContentType="application/vnd.openxmlformats-officedocument.presentationml.slide+xml" PartName="/ppt/slides/slide134.xml"/>
  <Override ContentType="application/vnd.openxmlformats-officedocument.presentationml.slide+xml" PartName="/ppt/slides/slide207.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145.xml"/>
  <Override ContentType="application/vnd.openxmlformats-officedocument.presentationml.slide+xml" PartName="/ppt/slides/slide188.xml"/>
  <Override ContentType="application/vnd.openxmlformats-officedocument.presentationml.slide+xml" PartName="/ppt/slides/slide162.xml"/>
  <Override ContentType="application/vnd.openxmlformats-officedocument.presentationml.slide+xml" PartName="/ppt/slides/slide32.xml"/>
  <Override ContentType="application/vnd.openxmlformats-officedocument.presentationml.slide+xml" PartName="/ppt/slides/slide75.xml"/>
  <Override ContentType="application/vnd.openxmlformats-officedocument.presentationml.slide+xml" PartName="/ppt/slides/slide213.xml"/>
  <Override ContentType="application/vnd.openxmlformats-officedocument.presentationml.slide+xml" PartName="/ppt/slides/slide58.xml"/>
  <Override ContentType="application/vnd.openxmlformats-officedocument.presentationml.slide+xml" PartName="/ppt/slides/slide15.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7.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11.xml"/>
  <Override ContentType="application/vnd.openxmlformats-officedocument.theme+xml" PartName="/ppt/theme/theme5.xml"/>
  <Override ContentType="application/vnd.openxmlformats-officedocument.theme+xml" PartName="/ppt/theme/theme8.xml"/>
  <Override ContentType="application/vnd.openxmlformats-officedocument.theme+xml" PartName="/ppt/theme/theme10.xml"/>
  <Override ContentType="application/vnd.openxmlformats-officedocument.theme+xml" PartName="/ppt/theme/theme12.xml"/>
  <Override ContentType="application/vnd.openxmlformats-officedocument.theme+xml" PartName="/ppt/theme/theme9.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84" r:id="rId5"/>
    <p:sldMasterId id="2147483785" r:id="rId6"/>
    <p:sldMasterId id="2147483786" r:id="rId7"/>
    <p:sldMasterId id="2147483787" r:id="rId8"/>
    <p:sldMasterId id="2147483788" r:id="rId9"/>
    <p:sldMasterId id="2147483789" r:id="rId10"/>
    <p:sldMasterId id="2147483790" r:id="rId11"/>
    <p:sldMasterId id="2147483791" r:id="rId12"/>
    <p:sldMasterId id="2147483792" r:id="rId13"/>
    <p:sldMasterId id="2147483793" r:id="rId14"/>
    <p:sldMasterId id="2147483794" r:id="rId15"/>
  </p:sldMasterIdLst>
  <p:notesMasterIdLst>
    <p:notesMasterId r:id="rId16"/>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 id="309" r:id="rId70"/>
    <p:sldId id="310" r:id="rId71"/>
    <p:sldId id="311" r:id="rId72"/>
    <p:sldId id="312" r:id="rId73"/>
    <p:sldId id="313" r:id="rId74"/>
    <p:sldId id="314" r:id="rId75"/>
    <p:sldId id="315" r:id="rId76"/>
    <p:sldId id="316" r:id="rId77"/>
    <p:sldId id="317" r:id="rId78"/>
    <p:sldId id="318" r:id="rId79"/>
    <p:sldId id="319" r:id="rId80"/>
    <p:sldId id="320" r:id="rId81"/>
    <p:sldId id="321" r:id="rId82"/>
    <p:sldId id="322" r:id="rId83"/>
    <p:sldId id="323" r:id="rId84"/>
    <p:sldId id="324" r:id="rId85"/>
    <p:sldId id="325" r:id="rId86"/>
    <p:sldId id="326" r:id="rId87"/>
    <p:sldId id="327" r:id="rId88"/>
    <p:sldId id="328" r:id="rId89"/>
    <p:sldId id="329" r:id="rId90"/>
    <p:sldId id="330" r:id="rId91"/>
    <p:sldId id="331" r:id="rId92"/>
    <p:sldId id="332" r:id="rId93"/>
    <p:sldId id="333" r:id="rId94"/>
    <p:sldId id="334" r:id="rId95"/>
    <p:sldId id="335" r:id="rId96"/>
    <p:sldId id="336" r:id="rId97"/>
    <p:sldId id="337" r:id="rId98"/>
    <p:sldId id="338" r:id="rId99"/>
    <p:sldId id="339" r:id="rId100"/>
    <p:sldId id="340" r:id="rId101"/>
    <p:sldId id="341" r:id="rId102"/>
    <p:sldId id="342" r:id="rId103"/>
    <p:sldId id="343" r:id="rId104"/>
    <p:sldId id="344" r:id="rId105"/>
    <p:sldId id="345" r:id="rId106"/>
    <p:sldId id="346" r:id="rId107"/>
    <p:sldId id="347" r:id="rId108"/>
    <p:sldId id="348" r:id="rId109"/>
    <p:sldId id="349" r:id="rId110"/>
    <p:sldId id="350" r:id="rId111"/>
    <p:sldId id="351" r:id="rId112"/>
    <p:sldId id="352" r:id="rId113"/>
    <p:sldId id="353" r:id="rId114"/>
    <p:sldId id="354" r:id="rId115"/>
    <p:sldId id="355" r:id="rId116"/>
    <p:sldId id="356" r:id="rId117"/>
    <p:sldId id="357" r:id="rId118"/>
    <p:sldId id="358" r:id="rId119"/>
    <p:sldId id="359" r:id="rId120"/>
    <p:sldId id="360" r:id="rId121"/>
    <p:sldId id="361" r:id="rId122"/>
    <p:sldId id="362" r:id="rId123"/>
    <p:sldId id="363" r:id="rId124"/>
    <p:sldId id="364" r:id="rId125"/>
    <p:sldId id="365" r:id="rId126"/>
    <p:sldId id="366" r:id="rId127"/>
    <p:sldId id="367" r:id="rId128"/>
    <p:sldId id="368" r:id="rId129"/>
    <p:sldId id="369" r:id="rId130"/>
    <p:sldId id="370" r:id="rId131"/>
    <p:sldId id="371" r:id="rId132"/>
    <p:sldId id="372" r:id="rId133"/>
    <p:sldId id="373" r:id="rId134"/>
    <p:sldId id="374" r:id="rId135"/>
    <p:sldId id="375" r:id="rId136"/>
    <p:sldId id="376" r:id="rId137"/>
    <p:sldId id="377" r:id="rId138"/>
    <p:sldId id="378" r:id="rId139"/>
    <p:sldId id="379" r:id="rId140"/>
    <p:sldId id="380" r:id="rId141"/>
    <p:sldId id="381" r:id="rId142"/>
    <p:sldId id="382" r:id="rId143"/>
    <p:sldId id="383" r:id="rId144"/>
    <p:sldId id="384" r:id="rId145"/>
    <p:sldId id="385" r:id="rId146"/>
    <p:sldId id="386" r:id="rId147"/>
    <p:sldId id="387" r:id="rId148"/>
    <p:sldId id="388" r:id="rId149"/>
    <p:sldId id="389" r:id="rId150"/>
    <p:sldId id="390" r:id="rId151"/>
    <p:sldId id="391" r:id="rId152"/>
    <p:sldId id="392" r:id="rId153"/>
    <p:sldId id="393" r:id="rId154"/>
    <p:sldId id="394" r:id="rId155"/>
    <p:sldId id="395" r:id="rId156"/>
    <p:sldId id="396" r:id="rId157"/>
    <p:sldId id="397" r:id="rId158"/>
    <p:sldId id="398" r:id="rId159"/>
    <p:sldId id="399" r:id="rId160"/>
    <p:sldId id="400" r:id="rId161"/>
    <p:sldId id="401" r:id="rId162"/>
    <p:sldId id="402" r:id="rId163"/>
    <p:sldId id="403" r:id="rId164"/>
    <p:sldId id="404" r:id="rId165"/>
    <p:sldId id="405" r:id="rId166"/>
    <p:sldId id="406" r:id="rId167"/>
    <p:sldId id="407" r:id="rId168"/>
    <p:sldId id="408" r:id="rId169"/>
    <p:sldId id="409" r:id="rId170"/>
    <p:sldId id="410" r:id="rId171"/>
    <p:sldId id="411" r:id="rId172"/>
    <p:sldId id="412" r:id="rId173"/>
    <p:sldId id="413" r:id="rId174"/>
    <p:sldId id="414" r:id="rId175"/>
    <p:sldId id="415" r:id="rId176"/>
    <p:sldId id="416" r:id="rId177"/>
    <p:sldId id="417" r:id="rId178"/>
    <p:sldId id="418" r:id="rId179"/>
    <p:sldId id="419" r:id="rId180"/>
    <p:sldId id="420" r:id="rId181"/>
    <p:sldId id="421" r:id="rId182"/>
    <p:sldId id="422" r:id="rId183"/>
    <p:sldId id="423" r:id="rId184"/>
    <p:sldId id="424" r:id="rId185"/>
    <p:sldId id="425" r:id="rId186"/>
    <p:sldId id="426" r:id="rId187"/>
    <p:sldId id="427" r:id="rId188"/>
    <p:sldId id="428" r:id="rId189"/>
    <p:sldId id="429" r:id="rId190"/>
    <p:sldId id="430" r:id="rId191"/>
    <p:sldId id="431" r:id="rId192"/>
    <p:sldId id="432" r:id="rId193"/>
    <p:sldId id="433" r:id="rId194"/>
    <p:sldId id="434" r:id="rId195"/>
    <p:sldId id="435" r:id="rId196"/>
    <p:sldId id="436" r:id="rId197"/>
    <p:sldId id="437" r:id="rId198"/>
    <p:sldId id="438" r:id="rId199"/>
    <p:sldId id="439" r:id="rId200"/>
    <p:sldId id="440" r:id="rId201"/>
    <p:sldId id="441" r:id="rId202"/>
    <p:sldId id="442" r:id="rId203"/>
    <p:sldId id="443" r:id="rId204"/>
    <p:sldId id="444" r:id="rId205"/>
    <p:sldId id="445" r:id="rId206"/>
    <p:sldId id="446" r:id="rId207"/>
    <p:sldId id="447" r:id="rId208"/>
    <p:sldId id="448" r:id="rId209"/>
    <p:sldId id="449" r:id="rId210"/>
    <p:sldId id="450" r:id="rId211"/>
    <p:sldId id="451" r:id="rId212"/>
    <p:sldId id="452" r:id="rId213"/>
    <p:sldId id="453" r:id="rId214"/>
    <p:sldId id="454" r:id="rId215"/>
    <p:sldId id="455" r:id="rId216"/>
    <p:sldId id="456" r:id="rId217"/>
    <p:sldId id="457" r:id="rId218"/>
    <p:sldId id="458" r:id="rId219"/>
    <p:sldId id="459" r:id="rId220"/>
    <p:sldId id="460" r:id="rId221"/>
    <p:sldId id="461" r:id="rId222"/>
    <p:sldId id="462" r:id="rId223"/>
    <p:sldId id="463" r:id="rId224"/>
    <p:sldId id="464" r:id="rId225"/>
    <p:sldId id="465" r:id="rId226"/>
    <p:sldId id="466" r:id="rId227"/>
    <p:sldId id="467" r:id="rId228"/>
    <p:sldId id="468" r:id="rId229"/>
    <p:sldId id="469" r:id="rId230"/>
    <p:sldId id="470" r:id="rId231"/>
  </p:sldIdLst>
  <p:sldSz cy="5143500" cx="9144000"/>
  <p:notesSz cx="6858000" cy="9144000"/>
  <p:embeddedFontLst>
    <p:embeddedFont>
      <p:font typeface="Roboto"/>
      <p:regular r:id="rId232"/>
      <p:bold r:id="rId233"/>
      <p:italic r:id="rId234"/>
      <p:boldItalic r:id="rId235"/>
    </p:embeddedFont>
    <p:embeddedFont>
      <p:font typeface="Source Sans Pro SemiBold"/>
      <p:regular r:id="rId236"/>
      <p:bold r:id="rId237"/>
      <p:italic r:id="rId238"/>
      <p:boldItalic r:id="rId239"/>
    </p:embeddedFont>
    <p:embeddedFont>
      <p:font typeface="Source Code Pro"/>
      <p:regular r:id="rId240"/>
      <p:bold r:id="rId241"/>
      <p:italic r:id="rId242"/>
      <p:boldItalic r:id="rId243"/>
    </p:embeddedFont>
    <p:embeddedFont>
      <p:font typeface="Source Code Pro Medium"/>
      <p:regular r:id="rId244"/>
      <p:bold r:id="rId245"/>
      <p:italic r:id="rId246"/>
      <p:boldItalic r:id="rId247"/>
    </p:embeddedFont>
    <p:embeddedFont>
      <p:font typeface="Source Sans Pro"/>
      <p:regular r:id="rId248"/>
      <p:bold r:id="rId249"/>
      <p:italic r:id="rId250"/>
      <p:boldItalic r:id="rId251"/>
    </p:embeddedFont>
    <p:embeddedFont>
      <p:font typeface="Karla"/>
      <p:regular r:id="rId252"/>
      <p:bold r:id="rId253"/>
      <p:italic r:id="rId254"/>
      <p:boldItalic r:id="rId25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29A89C7-3AB3-4797-B103-D5301A20506B}">
  <a:tblStyle styleId="{E29A89C7-3AB3-4797-B103-D5301A20506B}"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24.xml"/><Relationship Id="rId190" Type="http://schemas.openxmlformats.org/officeDocument/2006/relationships/slide" Target="slides/slide174.xml"/><Relationship Id="rId42" Type="http://schemas.openxmlformats.org/officeDocument/2006/relationships/slide" Target="slides/slide26.xml"/><Relationship Id="rId41" Type="http://schemas.openxmlformats.org/officeDocument/2006/relationships/slide" Target="slides/slide25.xml"/><Relationship Id="rId44" Type="http://schemas.openxmlformats.org/officeDocument/2006/relationships/slide" Target="slides/slide28.xml"/><Relationship Id="rId194" Type="http://schemas.openxmlformats.org/officeDocument/2006/relationships/slide" Target="slides/slide178.xml"/><Relationship Id="rId43" Type="http://schemas.openxmlformats.org/officeDocument/2006/relationships/slide" Target="slides/slide27.xml"/><Relationship Id="rId193" Type="http://schemas.openxmlformats.org/officeDocument/2006/relationships/slide" Target="slides/slide177.xml"/><Relationship Id="rId46" Type="http://schemas.openxmlformats.org/officeDocument/2006/relationships/slide" Target="slides/slide30.xml"/><Relationship Id="rId192" Type="http://schemas.openxmlformats.org/officeDocument/2006/relationships/slide" Target="slides/slide176.xml"/><Relationship Id="rId45" Type="http://schemas.openxmlformats.org/officeDocument/2006/relationships/slide" Target="slides/slide29.xml"/><Relationship Id="rId191" Type="http://schemas.openxmlformats.org/officeDocument/2006/relationships/slide" Target="slides/slide175.xml"/><Relationship Id="rId48" Type="http://schemas.openxmlformats.org/officeDocument/2006/relationships/slide" Target="slides/slide32.xml"/><Relationship Id="rId187" Type="http://schemas.openxmlformats.org/officeDocument/2006/relationships/slide" Target="slides/slide171.xml"/><Relationship Id="rId47" Type="http://schemas.openxmlformats.org/officeDocument/2006/relationships/slide" Target="slides/slide31.xml"/><Relationship Id="rId186" Type="http://schemas.openxmlformats.org/officeDocument/2006/relationships/slide" Target="slides/slide170.xml"/><Relationship Id="rId185" Type="http://schemas.openxmlformats.org/officeDocument/2006/relationships/slide" Target="slides/slide169.xml"/><Relationship Id="rId49" Type="http://schemas.openxmlformats.org/officeDocument/2006/relationships/slide" Target="slides/slide33.xml"/><Relationship Id="rId184" Type="http://schemas.openxmlformats.org/officeDocument/2006/relationships/slide" Target="slides/slide168.xml"/><Relationship Id="rId189" Type="http://schemas.openxmlformats.org/officeDocument/2006/relationships/slide" Target="slides/slide173.xml"/><Relationship Id="rId188" Type="http://schemas.openxmlformats.org/officeDocument/2006/relationships/slide" Target="slides/slide172.xml"/><Relationship Id="rId31" Type="http://schemas.openxmlformats.org/officeDocument/2006/relationships/slide" Target="slides/slide15.xml"/><Relationship Id="rId30" Type="http://schemas.openxmlformats.org/officeDocument/2006/relationships/slide" Target="slides/slide14.xml"/><Relationship Id="rId33" Type="http://schemas.openxmlformats.org/officeDocument/2006/relationships/slide" Target="slides/slide17.xml"/><Relationship Id="rId183" Type="http://schemas.openxmlformats.org/officeDocument/2006/relationships/slide" Target="slides/slide167.xml"/><Relationship Id="rId32" Type="http://schemas.openxmlformats.org/officeDocument/2006/relationships/slide" Target="slides/slide16.xml"/><Relationship Id="rId182" Type="http://schemas.openxmlformats.org/officeDocument/2006/relationships/slide" Target="slides/slide166.xml"/><Relationship Id="rId35" Type="http://schemas.openxmlformats.org/officeDocument/2006/relationships/slide" Target="slides/slide19.xml"/><Relationship Id="rId181" Type="http://schemas.openxmlformats.org/officeDocument/2006/relationships/slide" Target="slides/slide165.xml"/><Relationship Id="rId34" Type="http://schemas.openxmlformats.org/officeDocument/2006/relationships/slide" Target="slides/slide18.xml"/><Relationship Id="rId180" Type="http://schemas.openxmlformats.org/officeDocument/2006/relationships/slide" Target="slides/slide164.xml"/><Relationship Id="rId37" Type="http://schemas.openxmlformats.org/officeDocument/2006/relationships/slide" Target="slides/slide21.xml"/><Relationship Id="rId176" Type="http://schemas.openxmlformats.org/officeDocument/2006/relationships/slide" Target="slides/slide160.xml"/><Relationship Id="rId36" Type="http://schemas.openxmlformats.org/officeDocument/2006/relationships/slide" Target="slides/slide20.xml"/><Relationship Id="rId175" Type="http://schemas.openxmlformats.org/officeDocument/2006/relationships/slide" Target="slides/slide159.xml"/><Relationship Id="rId39" Type="http://schemas.openxmlformats.org/officeDocument/2006/relationships/slide" Target="slides/slide23.xml"/><Relationship Id="rId174" Type="http://schemas.openxmlformats.org/officeDocument/2006/relationships/slide" Target="slides/slide158.xml"/><Relationship Id="rId38" Type="http://schemas.openxmlformats.org/officeDocument/2006/relationships/slide" Target="slides/slide22.xml"/><Relationship Id="rId173" Type="http://schemas.openxmlformats.org/officeDocument/2006/relationships/slide" Target="slides/slide157.xml"/><Relationship Id="rId179" Type="http://schemas.openxmlformats.org/officeDocument/2006/relationships/slide" Target="slides/slide163.xml"/><Relationship Id="rId178" Type="http://schemas.openxmlformats.org/officeDocument/2006/relationships/slide" Target="slides/slide162.xml"/><Relationship Id="rId177" Type="http://schemas.openxmlformats.org/officeDocument/2006/relationships/slide" Target="slides/slide161.xml"/><Relationship Id="rId20" Type="http://schemas.openxmlformats.org/officeDocument/2006/relationships/slide" Target="slides/slide4.xml"/><Relationship Id="rId22" Type="http://schemas.openxmlformats.org/officeDocument/2006/relationships/slide" Target="slides/slide6.xml"/><Relationship Id="rId21" Type="http://schemas.openxmlformats.org/officeDocument/2006/relationships/slide" Target="slides/slide5.xml"/><Relationship Id="rId24" Type="http://schemas.openxmlformats.org/officeDocument/2006/relationships/slide" Target="slides/slide8.xml"/><Relationship Id="rId23" Type="http://schemas.openxmlformats.org/officeDocument/2006/relationships/slide" Target="slides/slide7.xml"/><Relationship Id="rId26" Type="http://schemas.openxmlformats.org/officeDocument/2006/relationships/slide" Target="slides/slide10.xml"/><Relationship Id="rId25" Type="http://schemas.openxmlformats.org/officeDocument/2006/relationships/slide" Target="slides/slide9.xml"/><Relationship Id="rId28" Type="http://schemas.openxmlformats.org/officeDocument/2006/relationships/slide" Target="slides/slide12.xml"/><Relationship Id="rId27" Type="http://schemas.openxmlformats.org/officeDocument/2006/relationships/slide" Target="slides/slide11.xml"/><Relationship Id="rId29" Type="http://schemas.openxmlformats.org/officeDocument/2006/relationships/slide" Target="slides/slide13.xml"/><Relationship Id="rId11" Type="http://schemas.openxmlformats.org/officeDocument/2006/relationships/slideMaster" Target="slideMasters/slideMaster7.xml"/><Relationship Id="rId10" Type="http://schemas.openxmlformats.org/officeDocument/2006/relationships/slideMaster" Target="slideMasters/slideMaster6.xml"/><Relationship Id="rId13" Type="http://schemas.openxmlformats.org/officeDocument/2006/relationships/slideMaster" Target="slideMasters/slideMaster9.xml"/><Relationship Id="rId12" Type="http://schemas.openxmlformats.org/officeDocument/2006/relationships/slideMaster" Target="slideMasters/slideMaster8.xml"/><Relationship Id="rId15" Type="http://schemas.openxmlformats.org/officeDocument/2006/relationships/slideMaster" Target="slideMasters/slideMaster11.xml"/><Relationship Id="rId198" Type="http://schemas.openxmlformats.org/officeDocument/2006/relationships/slide" Target="slides/slide182.xml"/><Relationship Id="rId14" Type="http://schemas.openxmlformats.org/officeDocument/2006/relationships/slideMaster" Target="slideMasters/slideMaster10.xml"/><Relationship Id="rId197" Type="http://schemas.openxmlformats.org/officeDocument/2006/relationships/slide" Target="slides/slide181.xml"/><Relationship Id="rId17" Type="http://schemas.openxmlformats.org/officeDocument/2006/relationships/slide" Target="slides/slide1.xml"/><Relationship Id="rId196" Type="http://schemas.openxmlformats.org/officeDocument/2006/relationships/slide" Target="slides/slide180.xml"/><Relationship Id="rId16" Type="http://schemas.openxmlformats.org/officeDocument/2006/relationships/notesMaster" Target="notesMasters/notesMaster1.xml"/><Relationship Id="rId195" Type="http://schemas.openxmlformats.org/officeDocument/2006/relationships/slide" Target="slides/slide179.xml"/><Relationship Id="rId19" Type="http://schemas.openxmlformats.org/officeDocument/2006/relationships/slide" Target="slides/slide3.xml"/><Relationship Id="rId18" Type="http://schemas.openxmlformats.org/officeDocument/2006/relationships/slide" Target="slides/slide2.xml"/><Relationship Id="rId199" Type="http://schemas.openxmlformats.org/officeDocument/2006/relationships/slide" Target="slides/slide183.xml"/><Relationship Id="rId84" Type="http://schemas.openxmlformats.org/officeDocument/2006/relationships/slide" Target="slides/slide68.xml"/><Relationship Id="rId83" Type="http://schemas.openxmlformats.org/officeDocument/2006/relationships/slide" Target="slides/slide67.xml"/><Relationship Id="rId86" Type="http://schemas.openxmlformats.org/officeDocument/2006/relationships/slide" Target="slides/slide70.xml"/><Relationship Id="rId85" Type="http://schemas.openxmlformats.org/officeDocument/2006/relationships/slide" Target="slides/slide69.xml"/><Relationship Id="rId88" Type="http://schemas.openxmlformats.org/officeDocument/2006/relationships/slide" Target="slides/slide72.xml"/><Relationship Id="rId150" Type="http://schemas.openxmlformats.org/officeDocument/2006/relationships/slide" Target="slides/slide134.xml"/><Relationship Id="rId87" Type="http://schemas.openxmlformats.org/officeDocument/2006/relationships/slide" Target="slides/slide71.xml"/><Relationship Id="rId89" Type="http://schemas.openxmlformats.org/officeDocument/2006/relationships/slide" Target="slides/slide73.xml"/><Relationship Id="rId80" Type="http://schemas.openxmlformats.org/officeDocument/2006/relationships/slide" Target="slides/slide64.xml"/><Relationship Id="rId82" Type="http://schemas.openxmlformats.org/officeDocument/2006/relationships/slide" Target="slides/slide66.xml"/><Relationship Id="rId81" Type="http://schemas.openxmlformats.org/officeDocument/2006/relationships/slide" Target="slides/slide65.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149" Type="http://schemas.openxmlformats.org/officeDocument/2006/relationships/slide" Target="slides/slide133.xml"/><Relationship Id="rId4" Type="http://schemas.openxmlformats.org/officeDocument/2006/relationships/tableStyles" Target="tableStyles.xml"/><Relationship Id="rId148" Type="http://schemas.openxmlformats.org/officeDocument/2006/relationships/slide" Target="slides/slide132.xml"/><Relationship Id="rId9" Type="http://schemas.openxmlformats.org/officeDocument/2006/relationships/slideMaster" Target="slideMasters/slideMaster5.xml"/><Relationship Id="rId143" Type="http://schemas.openxmlformats.org/officeDocument/2006/relationships/slide" Target="slides/slide127.xml"/><Relationship Id="rId142" Type="http://schemas.openxmlformats.org/officeDocument/2006/relationships/slide" Target="slides/slide126.xml"/><Relationship Id="rId141" Type="http://schemas.openxmlformats.org/officeDocument/2006/relationships/slide" Target="slides/slide125.xml"/><Relationship Id="rId140" Type="http://schemas.openxmlformats.org/officeDocument/2006/relationships/slide" Target="slides/slide124.xml"/><Relationship Id="rId5" Type="http://schemas.openxmlformats.org/officeDocument/2006/relationships/slideMaster" Target="slideMasters/slideMaster1.xml"/><Relationship Id="rId147" Type="http://schemas.openxmlformats.org/officeDocument/2006/relationships/slide" Target="slides/slide131.xml"/><Relationship Id="rId6" Type="http://schemas.openxmlformats.org/officeDocument/2006/relationships/slideMaster" Target="slideMasters/slideMaster2.xml"/><Relationship Id="rId146" Type="http://schemas.openxmlformats.org/officeDocument/2006/relationships/slide" Target="slides/slide130.xml"/><Relationship Id="rId7" Type="http://schemas.openxmlformats.org/officeDocument/2006/relationships/slideMaster" Target="slideMasters/slideMaster3.xml"/><Relationship Id="rId145" Type="http://schemas.openxmlformats.org/officeDocument/2006/relationships/slide" Target="slides/slide129.xml"/><Relationship Id="rId8" Type="http://schemas.openxmlformats.org/officeDocument/2006/relationships/slideMaster" Target="slideMasters/slideMaster4.xml"/><Relationship Id="rId144" Type="http://schemas.openxmlformats.org/officeDocument/2006/relationships/slide" Target="slides/slide128.xml"/><Relationship Id="rId73" Type="http://schemas.openxmlformats.org/officeDocument/2006/relationships/slide" Target="slides/slide57.xml"/><Relationship Id="rId72" Type="http://schemas.openxmlformats.org/officeDocument/2006/relationships/slide" Target="slides/slide56.xml"/><Relationship Id="rId75" Type="http://schemas.openxmlformats.org/officeDocument/2006/relationships/slide" Target="slides/slide59.xml"/><Relationship Id="rId74" Type="http://schemas.openxmlformats.org/officeDocument/2006/relationships/slide" Target="slides/slide58.xml"/><Relationship Id="rId77" Type="http://schemas.openxmlformats.org/officeDocument/2006/relationships/slide" Target="slides/slide61.xml"/><Relationship Id="rId76" Type="http://schemas.openxmlformats.org/officeDocument/2006/relationships/slide" Target="slides/slide60.xml"/><Relationship Id="rId79" Type="http://schemas.openxmlformats.org/officeDocument/2006/relationships/slide" Target="slides/slide63.xml"/><Relationship Id="rId78" Type="http://schemas.openxmlformats.org/officeDocument/2006/relationships/slide" Target="slides/slide62.xml"/><Relationship Id="rId71" Type="http://schemas.openxmlformats.org/officeDocument/2006/relationships/slide" Target="slides/slide55.xml"/><Relationship Id="rId70" Type="http://schemas.openxmlformats.org/officeDocument/2006/relationships/slide" Target="slides/slide54.xml"/><Relationship Id="rId139" Type="http://schemas.openxmlformats.org/officeDocument/2006/relationships/slide" Target="slides/slide123.xml"/><Relationship Id="rId138" Type="http://schemas.openxmlformats.org/officeDocument/2006/relationships/slide" Target="slides/slide122.xml"/><Relationship Id="rId137" Type="http://schemas.openxmlformats.org/officeDocument/2006/relationships/slide" Target="slides/slide121.xml"/><Relationship Id="rId132" Type="http://schemas.openxmlformats.org/officeDocument/2006/relationships/slide" Target="slides/slide116.xml"/><Relationship Id="rId253" Type="http://schemas.openxmlformats.org/officeDocument/2006/relationships/font" Target="fonts/Karla-bold.fntdata"/><Relationship Id="rId131" Type="http://schemas.openxmlformats.org/officeDocument/2006/relationships/slide" Target="slides/slide115.xml"/><Relationship Id="rId252" Type="http://schemas.openxmlformats.org/officeDocument/2006/relationships/font" Target="fonts/Karla-regular.fntdata"/><Relationship Id="rId130" Type="http://schemas.openxmlformats.org/officeDocument/2006/relationships/slide" Target="slides/slide114.xml"/><Relationship Id="rId251" Type="http://schemas.openxmlformats.org/officeDocument/2006/relationships/font" Target="fonts/SourceSansPro-boldItalic.fntdata"/><Relationship Id="rId250" Type="http://schemas.openxmlformats.org/officeDocument/2006/relationships/font" Target="fonts/SourceSansPro-italic.fntdata"/><Relationship Id="rId136" Type="http://schemas.openxmlformats.org/officeDocument/2006/relationships/slide" Target="slides/slide120.xml"/><Relationship Id="rId135" Type="http://schemas.openxmlformats.org/officeDocument/2006/relationships/slide" Target="slides/slide119.xml"/><Relationship Id="rId134" Type="http://schemas.openxmlformats.org/officeDocument/2006/relationships/slide" Target="slides/slide118.xml"/><Relationship Id="rId255" Type="http://schemas.openxmlformats.org/officeDocument/2006/relationships/font" Target="fonts/Karla-boldItalic.fntdata"/><Relationship Id="rId133" Type="http://schemas.openxmlformats.org/officeDocument/2006/relationships/slide" Target="slides/slide117.xml"/><Relationship Id="rId254" Type="http://schemas.openxmlformats.org/officeDocument/2006/relationships/font" Target="fonts/Karla-italic.fntdata"/><Relationship Id="rId62" Type="http://schemas.openxmlformats.org/officeDocument/2006/relationships/slide" Target="slides/slide46.xml"/><Relationship Id="rId61" Type="http://schemas.openxmlformats.org/officeDocument/2006/relationships/slide" Target="slides/slide45.xml"/><Relationship Id="rId64" Type="http://schemas.openxmlformats.org/officeDocument/2006/relationships/slide" Target="slides/slide48.xml"/><Relationship Id="rId63" Type="http://schemas.openxmlformats.org/officeDocument/2006/relationships/slide" Target="slides/slide47.xml"/><Relationship Id="rId66" Type="http://schemas.openxmlformats.org/officeDocument/2006/relationships/slide" Target="slides/slide50.xml"/><Relationship Id="rId172" Type="http://schemas.openxmlformats.org/officeDocument/2006/relationships/slide" Target="slides/slide156.xml"/><Relationship Id="rId65" Type="http://schemas.openxmlformats.org/officeDocument/2006/relationships/slide" Target="slides/slide49.xml"/><Relationship Id="rId171" Type="http://schemas.openxmlformats.org/officeDocument/2006/relationships/slide" Target="slides/slide155.xml"/><Relationship Id="rId68" Type="http://schemas.openxmlformats.org/officeDocument/2006/relationships/slide" Target="slides/slide52.xml"/><Relationship Id="rId170" Type="http://schemas.openxmlformats.org/officeDocument/2006/relationships/slide" Target="slides/slide154.xml"/><Relationship Id="rId67" Type="http://schemas.openxmlformats.org/officeDocument/2006/relationships/slide" Target="slides/slide51.xml"/><Relationship Id="rId60" Type="http://schemas.openxmlformats.org/officeDocument/2006/relationships/slide" Target="slides/slide44.xml"/><Relationship Id="rId165" Type="http://schemas.openxmlformats.org/officeDocument/2006/relationships/slide" Target="slides/slide149.xml"/><Relationship Id="rId69" Type="http://schemas.openxmlformats.org/officeDocument/2006/relationships/slide" Target="slides/slide53.xml"/><Relationship Id="rId164" Type="http://schemas.openxmlformats.org/officeDocument/2006/relationships/slide" Target="slides/slide148.xml"/><Relationship Id="rId163" Type="http://schemas.openxmlformats.org/officeDocument/2006/relationships/slide" Target="slides/slide147.xml"/><Relationship Id="rId162" Type="http://schemas.openxmlformats.org/officeDocument/2006/relationships/slide" Target="slides/slide146.xml"/><Relationship Id="rId169" Type="http://schemas.openxmlformats.org/officeDocument/2006/relationships/slide" Target="slides/slide153.xml"/><Relationship Id="rId168" Type="http://schemas.openxmlformats.org/officeDocument/2006/relationships/slide" Target="slides/slide152.xml"/><Relationship Id="rId167" Type="http://schemas.openxmlformats.org/officeDocument/2006/relationships/slide" Target="slides/slide151.xml"/><Relationship Id="rId166" Type="http://schemas.openxmlformats.org/officeDocument/2006/relationships/slide" Target="slides/slide150.xml"/><Relationship Id="rId51" Type="http://schemas.openxmlformats.org/officeDocument/2006/relationships/slide" Target="slides/slide35.xml"/><Relationship Id="rId50" Type="http://schemas.openxmlformats.org/officeDocument/2006/relationships/slide" Target="slides/slide34.xml"/><Relationship Id="rId53" Type="http://schemas.openxmlformats.org/officeDocument/2006/relationships/slide" Target="slides/slide37.xml"/><Relationship Id="rId52" Type="http://schemas.openxmlformats.org/officeDocument/2006/relationships/slide" Target="slides/slide36.xml"/><Relationship Id="rId55" Type="http://schemas.openxmlformats.org/officeDocument/2006/relationships/slide" Target="slides/slide39.xml"/><Relationship Id="rId161" Type="http://schemas.openxmlformats.org/officeDocument/2006/relationships/slide" Target="slides/slide145.xml"/><Relationship Id="rId54" Type="http://schemas.openxmlformats.org/officeDocument/2006/relationships/slide" Target="slides/slide38.xml"/><Relationship Id="rId160" Type="http://schemas.openxmlformats.org/officeDocument/2006/relationships/slide" Target="slides/slide144.xml"/><Relationship Id="rId57" Type="http://schemas.openxmlformats.org/officeDocument/2006/relationships/slide" Target="slides/slide41.xml"/><Relationship Id="rId56" Type="http://schemas.openxmlformats.org/officeDocument/2006/relationships/slide" Target="slides/slide40.xml"/><Relationship Id="rId159" Type="http://schemas.openxmlformats.org/officeDocument/2006/relationships/slide" Target="slides/slide143.xml"/><Relationship Id="rId59" Type="http://schemas.openxmlformats.org/officeDocument/2006/relationships/slide" Target="slides/slide43.xml"/><Relationship Id="rId154" Type="http://schemas.openxmlformats.org/officeDocument/2006/relationships/slide" Target="slides/slide138.xml"/><Relationship Id="rId58" Type="http://schemas.openxmlformats.org/officeDocument/2006/relationships/slide" Target="slides/slide42.xml"/><Relationship Id="rId153" Type="http://schemas.openxmlformats.org/officeDocument/2006/relationships/slide" Target="slides/slide137.xml"/><Relationship Id="rId152" Type="http://schemas.openxmlformats.org/officeDocument/2006/relationships/slide" Target="slides/slide136.xml"/><Relationship Id="rId151" Type="http://schemas.openxmlformats.org/officeDocument/2006/relationships/slide" Target="slides/slide135.xml"/><Relationship Id="rId158" Type="http://schemas.openxmlformats.org/officeDocument/2006/relationships/slide" Target="slides/slide142.xml"/><Relationship Id="rId157" Type="http://schemas.openxmlformats.org/officeDocument/2006/relationships/slide" Target="slides/slide141.xml"/><Relationship Id="rId156" Type="http://schemas.openxmlformats.org/officeDocument/2006/relationships/slide" Target="slides/slide140.xml"/><Relationship Id="rId155" Type="http://schemas.openxmlformats.org/officeDocument/2006/relationships/slide" Target="slides/slide139.xml"/><Relationship Id="rId107" Type="http://schemas.openxmlformats.org/officeDocument/2006/relationships/slide" Target="slides/slide91.xml"/><Relationship Id="rId228" Type="http://schemas.openxmlformats.org/officeDocument/2006/relationships/slide" Target="slides/slide212.xml"/><Relationship Id="rId106" Type="http://schemas.openxmlformats.org/officeDocument/2006/relationships/slide" Target="slides/slide90.xml"/><Relationship Id="rId227" Type="http://schemas.openxmlformats.org/officeDocument/2006/relationships/slide" Target="slides/slide211.xml"/><Relationship Id="rId105" Type="http://schemas.openxmlformats.org/officeDocument/2006/relationships/slide" Target="slides/slide89.xml"/><Relationship Id="rId226" Type="http://schemas.openxmlformats.org/officeDocument/2006/relationships/slide" Target="slides/slide210.xml"/><Relationship Id="rId104" Type="http://schemas.openxmlformats.org/officeDocument/2006/relationships/slide" Target="slides/slide88.xml"/><Relationship Id="rId225" Type="http://schemas.openxmlformats.org/officeDocument/2006/relationships/slide" Target="slides/slide209.xml"/><Relationship Id="rId109" Type="http://schemas.openxmlformats.org/officeDocument/2006/relationships/slide" Target="slides/slide93.xml"/><Relationship Id="rId108" Type="http://schemas.openxmlformats.org/officeDocument/2006/relationships/slide" Target="slides/slide92.xml"/><Relationship Id="rId229" Type="http://schemas.openxmlformats.org/officeDocument/2006/relationships/slide" Target="slides/slide213.xml"/><Relationship Id="rId220" Type="http://schemas.openxmlformats.org/officeDocument/2006/relationships/slide" Target="slides/slide204.xml"/><Relationship Id="rId103" Type="http://schemas.openxmlformats.org/officeDocument/2006/relationships/slide" Target="slides/slide87.xml"/><Relationship Id="rId224" Type="http://schemas.openxmlformats.org/officeDocument/2006/relationships/slide" Target="slides/slide208.xml"/><Relationship Id="rId102" Type="http://schemas.openxmlformats.org/officeDocument/2006/relationships/slide" Target="slides/slide86.xml"/><Relationship Id="rId223" Type="http://schemas.openxmlformats.org/officeDocument/2006/relationships/slide" Target="slides/slide207.xml"/><Relationship Id="rId101" Type="http://schemas.openxmlformats.org/officeDocument/2006/relationships/slide" Target="slides/slide85.xml"/><Relationship Id="rId222" Type="http://schemas.openxmlformats.org/officeDocument/2006/relationships/slide" Target="slides/slide206.xml"/><Relationship Id="rId100" Type="http://schemas.openxmlformats.org/officeDocument/2006/relationships/slide" Target="slides/slide84.xml"/><Relationship Id="rId221" Type="http://schemas.openxmlformats.org/officeDocument/2006/relationships/slide" Target="slides/slide205.xml"/><Relationship Id="rId217" Type="http://schemas.openxmlformats.org/officeDocument/2006/relationships/slide" Target="slides/slide201.xml"/><Relationship Id="rId216" Type="http://schemas.openxmlformats.org/officeDocument/2006/relationships/slide" Target="slides/slide200.xml"/><Relationship Id="rId215" Type="http://schemas.openxmlformats.org/officeDocument/2006/relationships/slide" Target="slides/slide199.xml"/><Relationship Id="rId214" Type="http://schemas.openxmlformats.org/officeDocument/2006/relationships/slide" Target="slides/slide198.xml"/><Relationship Id="rId219" Type="http://schemas.openxmlformats.org/officeDocument/2006/relationships/slide" Target="slides/slide203.xml"/><Relationship Id="rId218" Type="http://schemas.openxmlformats.org/officeDocument/2006/relationships/slide" Target="slides/slide202.xml"/><Relationship Id="rId213" Type="http://schemas.openxmlformats.org/officeDocument/2006/relationships/slide" Target="slides/slide197.xml"/><Relationship Id="rId212" Type="http://schemas.openxmlformats.org/officeDocument/2006/relationships/slide" Target="slides/slide196.xml"/><Relationship Id="rId211" Type="http://schemas.openxmlformats.org/officeDocument/2006/relationships/slide" Target="slides/slide195.xml"/><Relationship Id="rId210" Type="http://schemas.openxmlformats.org/officeDocument/2006/relationships/slide" Target="slides/slide194.xml"/><Relationship Id="rId129" Type="http://schemas.openxmlformats.org/officeDocument/2006/relationships/slide" Target="slides/slide113.xml"/><Relationship Id="rId128" Type="http://schemas.openxmlformats.org/officeDocument/2006/relationships/slide" Target="slides/slide112.xml"/><Relationship Id="rId249" Type="http://schemas.openxmlformats.org/officeDocument/2006/relationships/font" Target="fonts/SourceSansPro-bold.fntdata"/><Relationship Id="rId127" Type="http://schemas.openxmlformats.org/officeDocument/2006/relationships/slide" Target="slides/slide111.xml"/><Relationship Id="rId248" Type="http://schemas.openxmlformats.org/officeDocument/2006/relationships/font" Target="fonts/SourceSansPro-regular.fntdata"/><Relationship Id="rId126" Type="http://schemas.openxmlformats.org/officeDocument/2006/relationships/slide" Target="slides/slide110.xml"/><Relationship Id="rId247" Type="http://schemas.openxmlformats.org/officeDocument/2006/relationships/font" Target="fonts/SourceCodeProMedium-boldItalic.fntdata"/><Relationship Id="rId121" Type="http://schemas.openxmlformats.org/officeDocument/2006/relationships/slide" Target="slides/slide105.xml"/><Relationship Id="rId242" Type="http://schemas.openxmlformats.org/officeDocument/2006/relationships/font" Target="fonts/SourceCodePro-italic.fntdata"/><Relationship Id="rId120" Type="http://schemas.openxmlformats.org/officeDocument/2006/relationships/slide" Target="slides/slide104.xml"/><Relationship Id="rId241" Type="http://schemas.openxmlformats.org/officeDocument/2006/relationships/font" Target="fonts/SourceCodePro-bold.fntdata"/><Relationship Id="rId240" Type="http://schemas.openxmlformats.org/officeDocument/2006/relationships/font" Target="fonts/SourceCodePro-regular.fntdata"/><Relationship Id="rId125" Type="http://schemas.openxmlformats.org/officeDocument/2006/relationships/slide" Target="slides/slide109.xml"/><Relationship Id="rId246" Type="http://schemas.openxmlformats.org/officeDocument/2006/relationships/font" Target="fonts/SourceCodeProMedium-italic.fntdata"/><Relationship Id="rId124" Type="http://schemas.openxmlformats.org/officeDocument/2006/relationships/slide" Target="slides/slide108.xml"/><Relationship Id="rId245" Type="http://schemas.openxmlformats.org/officeDocument/2006/relationships/font" Target="fonts/SourceCodeProMedium-bold.fntdata"/><Relationship Id="rId123" Type="http://schemas.openxmlformats.org/officeDocument/2006/relationships/slide" Target="slides/slide107.xml"/><Relationship Id="rId244" Type="http://schemas.openxmlformats.org/officeDocument/2006/relationships/font" Target="fonts/SourceCodeProMedium-regular.fntdata"/><Relationship Id="rId122" Type="http://schemas.openxmlformats.org/officeDocument/2006/relationships/slide" Target="slides/slide106.xml"/><Relationship Id="rId243" Type="http://schemas.openxmlformats.org/officeDocument/2006/relationships/font" Target="fonts/SourceCodePro-boldItalic.fntdata"/><Relationship Id="rId95" Type="http://schemas.openxmlformats.org/officeDocument/2006/relationships/slide" Target="slides/slide79.xml"/><Relationship Id="rId94" Type="http://schemas.openxmlformats.org/officeDocument/2006/relationships/slide" Target="slides/slide78.xml"/><Relationship Id="rId97" Type="http://schemas.openxmlformats.org/officeDocument/2006/relationships/slide" Target="slides/slide81.xml"/><Relationship Id="rId96" Type="http://schemas.openxmlformats.org/officeDocument/2006/relationships/slide" Target="slides/slide80.xml"/><Relationship Id="rId99" Type="http://schemas.openxmlformats.org/officeDocument/2006/relationships/slide" Target="slides/slide83.xml"/><Relationship Id="rId98" Type="http://schemas.openxmlformats.org/officeDocument/2006/relationships/slide" Target="slides/slide82.xml"/><Relationship Id="rId91" Type="http://schemas.openxmlformats.org/officeDocument/2006/relationships/slide" Target="slides/slide75.xml"/><Relationship Id="rId90" Type="http://schemas.openxmlformats.org/officeDocument/2006/relationships/slide" Target="slides/slide74.xml"/><Relationship Id="rId93" Type="http://schemas.openxmlformats.org/officeDocument/2006/relationships/slide" Target="slides/slide77.xml"/><Relationship Id="rId92" Type="http://schemas.openxmlformats.org/officeDocument/2006/relationships/slide" Target="slides/slide76.xml"/><Relationship Id="rId118" Type="http://schemas.openxmlformats.org/officeDocument/2006/relationships/slide" Target="slides/slide102.xml"/><Relationship Id="rId239" Type="http://schemas.openxmlformats.org/officeDocument/2006/relationships/font" Target="fonts/SourceSansProSemiBold-boldItalic.fntdata"/><Relationship Id="rId117" Type="http://schemas.openxmlformats.org/officeDocument/2006/relationships/slide" Target="slides/slide101.xml"/><Relationship Id="rId238" Type="http://schemas.openxmlformats.org/officeDocument/2006/relationships/font" Target="fonts/SourceSansProSemiBold-italic.fntdata"/><Relationship Id="rId116" Type="http://schemas.openxmlformats.org/officeDocument/2006/relationships/slide" Target="slides/slide100.xml"/><Relationship Id="rId237" Type="http://schemas.openxmlformats.org/officeDocument/2006/relationships/font" Target="fonts/SourceSansProSemiBold-bold.fntdata"/><Relationship Id="rId115" Type="http://schemas.openxmlformats.org/officeDocument/2006/relationships/slide" Target="slides/slide99.xml"/><Relationship Id="rId236" Type="http://schemas.openxmlformats.org/officeDocument/2006/relationships/font" Target="fonts/SourceSansProSemiBold-regular.fntdata"/><Relationship Id="rId119" Type="http://schemas.openxmlformats.org/officeDocument/2006/relationships/slide" Target="slides/slide103.xml"/><Relationship Id="rId110" Type="http://schemas.openxmlformats.org/officeDocument/2006/relationships/slide" Target="slides/slide94.xml"/><Relationship Id="rId231" Type="http://schemas.openxmlformats.org/officeDocument/2006/relationships/slide" Target="slides/slide215.xml"/><Relationship Id="rId230" Type="http://schemas.openxmlformats.org/officeDocument/2006/relationships/slide" Target="slides/slide214.xml"/><Relationship Id="rId114" Type="http://schemas.openxmlformats.org/officeDocument/2006/relationships/slide" Target="slides/slide98.xml"/><Relationship Id="rId235" Type="http://schemas.openxmlformats.org/officeDocument/2006/relationships/font" Target="fonts/Roboto-boldItalic.fntdata"/><Relationship Id="rId113" Type="http://schemas.openxmlformats.org/officeDocument/2006/relationships/slide" Target="slides/slide97.xml"/><Relationship Id="rId234" Type="http://schemas.openxmlformats.org/officeDocument/2006/relationships/font" Target="fonts/Roboto-italic.fntdata"/><Relationship Id="rId112" Type="http://schemas.openxmlformats.org/officeDocument/2006/relationships/slide" Target="slides/slide96.xml"/><Relationship Id="rId233" Type="http://schemas.openxmlformats.org/officeDocument/2006/relationships/font" Target="fonts/Roboto-bold.fntdata"/><Relationship Id="rId111" Type="http://schemas.openxmlformats.org/officeDocument/2006/relationships/slide" Target="slides/slide95.xml"/><Relationship Id="rId232" Type="http://schemas.openxmlformats.org/officeDocument/2006/relationships/font" Target="fonts/Roboto-regular.fntdata"/><Relationship Id="rId206" Type="http://schemas.openxmlformats.org/officeDocument/2006/relationships/slide" Target="slides/slide190.xml"/><Relationship Id="rId205" Type="http://schemas.openxmlformats.org/officeDocument/2006/relationships/slide" Target="slides/slide189.xml"/><Relationship Id="rId204" Type="http://schemas.openxmlformats.org/officeDocument/2006/relationships/slide" Target="slides/slide188.xml"/><Relationship Id="rId203" Type="http://schemas.openxmlformats.org/officeDocument/2006/relationships/slide" Target="slides/slide187.xml"/><Relationship Id="rId209" Type="http://schemas.openxmlformats.org/officeDocument/2006/relationships/slide" Target="slides/slide193.xml"/><Relationship Id="rId208" Type="http://schemas.openxmlformats.org/officeDocument/2006/relationships/slide" Target="slides/slide192.xml"/><Relationship Id="rId207" Type="http://schemas.openxmlformats.org/officeDocument/2006/relationships/slide" Target="slides/slide191.xml"/><Relationship Id="rId202" Type="http://schemas.openxmlformats.org/officeDocument/2006/relationships/slide" Target="slides/slide186.xml"/><Relationship Id="rId201" Type="http://schemas.openxmlformats.org/officeDocument/2006/relationships/slide" Target="slides/slide185.xml"/><Relationship Id="rId200" Type="http://schemas.openxmlformats.org/officeDocument/2006/relationships/slide" Target="slides/slide18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7dc0df7c31_2_1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645" name="Google Shape;645;g7dc0df7c31_2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1" name="Shape 741"/>
        <p:cNvGrpSpPr/>
        <p:nvPr/>
      </p:nvGrpSpPr>
      <p:grpSpPr>
        <a:xfrm>
          <a:off x="0" y="0"/>
          <a:ext cx="0" cy="0"/>
          <a:chOff x="0" y="0"/>
          <a:chExt cx="0" cy="0"/>
        </a:xfrm>
      </p:grpSpPr>
      <p:sp>
        <p:nvSpPr>
          <p:cNvPr id="742" name="Google Shape;742;g7743521035_2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3" name="Google Shape;743;g7743521035_2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6" name="Shape 1976"/>
        <p:cNvGrpSpPr/>
        <p:nvPr/>
      </p:nvGrpSpPr>
      <p:grpSpPr>
        <a:xfrm>
          <a:off x="0" y="0"/>
          <a:ext cx="0" cy="0"/>
          <a:chOff x="0" y="0"/>
          <a:chExt cx="0" cy="0"/>
        </a:xfrm>
      </p:grpSpPr>
      <p:sp>
        <p:nvSpPr>
          <p:cNvPr id="1977" name="Google Shape;1977;g7f69630171_8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78" name="Google Shape;1978;g7f69630171_8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g77b4d4ac1b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5" name="Google Shape;1985;g77b4d4ac1b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8" name="Shape 1988"/>
        <p:cNvGrpSpPr/>
        <p:nvPr/>
      </p:nvGrpSpPr>
      <p:grpSpPr>
        <a:xfrm>
          <a:off x="0" y="0"/>
          <a:ext cx="0" cy="0"/>
          <a:chOff x="0" y="0"/>
          <a:chExt cx="0" cy="0"/>
        </a:xfrm>
      </p:grpSpPr>
      <p:sp>
        <p:nvSpPr>
          <p:cNvPr id="1989" name="Google Shape;1989;g7dc0df7c31_7_9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0" name="Google Shape;1990;g7dc0df7c31_7_9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6" name="Shape 2016"/>
        <p:cNvGrpSpPr/>
        <p:nvPr/>
      </p:nvGrpSpPr>
      <p:grpSpPr>
        <a:xfrm>
          <a:off x="0" y="0"/>
          <a:ext cx="0" cy="0"/>
          <a:chOff x="0" y="0"/>
          <a:chExt cx="0" cy="0"/>
        </a:xfrm>
      </p:grpSpPr>
      <p:sp>
        <p:nvSpPr>
          <p:cNvPr id="2017" name="Google Shape;2017;g7dc0df7c31_7_9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18" name="Google Shape;2018;g7dc0df7c31_7_9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4" name="Shape 2024"/>
        <p:cNvGrpSpPr/>
        <p:nvPr/>
      </p:nvGrpSpPr>
      <p:grpSpPr>
        <a:xfrm>
          <a:off x="0" y="0"/>
          <a:ext cx="0" cy="0"/>
          <a:chOff x="0" y="0"/>
          <a:chExt cx="0" cy="0"/>
        </a:xfrm>
      </p:grpSpPr>
      <p:sp>
        <p:nvSpPr>
          <p:cNvPr id="2025" name="Google Shape;2025;g7dc0df7c31_7_9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6" name="Google Shape;2026;g7dc0df7c31_7_9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32" name="Shape 2032"/>
        <p:cNvGrpSpPr/>
        <p:nvPr/>
      </p:nvGrpSpPr>
      <p:grpSpPr>
        <a:xfrm>
          <a:off x="0" y="0"/>
          <a:ext cx="0" cy="0"/>
          <a:chOff x="0" y="0"/>
          <a:chExt cx="0" cy="0"/>
        </a:xfrm>
      </p:grpSpPr>
      <p:sp>
        <p:nvSpPr>
          <p:cNvPr id="2033" name="Google Shape;2033;g7dc0df7c31_7_9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34" name="Google Shape;2034;g7dc0df7c31_7_9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g7dc0df7c31_7_9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2" name="Google Shape;2042;g7dc0df7c31_7_9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6" name="Shape 2056"/>
        <p:cNvGrpSpPr/>
        <p:nvPr/>
      </p:nvGrpSpPr>
      <p:grpSpPr>
        <a:xfrm>
          <a:off x="0" y="0"/>
          <a:ext cx="0" cy="0"/>
          <a:chOff x="0" y="0"/>
          <a:chExt cx="0" cy="0"/>
        </a:xfrm>
      </p:grpSpPr>
      <p:sp>
        <p:nvSpPr>
          <p:cNvPr id="2057" name="Google Shape;2057;g8d127772c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58" name="Google Shape;2058;g8d127772c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1" name="Shape 2071"/>
        <p:cNvGrpSpPr/>
        <p:nvPr/>
      </p:nvGrpSpPr>
      <p:grpSpPr>
        <a:xfrm>
          <a:off x="0" y="0"/>
          <a:ext cx="0" cy="0"/>
          <a:chOff x="0" y="0"/>
          <a:chExt cx="0" cy="0"/>
        </a:xfrm>
      </p:grpSpPr>
      <p:sp>
        <p:nvSpPr>
          <p:cNvPr id="2072" name="Google Shape;2072;g81a87fa581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3" name="Google Shape;2073;g81a87fa581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6" name="Shape 2076"/>
        <p:cNvGrpSpPr/>
        <p:nvPr/>
      </p:nvGrpSpPr>
      <p:grpSpPr>
        <a:xfrm>
          <a:off x="0" y="0"/>
          <a:ext cx="0" cy="0"/>
          <a:chOff x="0" y="0"/>
          <a:chExt cx="0" cy="0"/>
        </a:xfrm>
      </p:grpSpPr>
      <p:sp>
        <p:nvSpPr>
          <p:cNvPr id="2077" name="Google Shape;2077;g81a87fa581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78" name="Google Shape;2078;g81a87fa581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9" name="Shape 749"/>
        <p:cNvGrpSpPr/>
        <p:nvPr/>
      </p:nvGrpSpPr>
      <p:grpSpPr>
        <a:xfrm>
          <a:off x="0" y="0"/>
          <a:ext cx="0" cy="0"/>
          <a:chOff x="0" y="0"/>
          <a:chExt cx="0" cy="0"/>
        </a:xfrm>
      </p:grpSpPr>
      <p:sp>
        <p:nvSpPr>
          <p:cNvPr id="750" name="Google Shape;750;g71e741d7a3_6_4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751" name="Google Shape;751;g71e741d7a3_6_48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7" name="Shape 2087"/>
        <p:cNvGrpSpPr/>
        <p:nvPr/>
      </p:nvGrpSpPr>
      <p:grpSpPr>
        <a:xfrm>
          <a:off x="0" y="0"/>
          <a:ext cx="0" cy="0"/>
          <a:chOff x="0" y="0"/>
          <a:chExt cx="0" cy="0"/>
        </a:xfrm>
      </p:grpSpPr>
      <p:sp>
        <p:nvSpPr>
          <p:cNvPr id="2088" name="Google Shape;2088;g71d5a8e1c7_1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9" name="Google Shape;2089;g71d5a8e1c7_1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03" name="Shape 2103"/>
        <p:cNvGrpSpPr/>
        <p:nvPr/>
      </p:nvGrpSpPr>
      <p:grpSpPr>
        <a:xfrm>
          <a:off x="0" y="0"/>
          <a:ext cx="0" cy="0"/>
          <a:chOff x="0" y="0"/>
          <a:chExt cx="0" cy="0"/>
        </a:xfrm>
      </p:grpSpPr>
      <p:sp>
        <p:nvSpPr>
          <p:cNvPr id="2104" name="Google Shape;2104;g71d5a8e1c7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5" name="Google Shape;2105;g71d5a8e1c7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3" name="Shape 2113"/>
        <p:cNvGrpSpPr/>
        <p:nvPr/>
      </p:nvGrpSpPr>
      <p:grpSpPr>
        <a:xfrm>
          <a:off x="0" y="0"/>
          <a:ext cx="0" cy="0"/>
          <a:chOff x="0" y="0"/>
          <a:chExt cx="0" cy="0"/>
        </a:xfrm>
      </p:grpSpPr>
      <p:sp>
        <p:nvSpPr>
          <p:cNvPr id="2114" name="Google Shape;2114;g7f69630171_8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15" name="Google Shape;2115;g7f69630171_8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g7f69630171_8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25" name="Google Shape;2125;g7f69630171_8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3" name="Shape 2133"/>
        <p:cNvGrpSpPr/>
        <p:nvPr/>
      </p:nvGrpSpPr>
      <p:grpSpPr>
        <a:xfrm>
          <a:off x="0" y="0"/>
          <a:ext cx="0" cy="0"/>
          <a:chOff x="0" y="0"/>
          <a:chExt cx="0" cy="0"/>
        </a:xfrm>
      </p:grpSpPr>
      <p:sp>
        <p:nvSpPr>
          <p:cNvPr id="2134" name="Google Shape;2134;g71d5a8e1c7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5" name="Google Shape;2135;g71d5a8e1c7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3" name="Shape 2143"/>
        <p:cNvGrpSpPr/>
        <p:nvPr/>
      </p:nvGrpSpPr>
      <p:grpSpPr>
        <a:xfrm>
          <a:off x="0" y="0"/>
          <a:ext cx="0" cy="0"/>
          <a:chOff x="0" y="0"/>
          <a:chExt cx="0" cy="0"/>
        </a:xfrm>
      </p:grpSpPr>
      <p:sp>
        <p:nvSpPr>
          <p:cNvPr id="2144" name="Google Shape;2144;g71d5a8e1c7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5" name="Google Shape;2145;g71d5a8e1c7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7" name="Shape 2157"/>
        <p:cNvGrpSpPr/>
        <p:nvPr/>
      </p:nvGrpSpPr>
      <p:grpSpPr>
        <a:xfrm>
          <a:off x="0" y="0"/>
          <a:ext cx="0" cy="0"/>
          <a:chOff x="0" y="0"/>
          <a:chExt cx="0" cy="0"/>
        </a:xfrm>
      </p:grpSpPr>
      <p:sp>
        <p:nvSpPr>
          <p:cNvPr id="2158" name="Google Shape;2158;g71d5a8e1c7_1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59" name="Google Shape;2159;g71d5a8e1c7_1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7" name="Shape 2167"/>
        <p:cNvGrpSpPr/>
        <p:nvPr/>
      </p:nvGrpSpPr>
      <p:grpSpPr>
        <a:xfrm>
          <a:off x="0" y="0"/>
          <a:ext cx="0" cy="0"/>
          <a:chOff x="0" y="0"/>
          <a:chExt cx="0" cy="0"/>
        </a:xfrm>
      </p:grpSpPr>
      <p:sp>
        <p:nvSpPr>
          <p:cNvPr id="2168" name="Google Shape;2168;g71d5a8e1c7_1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9" name="Google Shape;2169;g71d5a8e1c7_1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5" name="Shape 2175"/>
        <p:cNvGrpSpPr/>
        <p:nvPr/>
      </p:nvGrpSpPr>
      <p:grpSpPr>
        <a:xfrm>
          <a:off x="0" y="0"/>
          <a:ext cx="0" cy="0"/>
          <a:chOff x="0" y="0"/>
          <a:chExt cx="0" cy="0"/>
        </a:xfrm>
      </p:grpSpPr>
      <p:sp>
        <p:nvSpPr>
          <p:cNvPr id="2176" name="Google Shape;2176;g71d5a8e1c7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77" name="Google Shape;2177;g71d5a8e1c7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3" name="Shape 2183"/>
        <p:cNvGrpSpPr/>
        <p:nvPr/>
      </p:nvGrpSpPr>
      <p:grpSpPr>
        <a:xfrm>
          <a:off x="0" y="0"/>
          <a:ext cx="0" cy="0"/>
          <a:chOff x="0" y="0"/>
          <a:chExt cx="0" cy="0"/>
        </a:xfrm>
      </p:grpSpPr>
      <p:sp>
        <p:nvSpPr>
          <p:cNvPr id="2184" name="Google Shape;2184;g71d5a8e1c7_1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85" name="Google Shape;2185;g71d5a8e1c7_1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7" name="Shape 777"/>
        <p:cNvGrpSpPr/>
        <p:nvPr/>
      </p:nvGrpSpPr>
      <p:grpSpPr>
        <a:xfrm>
          <a:off x="0" y="0"/>
          <a:ext cx="0" cy="0"/>
          <a:chOff x="0" y="0"/>
          <a:chExt cx="0" cy="0"/>
        </a:xfrm>
      </p:grpSpPr>
      <p:sp>
        <p:nvSpPr>
          <p:cNvPr id="778" name="Google Shape;778;g7dc0df7c31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9" name="Google Shape;779;g7dc0df7c31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g8d127772c7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96" name="Google Shape;2196;g8d127772c7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3" name="Shape 2223"/>
        <p:cNvGrpSpPr/>
        <p:nvPr/>
      </p:nvGrpSpPr>
      <p:grpSpPr>
        <a:xfrm>
          <a:off x="0" y="0"/>
          <a:ext cx="0" cy="0"/>
          <a:chOff x="0" y="0"/>
          <a:chExt cx="0" cy="0"/>
        </a:xfrm>
      </p:grpSpPr>
      <p:sp>
        <p:nvSpPr>
          <p:cNvPr id="2224" name="Google Shape;2224;g7dc0df7c31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25" name="Google Shape;2225;g7dc0df7c31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8" name="Shape 2228"/>
        <p:cNvGrpSpPr/>
        <p:nvPr/>
      </p:nvGrpSpPr>
      <p:grpSpPr>
        <a:xfrm>
          <a:off x="0" y="0"/>
          <a:ext cx="0" cy="0"/>
          <a:chOff x="0" y="0"/>
          <a:chExt cx="0" cy="0"/>
        </a:xfrm>
      </p:grpSpPr>
      <p:sp>
        <p:nvSpPr>
          <p:cNvPr id="2229" name="Google Shape;2229;g8caa258a0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0" name="Google Shape;2230;g8caa258a0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5" name="Shape 2235"/>
        <p:cNvGrpSpPr/>
        <p:nvPr/>
      </p:nvGrpSpPr>
      <p:grpSpPr>
        <a:xfrm>
          <a:off x="0" y="0"/>
          <a:ext cx="0" cy="0"/>
          <a:chOff x="0" y="0"/>
          <a:chExt cx="0" cy="0"/>
        </a:xfrm>
      </p:grpSpPr>
      <p:sp>
        <p:nvSpPr>
          <p:cNvPr id="2236" name="Google Shape;2236;g8da045080b_0_4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7" name="Google Shape;2237;g8da045080b_0_4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0" name="Shape 2240"/>
        <p:cNvGrpSpPr/>
        <p:nvPr/>
      </p:nvGrpSpPr>
      <p:grpSpPr>
        <a:xfrm>
          <a:off x="0" y="0"/>
          <a:ext cx="0" cy="0"/>
          <a:chOff x="0" y="0"/>
          <a:chExt cx="0" cy="0"/>
        </a:xfrm>
      </p:grpSpPr>
      <p:sp>
        <p:nvSpPr>
          <p:cNvPr id="2241" name="Google Shape;2241;g5305f3ec62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2" name="Google Shape;2242;g5305f3ec62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7" name="Shape 2247"/>
        <p:cNvGrpSpPr/>
        <p:nvPr/>
      </p:nvGrpSpPr>
      <p:grpSpPr>
        <a:xfrm>
          <a:off x="0" y="0"/>
          <a:ext cx="0" cy="0"/>
          <a:chOff x="0" y="0"/>
          <a:chExt cx="0" cy="0"/>
        </a:xfrm>
      </p:grpSpPr>
      <p:sp>
        <p:nvSpPr>
          <p:cNvPr id="2248" name="Google Shape;2248;g8ea5e94000_4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49" name="Google Shape;2249;g8ea5e94000_4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5" name="Shape 2255"/>
        <p:cNvGrpSpPr/>
        <p:nvPr/>
      </p:nvGrpSpPr>
      <p:grpSpPr>
        <a:xfrm>
          <a:off x="0" y="0"/>
          <a:ext cx="0" cy="0"/>
          <a:chOff x="0" y="0"/>
          <a:chExt cx="0" cy="0"/>
        </a:xfrm>
      </p:grpSpPr>
      <p:sp>
        <p:nvSpPr>
          <p:cNvPr id="2256" name="Google Shape;2256;g8da045080b_2_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57" name="Google Shape;2257;g8da045080b_2_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5" name="Shape 2285"/>
        <p:cNvGrpSpPr/>
        <p:nvPr/>
      </p:nvGrpSpPr>
      <p:grpSpPr>
        <a:xfrm>
          <a:off x="0" y="0"/>
          <a:ext cx="0" cy="0"/>
          <a:chOff x="0" y="0"/>
          <a:chExt cx="0" cy="0"/>
        </a:xfrm>
      </p:grpSpPr>
      <p:sp>
        <p:nvSpPr>
          <p:cNvPr id="2286" name="Google Shape;2286;g5305f3ec62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7" name="Google Shape;2287;g5305f3ec62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3" name="Shape 2303"/>
        <p:cNvGrpSpPr/>
        <p:nvPr/>
      </p:nvGrpSpPr>
      <p:grpSpPr>
        <a:xfrm>
          <a:off x="0" y="0"/>
          <a:ext cx="0" cy="0"/>
          <a:chOff x="0" y="0"/>
          <a:chExt cx="0" cy="0"/>
        </a:xfrm>
      </p:grpSpPr>
      <p:sp>
        <p:nvSpPr>
          <p:cNvPr id="2304" name="Google Shape;2304;g5305f3ec62_1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05" name="Google Shape;2305;g5305f3ec62_1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6" name="Shape 2316"/>
        <p:cNvGrpSpPr/>
        <p:nvPr/>
      </p:nvGrpSpPr>
      <p:grpSpPr>
        <a:xfrm>
          <a:off x="0" y="0"/>
          <a:ext cx="0" cy="0"/>
          <a:chOff x="0" y="0"/>
          <a:chExt cx="0" cy="0"/>
        </a:xfrm>
      </p:grpSpPr>
      <p:sp>
        <p:nvSpPr>
          <p:cNvPr id="2317" name="Google Shape;2317;g5305f3ec62_1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8" name="Google Shape;2318;g5305f3ec62_1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2" name="Shape 782"/>
        <p:cNvGrpSpPr/>
        <p:nvPr/>
      </p:nvGrpSpPr>
      <p:grpSpPr>
        <a:xfrm>
          <a:off x="0" y="0"/>
          <a:ext cx="0" cy="0"/>
          <a:chOff x="0" y="0"/>
          <a:chExt cx="0" cy="0"/>
        </a:xfrm>
      </p:grpSpPr>
      <p:sp>
        <p:nvSpPr>
          <p:cNvPr id="783" name="Google Shape;783;g7dc0df7c31_7_2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4" name="Google Shape;784;g7dc0df7c31_7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6" name="Shape 2336"/>
        <p:cNvGrpSpPr/>
        <p:nvPr/>
      </p:nvGrpSpPr>
      <p:grpSpPr>
        <a:xfrm>
          <a:off x="0" y="0"/>
          <a:ext cx="0" cy="0"/>
          <a:chOff x="0" y="0"/>
          <a:chExt cx="0" cy="0"/>
        </a:xfrm>
      </p:grpSpPr>
      <p:sp>
        <p:nvSpPr>
          <p:cNvPr id="2337" name="Google Shape;2337;g7743521035_3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8" name="Google Shape;2338;g7743521035_3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3" name="Shape 2343"/>
        <p:cNvGrpSpPr/>
        <p:nvPr/>
      </p:nvGrpSpPr>
      <p:grpSpPr>
        <a:xfrm>
          <a:off x="0" y="0"/>
          <a:ext cx="0" cy="0"/>
          <a:chOff x="0" y="0"/>
          <a:chExt cx="0" cy="0"/>
        </a:xfrm>
      </p:grpSpPr>
      <p:sp>
        <p:nvSpPr>
          <p:cNvPr id="2344" name="Google Shape;2344;g8c837b9c49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5" name="Google Shape;2345;g8c837b9c49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6" name="Shape 2386"/>
        <p:cNvGrpSpPr/>
        <p:nvPr/>
      </p:nvGrpSpPr>
      <p:grpSpPr>
        <a:xfrm>
          <a:off x="0" y="0"/>
          <a:ext cx="0" cy="0"/>
          <a:chOff x="0" y="0"/>
          <a:chExt cx="0" cy="0"/>
        </a:xfrm>
      </p:grpSpPr>
      <p:sp>
        <p:nvSpPr>
          <p:cNvPr id="2387" name="Google Shape;2387;g8c837b9c49_0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8" name="Google Shape;2388;g8c837b9c49_0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8" name="Shape 2428"/>
        <p:cNvGrpSpPr/>
        <p:nvPr/>
      </p:nvGrpSpPr>
      <p:grpSpPr>
        <a:xfrm>
          <a:off x="0" y="0"/>
          <a:ext cx="0" cy="0"/>
          <a:chOff x="0" y="0"/>
          <a:chExt cx="0" cy="0"/>
        </a:xfrm>
      </p:grpSpPr>
      <p:sp>
        <p:nvSpPr>
          <p:cNvPr id="2429" name="Google Shape;2429;g5305f3ec62_1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30" name="Google Shape;2430;g5305f3ec62_1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5" name="Shape 2445"/>
        <p:cNvGrpSpPr/>
        <p:nvPr/>
      </p:nvGrpSpPr>
      <p:grpSpPr>
        <a:xfrm>
          <a:off x="0" y="0"/>
          <a:ext cx="0" cy="0"/>
          <a:chOff x="0" y="0"/>
          <a:chExt cx="0" cy="0"/>
        </a:xfrm>
      </p:grpSpPr>
      <p:sp>
        <p:nvSpPr>
          <p:cNvPr id="2446" name="Google Shape;2446;g5305f3ec62_1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7" name="Google Shape;2447;g5305f3ec62_1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3" name="Shape 2463"/>
        <p:cNvGrpSpPr/>
        <p:nvPr/>
      </p:nvGrpSpPr>
      <p:grpSpPr>
        <a:xfrm>
          <a:off x="0" y="0"/>
          <a:ext cx="0" cy="0"/>
          <a:chOff x="0" y="0"/>
          <a:chExt cx="0" cy="0"/>
        </a:xfrm>
      </p:grpSpPr>
      <p:sp>
        <p:nvSpPr>
          <p:cNvPr id="2464" name="Google Shape;2464;g5305f3ec62_1_1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5" name="Google Shape;2465;g5305f3ec62_1_1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2" name="Shape 2482"/>
        <p:cNvGrpSpPr/>
        <p:nvPr/>
      </p:nvGrpSpPr>
      <p:grpSpPr>
        <a:xfrm>
          <a:off x="0" y="0"/>
          <a:ext cx="0" cy="0"/>
          <a:chOff x="0" y="0"/>
          <a:chExt cx="0" cy="0"/>
        </a:xfrm>
      </p:grpSpPr>
      <p:sp>
        <p:nvSpPr>
          <p:cNvPr id="2483" name="Google Shape;2483;g5305f3ec62_1_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4" name="Google Shape;2484;g5305f3ec62_1_137: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7" name="Shape 2487"/>
        <p:cNvGrpSpPr/>
        <p:nvPr/>
      </p:nvGrpSpPr>
      <p:grpSpPr>
        <a:xfrm>
          <a:off x="0" y="0"/>
          <a:ext cx="0" cy="0"/>
          <a:chOff x="0" y="0"/>
          <a:chExt cx="0" cy="0"/>
        </a:xfrm>
      </p:grpSpPr>
      <p:sp>
        <p:nvSpPr>
          <p:cNvPr id="2488" name="Google Shape;2488;g5305f3ec62_1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9" name="Google Shape;2489;g5305f3ec62_1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5" name="Shape 2505"/>
        <p:cNvGrpSpPr/>
        <p:nvPr/>
      </p:nvGrpSpPr>
      <p:grpSpPr>
        <a:xfrm>
          <a:off x="0" y="0"/>
          <a:ext cx="0" cy="0"/>
          <a:chOff x="0" y="0"/>
          <a:chExt cx="0" cy="0"/>
        </a:xfrm>
      </p:grpSpPr>
      <p:sp>
        <p:nvSpPr>
          <p:cNvPr id="2506" name="Google Shape;2506;g5305f3ec62_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7" name="Google Shape;2507;g5305f3ec62_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4" name="Shape 2514"/>
        <p:cNvGrpSpPr/>
        <p:nvPr/>
      </p:nvGrpSpPr>
      <p:grpSpPr>
        <a:xfrm>
          <a:off x="0" y="0"/>
          <a:ext cx="0" cy="0"/>
          <a:chOff x="0" y="0"/>
          <a:chExt cx="0" cy="0"/>
        </a:xfrm>
      </p:grpSpPr>
      <p:sp>
        <p:nvSpPr>
          <p:cNvPr id="2515" name="Google Shape;2515;g8da045080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6" name="Google Shape;2516;g8da045080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7dc0df7c31_7_3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7dc0df7c31_7_3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1" name="Shape 2541"/>
        <p:cNvGrpSpPr/>
        <p:nvPr/>
      </p:nvGrpSpPr>
      <p:grpSpPr>
        <a:xfrm>
          <a:off x="0" y="0"/>
          <a:ext cx="0" cy="0"/>
          <a:chOff x="0" y="0"/>
          <a:chExt cx="0" cy="0"/>
        </a:xfrm>
      </p:grpSpPr>
      <p:sp>
        <p:nvSpPr>
          <p:cNvPr id="2542" name="Google Shape;2542;g5305f3ec62_1_1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3" name="Google Shape;2543;g5305f3ec62_1_166: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46" name="Shape 2546"/>
        <p:cNvGrpSpPr/>
        <p:nvPr/>
      </p:nvGrpSpPr>
      <p:grpSpPr>
        <a:xfrm>
          <a:off x="0" y="0"/>
          <a:ext cx="0" cy="0"/>
          <a:chOff x="0" y="0"/>
          <a:chExt cx="0" cy="0"/>
        </a:xfrm>
      </p:grpSpPr>
      <p:sp>
        <p:nvSpPr>
          <p:cNvPr id="2547" name="Google Shape;2547;g7743521035_3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48" name="Google Shape;2548;g7743521035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8" name="Shape 2568"/>
        <p:cNvGrpSpPr/>
        <p:nvPr/>
      </p:nvGrpSpPr>
      <p:grpSpPr>
        <a:xfrm>
          <a:off x="0" y="0"/>
          <a:ext cx="0" cy="0"/>
          <a:chOff x="0" y="0"/>
          <a:chExt cx="0" cy="0"/>
        </a:xfrm>
      </p:grpSpPr>
      <p:sp>
        <p:nvSpPr>
          <p:cNvPr id="2569" name="Google Shape;2569;g5305f3ec62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0" name="Google Shape;2570;g5305f3ec62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5" name="Shape 2585"/>
        <p:cNvGrpSpPr/>
        <p:nvPr/>
      </p:nvGrpSpPr>
      <p:grpSpPr>
        <a:xfrm>
          <a:off x="0" y="0"/>
          <a:ext cx="0" cy="0"/>
          <a:chOff x="0" y="0"/>
          <a:chExt cx="0" cy="0"/>
        </a:xfrm>
      </p:grpSpPr>
      <p:sp>
        <p:nvSpPr>
          <p:cNvPr id="2586" name="Google Shape;2586;g8caa258a09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7" name="Google Shape;2587;g8caa258a09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92" name="Shape 2592"/>
        <p:cNvGrpSpPr/>
        <p:nvPr/>
      </p:nvGrpSpPr>
      <p:grpSpPr>
        <a:xfrm>
          <a:off x="0" y="0"/>
          <a:ext cx="0" cy="0"/>
          <a:chOff x="0" y="0"/>
          <a:chExt cx="0" cy="0"/>
        </a:xfrm>
      </p:grpSpPr>
      <p:sp>
        <p:nvSpPr>
          <p:cNvPr id="2593" name="Google Shape;2593;g5305f3ec62_1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4" name="Google Shape;2594;g5305f3ec62_1_2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0" name="Shape 2600"/>
        <p:cNvGrpSpPr/>
        <p:nvPr/>
      </p:nvGrpSpPr>
      <p:grpSpPr>
        <a:xfrm>
          <a:off x="0" y="0"/>
          <a:ext cx="0" cy="0"/>
          <a:chOff x="0" y="0"/>
          <a:chExt cx="0" cy="0"/>
        </a:xfrm>
      </p:grpSpPr>
      <p:sp>
        <p:nvSpPr>
          <p:cNvPr id="2601" name="Google Shape;2601;g5305f3ec62_1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2" name="Google Shape;2602;g5305f3ec62_1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8" name="Shape 2608"/>
        <p:cNvGrpSpPr/>
        <p:nvPr/>
      </p:nvGrpSpPr>
      <p:grpSpPr>
        <a:xfrm>
          <a:off x="0" y="0"/>
          <a:ext cx="0" cy="0"/>
          <a:chOff x="0" y="0"/>
          <a:chExt cx="0" cy="0"/>
        </a:xfrm>
      </p:grpSpPr>
      <p:sp>
        <p:nvSpPr>
          <p:cNvPr id="2609" name="Google Shape;2609;g5305f3ec62_1_2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0" name="Google Shape;2610;g5305f3ec62_1_2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6" name="Shape 2616"/>
        <p:cNvGrpSpPr/>
        <p:nvPr/>
      </p:nvGrpSpPr>
      <p:grpSpPr>
        <a:xfrm>
          <a:off x="0" y="0"/>
          <a:ext cx="0" cy="0"/>
          <a:chOff x="0" y="0"/>
          <a:chExt cx="0" cy="0"/>
        </a:xfrm>
      </p:grpSpPr>
      <p:sp>
        <p:nvSpPr>
          <p:cNvPr id="2617" name="Google Shape;2617;g5305f3ec62_1_2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18" name="Google Shape;2618;g5305f3ec62_1_2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0" name="Shape 2630"/>
        <p:cNvGrpSpPr/>
        <p:nvPr/>
      </p:nvGrpSpPr>
      <p:grpSpPr>
        <a:xfrm>
          <a:off x="0" y="0"/>
          <a:ext cx="0" cy="0"/>
          <a:chOff x="0" y="0"/>
          <a:chExt cx="0" cy="0"/>
        </a:xfrm>
      </p:grpSpPr>
      <p:sp>
        <p:nvSpPr>
          <p:cNvPr id="2631" name="Google Shape;2631;g5305f3ec62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2" name="Google Shape;2632;g5305f3ec62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0" name="Shape 2640"/>
        <p:cNvGrpSpPr/>
        <p:nvPr/>
      </p:nvGrpSpPr>
      <p:grpSpPr>
        <a:xfrm>
          <a:off x="0" y="0"/>
          <a:ext cx="0" cy="0"/>
          <a:chOff x="0" y="0"/>
          <a:chExt cx="0" cy="0"/>
        </a:xfrm>
      </p:grpSpPr>
      <p:sp>
        <p:nvSpPr>
          <p:cNvPr id="2641" name="Google Shape;2641;g8ea5e94000_4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2" name="Google Shape;2642;g8ea5e94000_4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8" name="Shape 818"/>
        <p:cNvGrpSpPr/>
        <p:nvPr/>
      </p:nvGrpSpPr>
      <p:grpSpPr>
        <a:xfrm>
          <a:off x="0" y="0"/>
          <a:ext cx="0" cy="0"/>
          <a:chOff x="0" y="0"/>
          <a:chExt cx="0" cy="0"/>
        </a:xfrm>
      </p:grpSpPr>
      <p:sp>
        <p:nvSpPr>
          <p:cNvPr id="819" name="Google Shape;819;g7dc0df7c31_7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0" name="Google Shape;820;g7dc0df7c31_7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7" name="Shape 2647"/>
        <p:cNvGrpSpPr/>
        <p:nvPr/>
      </p:nvGrpSpPr>
      <p:grpSpPr>
        <a:xfrm>
          <a:off x="0" y="0"/>
          <a:ext cx="0" cy="0"/>
          <a:chOff x="0" y="0"/>
          <a:chExt cx="0" cy="0"/>
        </a:xfrm>
      </p:grpSpPr>
      <p:sp>
        <p:nvSpPr>
          <p:cNvPr id="2648" name="Google Shape;2648;g8da045080b_0_4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49" name="Google Shape;2649;g8da045080b_0_4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5" name="Shape 2655"/>
        <p:cNvGrpSpPr/>
        <p:nvPr/>
      </p:nvGrpSpPr>
      <p:grpSpPr>
        <a:xfrm>
          <a:off x="0" y="0"/>
          <a:ext cx="0" cy="0"/>
          <a:chOff x="0" y="0"/>
          <a:chExt cx="0" cy="0"/>
        </a:xfrm>
      </p:grpSpPr>
      <p:sp>
        <p:nvSpPr>
          <p:cNvPr id="2656" name="Google Shape;2656;g8ea5e94000_4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7" name="Google Shape;2657;g8ea5e94000_4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2" name="Shape 2662"/>
        <p:cNvGrpSpPr/>
        <p:nvPr/>
      </p:nvGrpSpPr>
      <p:grpSpPr>
        <a:xfrm>
          <a:off x="0" y="0"/>
          <a:ext cx="0" cy="0"/>
          <a:chOff x="0" y="0"/>
          <a:chExt cx="0" cy="0"/>
        </a:xfrm>
      </p:grpSpPr>
      <p:sp>
        <p:nvSpPr>
          <p:cNvPr id="2663" name="Google Shape;2663;g8da045080b_0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4" name="Google Shape;2664;g8da045080b_0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7" name="Shape 2667"/>
        <p:cNvGrpSpPr/>
        <p:nvPr/>
      </p:nvGrpSpPr>
      <p:grpSpPr>
        <a:xfrm>
          <a:off x="0" y="0"/>
          <a:ext cx="0" cy="0"/>
          <a:chOff x="0" y="0"/>
          <a:chExt cx="0" cy="0"/>
        </a:xfrm>
      </p:grpSpPr>
      <p:sp>
        <p:nvSpPr>
          <p:cNvPr id="2668" name="Google Shape;2668;g8da045080b_0_4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69" name="Google Shape;2669;g8da045080b_0_4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3" name="Shape 2693"/>
        <p:cNvGrpSpPr/>
        <p:nvPr/>
      </p:nvGrpSpPr>
      <p:grpSpPr>
        <a:xfrm>
          <a:off x="0" y="0"/>
          <a:ext cx="0" cy="0"/>
          <a:chOff x="0" y="0"/>
          <a:chExt cx="0" cy="0"/>
        </a:xfrm>
      </p:grpSpPr>
      <p:sp>
        <p:nvSpPr>
          <p:cNvPr id="2694" name="Google Shape;2694;g8da045080b_0_4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5" name="Google Shape;2695;g8da045080b_0_4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7" name="Shape 2707"/>
        <p:cNvGrpSpPr/>
        <p:nvPr/>
      </p:nvGrpSpPr>
      <p:grpSpPr>
        <a:xfrm>
          <a:off x="0" y="0"/>
          <a:ext cx="0" cy="0"/>
          <a:chOff x="0" y="0"/>
          <a:chExt cx="0" cy="0"/>
        </a:xfrm>
      </p:grpSpPr>
      <p:sp>
        <p:nvSpPr>
          <p:cNvPr id="2708" name="Google Shape;2708;g8caa258a09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9" name="Google Shape;2709;g8caa258a09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6" name="Shape 2716"/>
        <p:cNvGrpSpPr/>
        <p:nvPr/>
      </p:nvGrpSpPr>
      <p:grpSpPr>
        <a:xfrm>
          <a:off x="0" y="0"/>
          <a:ext cx="0" cy="0"/>
          <a:chOff x="0" y="0"/>
          <a:chExt cx="0" cy="0"/>
        </a:xfrm>
      </p:grpSpPr>
      <p:sp>
        <p:nvSpPr>
          <p:cNvPr id="2717" name="Google Shape;2717;g8caa258a09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8" name="Google Shape;2718;g8caa258a09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24" name="Shape 2724"/>
        <p:cNvGrpSpPr/>
        <p:nvPr/>
      </p:nvGrpSpPr>
      <p:grpSpPr>
        <a:xfrm>
          <a:off x="0" y="0"/>
          <a:ext cx="0" cy="0"/>
          <a:chOff x="0" y="0"/>
          <a:chExt cx="0" cy="0"/>
        </a:xfrm>
      </p:grpSpPr>
      <p:sp>
        <p:nvSpPr>
          <p:cNvPr id="2725" name="Google Shape;2725;g8ea5e94000_4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26" name="Google Shape;2726;g8ea5e94000_4_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1" name="Shape 2731"/>
        <p:cNvGrpSpPr/>
        <p:nvPr/>
      </p:nvGrpSpPr>
      <p:grpSpPr>
        <a:xfrm>
          <a:off x="0" y="0"/>
          <a:ext cx="0" cy="0"/>
          <a:chOff x="0" y="0"/>
          <a:chExt cx="0" cy="0"/>
        </a:xfrm>
      </p:grpSpPr>
      <p:sp>
        <p:nvSpPr>
          <p:cNvPr id="2732" name="Google Shape;2732;g7203c8f498_19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33" name="Google Shape;2733;g7203c8f498_19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6" name="Shape 2736"/>
        <p:cNvGrpSpPr/>
        <p:nvPr/>
      </p:nvGrpSpPr>
      <p:grpSpPr>
        <a:xfrm>
          <a:off x="0" y="0"/>
          <a:ext cx="0" cy="0"/>
          <a:chOff x="0" y="0"/>
          <a:chExt cx="0" cy="0"/>
        </a:xfrm>
      </p:grpSpPr>
      <p:sp>
        <p:nvSpPr>
          <p:cNvPr id="2737" name="Google Shape;2737;g7203c8f498_4_4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38" name="Google Shape;2738;g7203c8f498_4_4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7203c8f498_16_2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7203c8f498_16_2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4" name="Shape 2744"/>
        <p:cNvGrpSpPr/>
        <p:nvPr/>
      </p:nvGrpSpPr>
      <p:grpSpPr>
        <a:xfrm>
          <a:off x="0" y="0"/>
          <a:ext cx="0" cy="0"/>
          <a:chOff x="0" y="0"/>
          <a:chExt cx="0" cy="0"/>
        </a:xfrm>
      </p:grpSpPr>
      <p:sp>
        <p:nvSpPr>
          <p:cNvPr id="2745" name="Google Shape;2745;g71e741d7a3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46" name="Google Shape;2746;g71e741d7a3_0_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7" name="Shape 2757"/>
        <p:cNvGrpSpPr/>
        <p:nvPr/>
      </p:nvGrpSpPr>
      <p:grpSpPr>
        <a:xfrm>
          <a:off x="0" y="0"/>
          <a:ext cx="0" cy="0"/>
          <a:chOff x="0" y="0"/>
          <a:chExt cx="0" cy="0"/>
        </a:xfrm>
      </p:grpSpPr>
      <p:sp>
        <p:nvSpPr>
          <p:cNvPr id="2758" name="Google Shape;2758;g7203c8f498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59" name="Google Shape;2759;g7203c8f498_4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0" name="Shape 2780"/>
        <p:cNvGrpSpPr/>
        <p:nvPr/>
      </p:nvGrpSpPr>
      <p:grpSpPr>
        <a:xfrm>
          <a:off x="0" y="0"/>
          <a:ext cx="0" cy="0"/>
          <a:chOff x="0" y="0"/>
          <a:chExt cx="0" cy="0"/>
        </a:xfrm>
      </p:grpSpPr>
      <p:sp>
        <p:nvSpPr>
          <p:cNvPr id="2781" name="Google Shape;2781;g7203c8f498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782" name="Google Shape;2782;g7203c8f498_6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9" name="Shape 2799"/>
        <p:cNvGrpSpPr/>
        <p:nvPr/>
      </p:nvGrpSpPr>
      <p:grpSpPr>
        <a:xfrm>
          <a:off x="0" y="0"/>
          <a:ext cx="0" cy="0"/>
          <a:chOff x="0" y="0"/>
          <a:chExt cx="0" cy="0"/>
        </a:xfrm>
      </p:grpSpPr>
      <p:sp>
        <p:nvSpPr>
          <p:cNvPr id="2800" name="Google Shape;2800;g7203c8f498_6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01" name="Google Shape;2801;g7203c8f498_6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8" name="Shape 2818"/>
        <p:cNvGrpSpPr/>
        <p:nvPr/>
      </p:nvGrpSpPr>
      <p:grpSpPr>
        <a:xfrm>
          <a:off x="0" y="0"/>
          <a:ext cx="0" cy="0"/>
          <a:chOff x="0" y="0"/>
          <a:chExt cx="0" cy="0"/>
        </a:xfrm>
      </p:grpSpPr>
      <p:sp>
        <p:nvSpPr>
          <p:cNvPr id="2819" name="Google Shape;2819;g7203c8f498_6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20" name="Google Shape;2820;g7203c8f498_6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37" name="Shape 2837"/>
        <p:cNvGrpSpPr/>
        <p:nvPr/>
      </p:nvGrpSpPr>
      <p:grpSpPr>
        <a:xfrm>
          <a:off x="0" y="0"/>
          <a:ext cx="0" cy="0"/>
          <a:chOff x="0" y="0"/>
          <a:chExt cx="0" cy="0"/>
        </a:xfrm>
      </p:grpSpPr>
      <p:sp>
        <p:nvSpPr>
          <p:cNvPr id="2838" name="Google Shape;2838;g7203c8f498_4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39" name="Google Shape;2839;g7203c8f498_4_12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56" name="Shape 2856"/>
        <p:cNvGrpSpPr/>
        <p:nvPr/>
      </p:nvGrpSpPr>
      <p:grpSpPr>
        <a:xfrm>
          <a:off x="0" y="0"/>
          <a:ext cx="0" cy="0"/>
          <a:chOff x="0" y="0"/>
          <a:chExt cx="0" cy="0"/>
        </a:xfrm>
      </p:grpSpPr>
      <p:sp>
        <p:nvSpPr>
          <p:cNvPr id="2857" name="Google Shape;2857;g7203c8f498_6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58" name="Google Shape;2858;g7203c8f498_6_7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5" name="Shape 2875"/>
        <p:cNvGrpSpPr/>
        <p:nvPr/>
      </p:nvGrpSpPr>
      <p:grpSpPr>
        <a:xfrm>
          <a:off x="0" y="0"/>
          <a:ext cx="0" cy="0"/>
          <a:chOff x="0" y="0"/>
          <a:chExt cx="0" cy="0"/>
        </a:xfrm>
      </p:grpSpPr>
      <p:sp>
        <p:nvSpPr>
          <p:cNvPr id="2876" name="Google Shape;2876;g7203c8f498_6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77" name="Google Shape;2877;g7203c8f498_6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94" name="Shape 2894"/>
        <p:cNvGrpSpPr/>
        <p:nvPr/>
      </p:nvGrpSpPr>
      <p:grpSpPr>
        <a:xfrm>
          <a:off x="0" y="0"/>
          <a:ext cx="0" cy="0"/>
          <a:chOff x="0" y="0"/>
          <a:chExt cx="0" cy="0"/>
        </a:xfrm>
      </p:grpSpPr>
      <p:sp>
        <p:nvSpPr>
          <p:cNvPr id="2895" name="Google Shape;2895;g7203c8f498_6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896" name="Google Shape;2896;g7203c8f498_6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3" name="Shape 2913"/>
        <p:cNvGrpSpPr/>
        <p:nvPr/>
      </p:nvGrpSpPr>
      <p:grpSpPr>
        <a:xfrm>
          <a:off x="0" y="0"/>
          <a:ext cx="0" cy="0"/>
          <a:chOff x="0" y="0"/>
          <a:chExt cx="0" cy="0"/>
        </a:xfrm>
      </p:grpSpPr>
      <p:sp>
        <p:nvSpPr>
          <p:cNvPr id="2914" name="Google Shape;2914;g7203c8f498_4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15" name="Google Shape;2915;g7203c8f498_4_1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6" name="Shape 856"/>
        <p:cNvGrpSpPr/>
        <p:nvPr/>
      </p:nvGrpSpPr>
      <p:grpSpPr>
        <a:xfrm>
          <a:off x="0" y="0"/>
          <a:ext cx="0" cy="0"/>
          <a:chOff x="0" y="0"/>
          <a:chExt cx="0" cy="0"/>
        </a:xfrm>
      </p:grpSpPr>
      <p:sp>
        <p:nvSpPr>
          <p:cNvPr id="857" name="Google Shape;857;g7203c8f498_15_1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8" name="Google Shape;858;g7203c8f498_15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6" name="Shape 2936"/>
        <p:cNvGrpSpPr/>
        <p:nvPr/>
      </p:nvGrpSpPr>
      <p:grpSpPr>
        <a:xfrm>
          <a:off x="0" y="0"/>
          <a:ext cx="0" cy="0"/>
          <a:chOff x="0" y="0"/>
          <a:chExt cx="0" cy="0"/>
        </a:xfrm>
      </p:grpSpPr>
      <p:sp>
        <p:nvSpPr>
          <p:cNvPr id="2937" name="Google Shape;2937;g7203c8f498_6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38" name="Google Shape;2938;g7203c8f498_6_14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5" name="Shape 2955"/>
        <p:cNvGrpSpPr/>
        <p:nvPr/>
      </p:nvGrpSpPr>
      <p:grpSpPr>
        <a:xfrm>
          <a:off x="0" y="0"/>
          <a:ext cx="0" cy="0"/>
          <a:chOff x="0" y="0"/>
          <a:chExt cx="0" cy="0"/>
        </a:xfrm>
      </p:grpSpPr>
      <p:sp>
        <p:nvSpPr>
          <p:cNvPr id="2956" name="Google Shape;2956;g7203c8f498_6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57" name="Google Shape;2957;g7203c8f498_6_16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4" name="Shape 2974"/>
        <p:cNvGrpSpPr/>
        <p:nvPr/>
      </p:nvGrpSpPr>
      <p:grpSpPr>
        <a:xfrm>
          <a:off x="0" y="0"/>
          <a:ext cx="0" cy="0"/>
          <a:chOff x="0" y="0"/>
          <a:chExt cx="0" cy="0"/>
        </a:xfrm>
      </p:grpSpPr>
      <p:sp>
        <p:nvSpPr>
          <p:cNvPr id="2975" name="Google Shape;2975;g7203c8f498_4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76" name="Google Shape;2976;g7203c8f498_4_23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3" name="Shape 2993"/>
        <p:cNvGrpSpPr/>
        <p:nvPr/>
      </p:nvGrpSpPr>
      <p:grpSpPr>
        <a:xfrm>
          <a:off x="0" y="0"/>
          <a:ext cx="0" cy="0"/>
          <a:chOff x="0" y="0"/>
          <a:chExt cx="0" cy="0"/>
        </a:xfrm>
      </p:grpSpPr>
      <p:sp>
        <p:nvSpPr>
          <p:cNvPr id="2994" name="Google Shape;2994;g7203c8f498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2995" name="Google Shape;2995;g7203c8f498_7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2" name="Shape 3012"/>
        <p:cNvGrpSpPr/>
        <p:nvPr/>
      </p:nvGrpSpPr>
      <p:grpSpPr>
        <a:xfrm>
          <a:off x="0" y="0"/>
          <a:ext cx="0" cy="0"/>
          <a:chOff x="0" y="0"/>
          <a:chExt cx="0" cy="0"/>
        </a:xfrm>
      </p:grpSpPr>
      <p:sp>
        <p:nvSpPr>
          <p:cNvPr id="3013" name="Google Shape;3013;g7203c8f498_7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14" name="Google Shape;3014;g7203c8f498_7_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1" name="Shape 3031"/>
        <p:cNvGrpSpPr/>
        <p:nvPr/>
      </p:nvGrpSpPr>
      <p:grpSpPr>
        <a:xfrm>
          <a:off x="0" y="0"/>
          <a:ext cx="0" cy="0"/>
          <a:chOff x="0" y="0"/>
          <a:chExt cx="0" cy="0"/>
        </a:xfrm>
      </p:grpSpPr>
      <p:sp>
        <p:nvSpPr>
          <p:cNvPr id="3032" name="Google Shape;3032;g7203c8f498_7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33" name="Google Shape;3033;g7203c8f498_7_3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50" name="Shape 3050"/>
        <p:cNvGrpSpPr/>
        <p:nvPr/>
      </p:nvGrpSpPr>
      <p:grpSpPr>
        <a:xfrm>
          <a:off x="0" y="0"/>
          <a:ext cx="0" cy="0"/>
          <a:chOff x="0" y="0"/>
          <a:chExt cx="0" cy="0"/>
        </a:xfrm>
      </p:grpSpPr>
      <p:sp>
        <p:nvSpPr>
          <p:cNvPr id="3051" name="Google Shape;3051;g7203c8f498_4_3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52" name="Google Shape;3052;g7203c8f498_4_31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3" name="Shape 3073"/>
        <p:cNvGrpSpPr/>
        <p:nvPr/>
      </p:nvGrpSpPr>
      <p:grpSpPr>
        <a:xfrm>
          <a:off x="0" y="0"/>
          <a:ext cx="0" cy="0"/>
          <a:chOff x="0" y="0"/>
          <a:chExt cx="0" cy="0"/>
        </a:xfrm>
      </p:grpSpPr>
      <p:sp>
        <p:nvSpPr>
          <p:cNvPr id="3074" name="Google Shape;3074;g7203c8f498_4_3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75" name="Google Shape;3075;g7203c8f498_4_36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2" name="Shape 3092"/>
        <p:cNvGrpSpPr/>
        <p:nvPr/>
      </p:nvGrpSpPr>
      <p:grpSpPr>
        <a:xfrm>
          <a:off x="0" y="0"/>
          <a:ext cx="0" cy="0"/>
          <a:chOff x="0" y="0"/>
          <a:chExt cx="0" cy="0"/>
        </a:xfrm>
      </p:grpSpPr>
      <p:sp>
        <p:nvSpPr>
          <p:cNvPr id="3093" name="Google Shape;3093;g7203c8f498_7_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094" name="Google Shape;3094;g7203c8f498_7_9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1" name="Shape 3111"/>
        <p:cNvGrpSpPr/>
        <p:nvPr/>
      </p:nvGrpSpPr>
      <p:grpSpPr>
        <a:xfrm>
          <a:off x="0" y="0"/>
          <a:ext cx="0" cy="0"/>
          <a:chOff x="0" y="0"/>
          <a:chExt cx="0" cy="0"/>
        </a:xfrm>
      </p:grpSpPr>
      <p:sp>
        <p:nvSpPr>
          <p:cNvPr id="3112" name="Google Shape;3112;g7203c8f498_7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13" name="Google Shape;3113;g7203c8f498_7_10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9" name="Shape 879"/>
        <p:cNvGrpSpPr/>
        <p:nvPr/>
      </p:nvGrpSpPr>
      <p:grpSpPr>
        <a:xfrm>
          <a:off x="0" y="0"/>
          <a:ext cx="0" cy="0"/>
          <a:chOff x="0" y="0"/>
          <a:chExt cx="0" cy="0"/>
        </a:xfrm>
      </p:grpSpPr>
      <p:sp>
        <p:nvSpPr>
          <p:cNvPr id="880" name="Google Shape;880;g7203c8f498_15_6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81" name="Google Shape;881;g7203c8f498_15_6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30" name="Shape 3130"/>
        <p:cNvGrpSpPr/>
        <p:nvPr/>
      </p:nvGrpSpPr>
      <p:grpSpPr>
        <a:xfrm>
          <a:off x="0" y="0"/>
          <a:ext cx="0" cy="0"/>
          <a:chOff x="0" y="0"/>
          <a:chExt cx="0" cy="0"/>
        </a:xfrm>
      </p:grpSpPr>
      <p:sp>
        <p:nvSpPr>
          <p:cNvPr id="3131" name="Google Shape;3131;g7203c8f498_7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32" name="Google Shape;3132;g7203c8f498_7_12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9" name="Shape 3149"/>
        <p:cNvGrpSpPr/>
        <p:nvPr/>
      </p:nvGrpSpPr>
      <p:grpSpPr>
        <a:xfrm>
          <a:off x="0" y="0"/>
          <a:ext cx="0" cy="0"/>
          <a:chOff x="0" y="0"/>
          <a:chExt cx="0" cy="0"/>
        </a:xfrm>
      </p:grpSpPr>
      <p:sp>
        <p:nvSpPr>
          <p:cNvPr id="3150" name="Google Shape;3150;g7203c8f498_4_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151" name="Google Shape;3151;g7203c8f498_4_40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2" name="Shape 3172"/>
        <p:cNvGrpSpPr/>
        <p:nvPr/>
      </p:nvGrpSpPr>
      <p:grpSpPr>
        <a:xfrm>
          <a:off x="0" y="0"/>
          <a:ext cx="0" cy="0"/>
          <a:chOff x="0" y="0"/>
          <a:chExt cx="0" cy="0"/>
        </a:xfrm>
      </p:grpSpPr>
      <p:sp>
        <p:nvSpPr>
          <p:cNvPr id="3173" name="Google Shape;3173;g6feb2037eb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74" name="Google Shape;3174;g6feb2037eb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01" name="Shape 3201"/>
        <p:cNvGrpSpPr/>
        <p:nvPr/>
      </p:nvGrpSpPr>
      <p:grpSpPr>
        <a:xfrm>
          <a:off x="0" y="0"/>
          <a:ext cx="0" cy="0"/>
          <a:chOff x="0" y="0"/>
          <a:chExt cx="0" cy="0"/>
        </a:xfrm>
      </p:grpSpPr>
      <p:sp>
        <p:nvSpPr>
          <p:cNvPr id="3202" name="Google Shape;3202;g7203c8f498_7_1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3" name="Google Shape;3203;g7203c8f498_7_1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0" name="Shape 3230"/>
        <p:cNvGrpSpPr/>
        <p:nvPr/>
      </p:nvGrpSpPr>
      <p:grpSpPr>
        <a:xfrm>
          <a:off x="0" y="0"/>
          <a:ext cx="0" cy="0"/>
          <a:chOff x="0" y="0"/>
          <a:chExt cx="0" cy="0"/>
        </a:xfrm>
      </p:grpSpPr>
      <p:sp>
        <p:nvSpPr>
          <p:cNvPr id="3231" name="Google Shape;3231;g7203c8f498_7_1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2" name="Google Shape;3232;g7203c8f498_7_1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9" name="Shape 3259"/>
        <p:cNvGrpSpPr/>
        <p:nvPr/>
      </p:nvGrpSpPr>
      <p:grpSpPr>
        <a:xfrm>
          <a:off x="0" y="0"/>
          <a:ext cx="0" cy="0"/>
          <a:chOff x="0" y="0"/>
          <a:chExt cx="0" cy="0"/>
        </a:xfrm>
      </p:grpSpPr>
      <p:sp>
        <p:nvSpPr>
          <p:cNvPr id="3260" name="Google Shape;3260;g7203c8f498_15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1" name="Google Shape;3261;g7203c8f498_15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6" name="Shape 3266"/>
        <p:cNvGrpSpPr/>
        <p:nvPr/>
      </p:nvGrpSpPr>
      <p:grpSpPr>
        <a:xfrm>
          <a:off x="0" y="0"/>
          <a:ext cx="0" cy="0"/>
          <a:chOff x="0" y="0"/>
          <a:chExt cx="0" cy="0"/>
        </a:xfrm>
      </p:grpSpPr>
      <p:sp>
        <p:nvSpPr>
          <p:cNvPr id="3267" name="Google Shape;3267;g82ac3702f3_0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8" name="Google Shape;3268;g82ac3702f3_0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1" name="Shape 3271"/>
        <p:cNvGrpSpPr/>
        <p:nvPr/>
      </p:nvGrpSpPr>
      <p:grpSpPr>
        <a:xfrm>
          <a:off x="0" y="0"/>
          <a:ext cx="0" cy="0"/>
          <a:chOff x="0" y="0"/>
          <a:chExt cx="0" cy="0"/>
        </a:xfrm>
      </p:grpSpPr>
      <p:sp>
        <p:nvSpPr>
          <p:cNvPr id="3272" name="Google Shape;3272;g71e741d7a3_6_5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3273" name="Google Shape;3273;g71e741d7a3_6_54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8" name="Shape 3278"/>
        <p:cNvGrpSpPr/>
        <p:nvPr/>
      </p:nvGrpSpPr>
      <p:grpSpPr>
        <a:xfrm>
          <a:off x="0" y="0"/>
          <a:ext cx="0" cy="0"/>
          <a:chOff x="0" y="0"/>
          <a:chExt cx="0" cy="0"/>
        </a:xfrm>
      </p:grpSpPr>
      <p:sp>
        <p:nvSpPr>
          <p:cNvPr id="3279" name="Google Shape;3279;g71e741d7a3_6_5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80" name="Google Shape;3280;g71e741d7a3_6_5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4" name="Shape 3304"/>
        <p:cNvGrpSpPr/>
        <p:nvPr/>
      </p:nvGrpSpPr>
      <p:grpSpPr>
        <a:xfrm>
          <a:off x="0" y="0"/>
          <a:ext cx="0" cy="0"/>
          <a:chOff x="0" y="0"/>
          <a:chExt cx="0" cy="0"/>
        </a:xfrm>
      </p:grpSpPr>
      <p:sp>
        <p:nvSpPr>
          <p:cNvPr id="3305" name="Google Shape;3305;g71e741d7a3_6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6" name="Google Shape;3306;g71e741d7a3_6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7203c8f498_1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7203c8f498_1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18" name="Shape 3318"/>
        <p:cNvGrpSpPr/>
        <p:nvPr/>
      </p:nvGrpSpPr>
      <p:grpSpPr>
        <a:xfrm>
          <a:off x="0" y="0"/>
          <a:ext cx="0" cy="0"/>
          <a:chOff x="0" y="0"/>
          <a:chExt cx="0" cy="0"/>
        </a:xfrm>
      </p:grpSpPr>
      <p:sp>
        <p:nvSpPr>
          <p:cNvPr id="3319" name="Google Shape;3319;g71e741d7a3_6_5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0" name="Google Shape;3320;g71e741d7a3_6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1" name="Shape 3351"/>
        <p:cNvGrpSpPr/>
        <p:nvPr/>
      </p:nvGrpSpPr>
      <p:grpSpPr>
        <a:xfrm>
          <a:off x="0" y="0"/>
          <a:ext cx="0" cy="0"/>
          <a:chOff x="0" y="0"/>
          <a:chExt cx="0" cy="0"/>
        </a:xfrm>
      </p:grpSpPr>
      <p:sp>
        <p:nvSpPr>
          <p:cNvPr id="3352" name="Google Shape;3352;g71e741d7a3_6_5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3" name="Google Shape;3353;g71e741d7a3_6_5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0" name="Shape 3370"/>
        <p:cNvGrpSpPr/>
        <p:nvPr/>
      </p:nvGrpSpPr>
      <p:grpSpPr>
        <a:xfrm>
          <a:off x="0" y="0"/>
          <a:ext cx="0" cy="0"/>
          <a:chOff x="0" y="0"/>
          <a:chExt cx="0" cy="0"/>
        </a:xfrm>
      </p:grpSpPr>
      <p:sp>
        <p:nvSpPr>
          <p:cNvPr id="3371" name="Google Shape;3371;g71e741d7a3_6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2" name="Google Shape;3372;g71e741d7a3_6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0" name="Shape 3380"/>
        <p:cNvGrpSpPr/>
        <p:nvPr/>
      </p:nvGrpSpPr>
      <p:grpSpPr>
        <a:xfrm>
          <a:off x="0" y="0"/>
          <a:ext cx="0" cy="0"/>
          <a:chOff x="0" y="0"/>
          <a:chExt cx="0" cy="0"/>
        </a:xfrm>
      </p:grpSpPr>
      <p:sp>
        <p:nvSpPr>
          <p:cNvPr id="3381" name="Google Shape;3381;g780aa37245_0_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82" name="Google Shape;3382;g780aa37245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8" name="Shape 3388"/>
        <p:cNvGrpSpPr/>
        <p:nvPr/>
      </p:nvGrpSpPr>
      <p:grpSpPr>
        <a:xfrm>
          <a:off x="0" y="0"/>
          <a:ext cx="0" cy="0"/>
          <a:chOff x="0" y="0"/>
          <a:chExt cx="0" cy="0"/>
        </a:xfrm>
      </p:grpSpPr>
      <p:sp>
        <p:nvSpPr>
          <p:cNvPr id="3389" name="Google Shape;3389;g780aa37245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0" name="Google Shape;3390;g780aa37245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9" name="Shape 3399"/>
        <p:cNvGrpSpPr/>
        <p:nvPr/>
      </p:nvGrpSpPr>
      <p:grpSpPr>
        <a:xfrm>
          <a:off x="0" y="0"/>
          <a:ext cx="0" cy="0"/>
          <a:chOff x="0" y="0"/>
          <a:chExt cx="0" cy="0"/>
        </a:xfrm>
      </p:grpSpPr>
      <p:sp>
        <p:nvSpPr>
          <p:cNvPr id="3400" name="Google Shape;3400;g71e741d7a3_6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01" name="Google Shape;3401;g71e741d7a3_6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08" name="Shape 3408"/>
        <p:cNvGrpSpPr/>
        <p:nvPr/>
      </p:nvGrpSpPr>
      <p:grpSpPr>
        <a:xfrm>
          <a:off x="0" y="0"/>
          <a:ext cx="0" cy="0"/>
          <a:chOff x="0" y="0"/>
          <a:chExt cx="0" cy="0"/>
        </a:xfrm>
      </p:grpSpPr>
      <p:sp>
        <p:nvSpPr>
          <p:cNvPr id="3409" name="Google Shape;3409;g780aa3724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0" name="Google Shape;3410;g780aa3724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8" name="Shape 3418"/>
        <p:cNvGrpSpPr/>
        <p:nvPr/>
      </p:nvGrpSpPr>
      <p:grpSpPr>
        <a:xfrm>
          <a:off x="0" y="0"/>
          <a:ext cx="0" cy="0"/>
          <a:chOff x="0" y="0"/>
          <a:chExt cx="0" cy="0"/>
        </a:xfrm>
      </p:grpSpPr>
      <p:sp>
        <p:nvSpPr>
          <p:cNvPr id="3419" name="Google Shape;3419;g7203c8f498_15_2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0" name="Google Shape;3420;g7203c8f498_15_2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6" name="Shape 3426"/>
        <p:cNvGrpSpPr/>
        <p:nvPr/>
      </p:nvGrpSpPr>
      <p:grpSpPr>
        <a:xfrm>
          <a:off x="0" y="0"/>
          <a:ext cx="0" cy="0"/>
          <a:chOff x="0" y="0"/>
          <a:chExt cx="0" cy="0"/>
        </a:xfrm>
      </p:grpSpPr>
      <p:sp>
        <p:nvSpPr>
          <p:cNvPr id="3427" name="Google Shape;3427;g71e741d7a3_6_7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8" name="Google Shape;3428;g71e741d7a3_6_7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3" name="Shape 3453"/>
        <p:cNvGrpSpPr/>
        <p:nvPr/>
      </p:nvGrpSpPr>
      <p:grpSpPr>
        <a:xfrm>
          <a:off x="0" y="0"/>
          <a:ext cx="0" cy="0"/>
          <a:chOff x="0" y="0"/>
          <a:chExt cx="0" cy="0"/>
        </a:xfrm>
      </p:grpSpPr>
      <p:sp>
        <p:nvSpPr>
          <p:cNvPr id="3454" name="Google Shape;3454;g71e741d7a3_6_7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55" name="Google Shape;3455;g71e741d7a3_6_7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8ea5e94000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8ea5e94000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7203c8f498_15_7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0" name="Google Shape;930;g7203c8f498_15_7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80" name="Shape 3480"/>
        <p:cNvGrpSpPr/>
        <p:nvPr/>
      </p:nvGrpSpPr>
      <p:grpSpPr>
        <a:xfrm>
          <a:off x="0" y="0"/>
          <a:ext cx="0" cy="0"/>
          <a:chOff x="0" y="0"/>
          <a:chExt cx="0" cy="0"/>
        </a:xfrm>
      </p:grpSpPr>
      <p:sp>
        <p:nvSpPr>
          <p:cNvPr id="3481" name="Google Shape;3481;g71e741d7a3_6_7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82" name="Google Shape;3482;g71e741d7a3_6_7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8" name="Shape 3498"/>
        <p:cNvGrpSpPr/>
        <p:nvPr/>
      </p:nvGrpSpPr>
      <p:grpSpPr>
        <a:xfrm>
          <a:off x="0" y="0"/>
          <a:ext cx="0" cy="0"/>
          <a:chOff x="0" y="0"/>
          <a:chExt cx="0" cy="0"/>
        </a:xfrm>
      </p:grpSpPr>
      <p:sp>
        <p:nvSpPr>
          <p:cNvPr id="3499" name="Google Shape;3499;g71e741d7a3_6_8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00" name="Google Shape;3500;g71e741d7a3_6_8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3" name="Shape 3513"/>
        <p:cNvGrpSpPr/>
        <p:nvPr/>
      </p:nvGrpSpPr>
      <p:grpSpPr>
        <a:xfrm>
          <a:off x="0" y="0"/>
          <a:ext cx="0" cy="0"/>
          <a:chOff x="0" y="0"/>
          <a:chExt cx="0" cy="0"/>
        </a:xfrm>
      </p:grpSpPr>
      <p:sp>
        <p:nvSpPr>
          <p:cNvPr id="3514" name="Google Shape;3514;g71e741d7a3_6_8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5" name="Google Shape;3515;g71e741d7a3_6_8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1" name="Shape 3521"/>
        <p:cNvGrpSpPr/>
        <p:nvPr/>
      </p:nvGrpSpPr>
      <p:grpSpPr>
        <a:xfrm>
          <a:off x="0" y="0"/>
          <a:ext cx="0" cy="0"/>
          <a:chOff x="0" y="0"/>
          <a:chExt cx="0" cy="0"/>
        </a:xfrm>
      </p:grpSpPr>
      <p:sp>
        <p:nvSpPr>
          <p:cNvPr id="3522" name="Google Shape;3522;g71e741d7a3_6_8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23" name="Google Shape;3523;g71e741d7a3_6_8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29" name="Shape 3529"/>
        <p:cNvGrpSpPr/>
        <p:nvPr/>
      </p:nvGrpSpPr>
      <p:grpSpPr>
        <a:xfrm>
          <a:off x="0" y="0"/>
          <a:ext cx="0" cy="0"/>
          <a:chOff x="0" y="0"/>
          <a:chExt cx="0" cy="0"/>
        </a:xfrm>
      </p:grpSpPr>
      <p:sp>
        <p:nvSpPr>
          <p:cNvPr id="3530" name="Google Shape;3530;g71e741d7a3_6_8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1" name="Google Shape;3531;g71e741d7a3_6_8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7" name="Shape 3537"/>
        <p:cNvGrpSpPr/>
        <p:nvPr/>
      </p:nvGrpSpPr>
      <p:grpSpPr>
        <a:xfrm>
          <a:off x="0" y="0"/>
          <a:ext cx="0" cy="0"/>
          <a:chOff x="0" y="0"/>
          <a:chExt cx="0" cy="0"/>
        </a:xfrm>
      </p:grpSpPr>
      <p:sp>
        <p:nvSpPr>
          <p:cNvPr id="3538" name="Google Shape;3538;g71e741d7a3_6_8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9" name="Google Shape;3539;g71e741d7a3_6_8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3" name="Shape 3553"/>
        <p:cNvGrpSpPr/>
        <p:nvPr/>
      </p:nvGrpSpPr>
      <p:grpSpPr>
        <a:xfrm>
          <a:off x="0" y="0"/>
          <a:ext cx="0" cy="0"/>
          <a:chOff x="0" y="0"/>
          <a:chExt cx="0" cy="0"/>
        </a:xfrm>
      </p:grpSpPr>
      <p:sp>
        <p:nvSpPr>
          <p:cNvPr id="3554" name="Google Shape;3554;g7203c8f498_1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5" name="Google Shape;3555;g7203c8f498_1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1" name="Shape 3561"/>
        <p:cNvGrpSpPr/>
        <p:nvPr/>
      </p:nvGrpSpPr>
      <p:grpSpPr>
        <a:xfrm>
          <a:off x="0" y="0"/>
          <a:ext cx="0" cy="0"/>
          <a:chOff x="0" y="0"/>
          <a:chExt cx="0" cy="0"/>
        </a:xfrm>
      </p:grpSpPr>
      <p:sp>
        <p:nvSpPr>
          <p:cNvPr id="3562" name="Google Shape;3562;g780aa3724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3" name="Google Shape;3563;g780aa3724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83" name="Shape 3583"/>
        <p:cNvGrpSpPr/>
        <p:nvPr/>
      </p:nvGrpSpPr>
      <p:grpSpPr>
        <a:xfrm>
          <a:off x="0" y="0"/>
          <a:ext cx="0" cy="0"/>
          <a:chOff x="0" y="0"/>
          <a:chExt cx="0" cy="0"/>
        </a:xfrm>
      </p:grpSpPr>
      <p:sp>
        <p:nvSpPr>
          <p:cNvPr id="3584" name="Google Shape;3584;g780aa37245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5" name="Google Shape;3585;g780aa37245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90" name="Shape 3590"/>
        <p:cNvGrpSpPr/>
        <p:nvPr/>
      </p:nvGrpSpPr>
      <p:grpSpPr>
        <a:xfrm>
          <a:off x="0" y="0"/>
          <a:ext cx="0" cy="0"/>
          <a:chOff x="0" y="0"/>
          <a:chExt cx="0" cy="0"/>
        </a:xfrm>
      </p:grpSpPr>
      <p:sp>
        <p:nvSpPr>
          <p:cNvPr id="3591" name="Google Shape;3591;g8ea5e94000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2" name="Google Shape;3592;g8ea5e94000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4" name="Shape 944"/>
        <p:cNvGrpSpPr/>
        <p:nvPr/>
      </p:nvGrpSpPr>
      <p:grpSpPr>
        <a:xfrm>
          <a:off x="0" y="0"/>
          <a:ext cx="0" cy="0"/>
          <a:chOff x="0" y="0"/>
          <a:chExt cx="0" cy="0"/>
        </a:xfrm>
      </p:grpSpPr>
      <p:sp>
        <p:nvSpPr>
          <p:cNvPr id="945" name="Google Shape;945;g7203c8f498_15_7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6" name="Google Shape;946;g7203c8f498_15_7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0" name="Shape 3620"/>
        <p:cNvGrpSpPr/>
        <p:nvPr/>
      </p:nvGrpSpPr>
      <p:grpSpPr>
        <a:xfrm>
          <a:off x="0" y="0"/>
          <a:ext cx="0" cy="0"/>
          <a:chOff x="0" y="0"/>
          <a:chExt cx="0" cy="0"/>
        </a:xfrm>
      </p:grpSpPr>
      <p:sp>
        <p:nvSpPr>
          <p:cNvPr id="3621" name="Google Shape;3621;g7203c8f498_1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2" name="Google Shape;3622;g7203c8f498_15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49" name="Shape 3649"/>
        <p:cNvGrpSpPr/>
        <p:nvPr/>
      </p:nvGrpSpPr>
      <p:grpSpPr>
        <a:xfrm>
          <a:off x="0" y="0"/>
          <a:ext cx="0" cy="0"/>
          <a:chOff x="0" y="0"/>
          <a:chExt cx="0" cy="0"/>
        </a:xfrm>
      </p:grpSpPr>
      <p:sp>
        <p:nvSpPr>
          <p:cNvPr id="3650" name="Google Shape;3650;g7203c8f498_15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1" name="Google Shape;3651;g7203c8f498_15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78" name="Shape 3678"/>
        <p:cNvGrpSpPr/>
        <p:nvPr/>
      </p:nvGrpSpPr>
      <p:grpSpPr>
        <a:xfrm>
          <a:off x="0" y="0"/>
          <a:ext cx="0" cy="0"/>
          <a:chOff x="0" y="0"/>
          <a:chExt cx="0" cy="0"/>
        </a:xfrm>
      </p:grpSpPr>
      <p:sp>
        <p:nvSpPr>
          <p:cNvPr id="3679" name="Google Shape;3679;g7203c8f498_15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0" name="Google Shape;3680;g7203c8f498_15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7" name="Shape 3707"/>
        <p:cNvGrpSpPr/>
        <p:nvPr/>
      </p:nvGrpSpPr>
      <p:grpSpPr>
        <a:xfrm>
          <a:off x="0" y="0"/>
          <a:ext cx="0" cy="0"/>
          <a:chOff x="0" y="0"/>
          <a:chExt cx="0" cy="0"/>
        </a:xfrm>
      </p:grpSpPr>
      <p:sp>
        <p:nvSpPr>
          <p:cNvPr id="3708" name="Google Shape;3708;g8ea5e94000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9" name="Google Shape;3709;g8ea5e94000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4" name="Shape 3714"/>
        <p:cNvGrpSpPr/>
        <p:nvPr/>
      </p:nvGrpSpPr>
      <p:grpSpPr>
        <a:xfrm>
          <a:off x="0" y="0"/>
          <a:ext cx="0" cy="0"/>
          <a:chOff x="0" y="0"/>
          <a:chExt cx="0" cy="0"/>
        </a:xfrm>
      </p:grpSpPr>
      <p:sp>
        <p:nvSpPr>
          <p:cNvPr id="3715" name="Google Shape;3715;g7203c8f498_15_8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6" name="Google Shape;3716;g7203c8f498_15_8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3" name="Shape 3723"/>
        <p:cNvGrpSpPr/>
        <p:nvPr/>
      </p:nvGrpSpPr>
      <p:grpSpPr>
        <a:xfrm>
          <a:off x="0" y="0"/>
          <a:ext cx="0" cy="0"/>
          <a:chOff x="0" y="0"/>
          <a:chExt cx="0" cy="0"/>
        </a:xfrm>
      </p:grpSpPr>
      <p:sp>
        <p:nvSpPr>
          <p:cNvPr id="3724" name="Google Shape;3724;g82ac3702f3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5" name="Google Shape;3725;g82ac3702f3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1" name="Shape 951"/>
        <p:cNvGrpSpPr/>
        <p:nvPr/>
      </p:nvGrpSpPr>
      <p:grpSpPr>
        <a:xfrm>
          <a:off x="0" y="0"/>
          <a:ext cx="0" cy="0"/>
          <a:chOff x="0" y="0"/>
          <a:chExt cx="0" cy="0"/>
        </a:xfrm>
      </p:grpSpPr>
      <p:sp>
        <p:nvSpPr>
          <p:cNvPr id="952" name="Google Shape;952;g71d5a8e1c7_5_1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3" name="Google Shape;953;g71d5a8e1c7_5_1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6" name="Shape 956"/>
        <p:cNvGrpSpPr/>
        <p:nvPr/>
      </p:nvGrpSpPr>
      <p:grpSpPr>
        <a:xfrm>
          <a:off x="0" y="0"/>
          <a:ext cx="0" cy="0"/>
          <a:chOff x="0" y="0"/>
          <a:chExt cx="0" cy="0"/>
        </a:xfrm>
      </p:grpSpPr>
      <p:sp>
        <p:nvSpPr>
          <p:cNvPr id="957" name="Google Shape;957;g7f69630171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8" name="Google Shape;958;g7f6963017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g71d5a8e1c7_5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5" name="Google Shape;965;g71d5a8e1c7_5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2" name="Shape 982"/>
        <p:cNvGrpSpPr/>
        <p:nvPr/>
      </p:nvGrpSpPr>
      <p:grpSpPr>
        <a:xfrm>
          <a:off x="0" y="0"/>
          <a:ext cx="0" cy="0"/>
          <a:chOff x="0" y="0"/>
          <a:chExt cx="0" cy="0"/>
        </a:xfrm>
      </p:grpSpPr>
      <p:sp>
        <p:nvSpPr>
          <p:cNvPr id="983" name="Google Shape;983;g7203c8f498_15_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4" name="Google Shape;984;g7203c8f498_15_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9" name="Shape 989"/>
        <p:cNvGrpSpPr/>
        <p:nvPr/>
      </p:nvGrpSpPr>
      <p:grpSpPr>
        <a:xfrm>
          <a:off x="0" y="0"/>
          <a:ext cx="0" cy="0"/>
          <a:chOff x="0" y="0"/>
          <a:chExt cx="0" cy="0"/>
        </a:xfrm>
      </p:grpSpPr>
      <p:sp>
        <p:nvSpPr>
          <p:cNvPr id="990" name="Google Shape;990;g71d5a8e1c7_5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1" name="Google Shape;991;g71d5a8e1c7_5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71d5a8e1c7_5_2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71d5a8e1c7_5_2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7203c8f498_16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8" name="Google Shape;1008;g7203c8f498_16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7203c8f498_1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7203c8f498_1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7dc0df7c31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9" name="Google Shape;659;g7dc0df7c31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7203c8f498_16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7203c8f498_16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7203c8f498_16_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7203c8f498_16_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7203c8f498_15_8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7" name="Google Shape;1077;g7203c8f498_15_8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2" name="Shape 1082"/>
        <p:cNvGrpSpPr/>
        <p:nvPr/>
      </p:nvGrpSpPr>
      <p:grpSpPr>
        <a:xfrm>
          <a:off x="0" y="0"/>
          <a:ext cx="0" cy="0"/>
          <a:chOff x="0" y="0"/>
          <a:chExt cx="0" cy="0"/>
        </a:xfrm>
      </p:grpSpPr>
      <p:sp>
        <p:nvSpPr>
          <p:cNvPr id="1083" name="Google Shape;1083;g71d5a8e1c7_5_2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4" name="Google Shape;1084;g71d5a8e1c7_5_2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5" name="Shape 1115"/>
        <p:cNvGrpSpPr/>
        <p:nvPr/>
      </p:nvGrpSpPr>
      <p:grpSpPr>
        <a:xfrm>
          <a:off x="0" y="0"/>
          <a:ext cx="0" cy="0"/>
          <a:chOff x="0" y="0"/>
          <a:chExt cx="0" cy="0"/>
        </a:xfrm>
      </p:grpSpPr>
      <p:sp>
        <p:nvSpPr>
          <p:cNvPr id="1116" name="Google Shape;1116;g71d5a8e1c7_5_3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7" name="Google Shape;1117;g71d5a8e1c7_5_3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2" name="Shape 1122"/>
        <p:cNvGrpSpPr/>
        <p:nvPr/>
      </p:nvGrpSpPr>
      <p:grpSpPr>
        <a:xfrm>
          <a:off x="0" y="0"/>
          <a:ext cx="0" cy="0"/>
          <a:chOff x="0" y="0"/>
          <a:chExt cx="0" cy="0"/>
        </a:xfrm>
      </p:grpSpPr>
      <p:sp>
        <p:nvSpPr>
          <p:cNvPr id="1123" name="Google Shape;1123;g71d5a8e1c7_5_3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4" name="Google Shape;1124;g71d5a8e1c7_5_3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9" name="Shape 1129"/>
        <p:cNvGrpSpPr/>
        <p:nvPr/>
      </p:nvGrpSpPr>
      <p:grpSpPr>
        <a:xfrm>
          <a:off x="0" y="0"/>
          <a:ext cx="0" cy="0"/>
          <a:chOff x="0" y="0"/>
          <a:chExt cx="0" cy="0"/>
        </a:xfrm>
      </p:grpSpPr>
      <p:sp>
        <p:nvSpPr>
          <p:cNvPr id="1130" name="Google Shape;1130;g71d5a8e1c7_5_3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1" name="Google Shape;1131;g71d5a8e1c7_5_3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9" name="Shape 1139"/>
        <p:cNvGrpSpPr/>
        <p:nvPr/>
      </p:nvGrpSpPr>
      <p:grpSpPr>
        <a:xfrm>
          <a:off x="0" y="0"/>
          <a:ext cx="0" cy="0"/>
          <a:chOff x="0" y="0"/>
          <a:chExt cx="0" cy="0"/>
        </a:xfrm>
      </p:grpSpPr>
      <p:sp>
        <p:nvSpPr>
          <p:cNvPr id="1140" name="Google Shape;1140;g7dc0df7c31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1" name="Google Shape;1141;g7dc0df7c31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4" name="Shape 1144"/>
        <p:cNvGrpSpPr/>
        <p:nvPr/>
      </p:nvGrpSpPr>
      <p:grpSpPr>
        <a:xfrm>
          <a:off x="0" y="0"/>
          <a:ext cx="0" cy="0"/>
          <a:chOff x="0" y="0"/>
          <a:chExt cx="0" cy="0"/>
        </a:xfrm>
      </p:grpSpPr>
      <p:sp>
        <p:nvSpPr>
          <p:cNvPr id="1145" name="Google Shape;1145;g7dc0df7c31_7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6" name="Google Shape;1146;g7dc0df7c31_7_6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7dc0df7c31_7_6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77" name="Google Shape;1177;g7dc0df7c31_7_6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1" name="Shape 671"/>
        <p:cNvGrpSpPr/>
        <p:nvPr/>
      </p:nvGrpSpPr>
      <p:grpSpPr>
        <a:xfrm>
          <a:off x="0" y="0"/>
          <a:ext cx="0" cy="0"/>
          <a:chOff x="0" y="0"/>
          <a:chExt cx="0" cy="0"/>
        </a:xfrm>
      </p:grpSpPr>
      <p:sp>
        <p:nvSpPr>
          <p:cNvPr id="672" name="Google Shape;672;g8ea5e94000_2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3" name="Google Shape;673;g8ea5e94000_2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8" name="Shape 1218"/>
        <p:cNvGrpSpPr/>
        <p:nvPr/>
      </p:nvGrpSpPr>
      <p:grpSpPr>
        <a:xfrm>
          <a:off x="0" y="0"/>
          <a:ext cx="0" cy="0"/>
          <a:chOff x="0" y="0"/>
          <a:chExt cx="0" cy="0"/>
        </a:xfrm>
      </p:grpSpPr>
      <p:sp>
        <p:nvSpPr>
          <p:cNvPr id="1219" name="Google Shape;1219;g71ae0f3c3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0" name="Google Shape;1220;g71ae0f3c3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7" name="Shape 1227"/>
        <p:cNvGrpSpPr/>
        <p:nvPr/>
      </p:nvGrpSpPr>
      <p:grpSpPr>
        <a:xfrm>
          <a:off x="0" y="0"/>
          <a:ext cx="0" cy="0"/>
          <a:chOff x="0" y="0"/>
          <a:chExt cx="0" cy="0"/>
        </a:xfrm>
      </p:grpSpPr>
      <p:sp>
        <p:nvSpPr>
          <p:cNvPr id="1228" name="Google Shape;1228;g71ae0f3c3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9" name="Google Shape;1229;g71ae0f3c3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g7f6963017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8" name="Google Shape;1238;g7f6963017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7dc0df7c31_7_7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5" name="Google Shape;1245;g7dc0df7c31_7_7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g7dc0df7c31_7_7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72" name="Google Shape;1272;g7dc0df7c31_7_7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5" name="Shape 1295"/>
        <p:cNvGrpSpPr/>
        <p:nvPr/>
      </p:nvGrpSpPr>
      <p:grpSpPr>
        <a:xfrm>
          <a:off x="0" y="0"/>
          <a:ext cx="0" cy="0"/>
          <a:chOff x="0" y="0"/>
          <a:chExt cx="0" cy="0"/>
        </a:xfrm>
      </p:grpSpPr>
      <p:sp>
        <p:nvSpPr>
          <p:cNvPr id="1296" name="Google Shape;1296;g7dc0df7c31_7_7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7" name="Google Shape;1297;g7dc0df7c31_7_7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0" name="Shape 1330"/>
        <p:cNvGrpSpPr/>
        <p:nvPr/>
      </p:nvGrpSpPr>
      <p:grpSpPr>
        <a:xfrm>
          <a:off x="0" y="0"/>
          <a:ext cx="0" cy="0"/>
          <a:chOff x="0" y="0"/>
          <a:chExt cx="0" cy="0"/>
        </a:xfrm>
      </p:grpSpPr>
      <p:sp>
        <p:nvSpPr>
          <p:cNvPr id="1331" name="Google Shape;1331;g7dc0df7c31_7_5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2" name="Google Shape;1332;g7dc0df7c31_7_5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2" name="Shape 1352"/>
        <p:cNvGrpSpPr/>
        <p:nvPr/>
      </p:nvGrpSpPr>
      <p:grpSpPr>
        <a:xfrm>
          <a:off x="0" y="0"/>
          <a:ext cx="0" cy="0"/>
          <a:chOff x="0" y="0"/>
          <a:chExt cx="0" cy="0"/>
        </a:xfrm>
      </p:grpSpPr>
      <p:sp>
        <p:nvSpPr>
          <p:cNvPr id="1353" name="Google Shape;1353;g7dc0df7c31_7_6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4" name="Google Shape;1354;g7dc0df7c31_7_6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7dc0df7c3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7dc0df7c3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4" name="Shape 1384"/>
        <p:cNvGrpSpPr/>
        <p:nvPr/>
      </p:nvGrpSpPr>
      <p:grpSpPr>
        <a:xfrm>
          <a:off x="0" y="0"/>
          <a:ext cx="0" cy="0"/>
          <a:chOff x="0" y="0"/>
          <a:chExt cx="0" cy="0"/>
        </a:xfrm>
      </p:grpSpPr>
      <p:sp>
        <p:nvSpPr>
          <p:cNvPr id="1385" name="Google Shape;1385;g7dc0df7c31_7_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6" name="Google Shape;1386;g7dc0df7c31_7_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g7dc0df7c31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0" name="Google Shape;680;g7dc0df7c31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4" name="Shape 1394"/>
        <p:cNvGrpSpPr/>
        <p:nvPr/>
      </p:nvGrpSpPr>
      <p:grpSpPr>
        <a:xfrm>
          <a:off x="0" y="0"/>
          <a:ext cx="0" cy="0"/>
          <a:chOff x="0" y="0"/>
          <a:chExt cx="0" cy="0"/>
        </a:xfrm>
      </p:grpSpPr>
      <p:sp>
        <p:nvSpPr>
          <p:cNvPr id="1395" name="Google Shape;1395;g71d5a8e1c7_5_3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6" name="Google Shape;1396;g71d5a8e1c7_5_3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0" name="Shape 1420"/>
        <p:cNvGrpSpPr/>
        <p:nvPr/>
      </p:nvGrpSpPr>
      <p:grpSpPr>
        <a:xfrm>
          <a:off x="0" y="0"/>
          <a:ext cx="0" cy="0"/>
          <a:chOff x="0" y="0"/>
          <a:chExt cx="0" cy="0"/>
        </a:xfrm>
      </p:grpSpPr>
      <p:sp>
        <p:nvSpPr>
          <p:cNvPr id="1421" name="Google Shape;1421;g71e741d7a3_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2" name="Google Shape;1422;g71e741d7a3_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5" name="Shape 1425"/>
        <p:cNvGrpSpPr/>
        <p:nvPr/>
      </p:nvGrpSpPr>
      <p:grpSpPr>
        <a:xfrm>
          <a:off x="0" y="0"/>
          <a:ext cx="0" cy="0"/>
          <a:chOff x="0" y="0"/>
          <a:chExt cx="0" cy="0"/>
        </a:xfrm>
      </p:grpSpPr>
      <p:sp>
        <p:nvSpPr>
          <p:cNvPr id="1426" name="Google Shape;1426;g77b4d4ac1b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7" name="Google Shape;1427;g77b4d4ac1b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77b4d4ac1b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77b4d4ac1b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1" name="Shape 1451"/>
        <p:cNvGrpSpPr/>
        <p:nvPr/>
      </p:nvGrpSpPr>
      <p:grpSpPr>
        <a:xfrm>
          <a:off x="0" y="0"/>
          <a:ext cx="0" cy="0"/>
          <a:chOff x="0" y="0"/>
          <a:chExt cx="0" cy="0"/>
        </a:xfrm>
      </p:grpSpPr>
      <p:sp>
        <p:nvSpPr>
          <p:cNvPr id="1452" name="Google Shape;1452;g77b4d4ac1b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3" name="Google Shape;1453;g77b4d4ac1b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77b4d4ac1b_1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77b4d4ac1b_1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6" name="Shape 1466"/>
        <p:cNvGrpSpPr/>
        <p:nvPr/>
      </p:nvGrpSpPr>
      <p:grpSpPr>
        <a:xfrm>
          <a:off x="0" y="0"/>
          <a:ext cx="0" cy="0"/>
          <a:chOff x="0" y="0"/>
          <a:chExt cx="0" cy="0"/>
        </a:xfrm>
      </p:grpSpPr>
      <p:sp>
        <p:nvSpPr>
          <p:cNvPr id="1467" name="Google Shape;1467;g7743521035_2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8" name="Google Shape;1468;g7743521035_2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4" name="Shape 1474"/>
        <p:cNvGrpSpPr/>
        <p:nvPr/>
      </p:nvGrpSpPr>
      <p:grpSpPr>
        <a:xfrm>
          <a:off x="0" y="0"/>
          <a:ext cx="0" cy="0"/>
          <a:chOff x="0" y="0"/>
          <a:chExt cx="0" cy="0"/>
        </a:xfrm>
      </p:grpSpPr>
      <p:sp>
        <p:nvSpPr>
          <p:cNvPr id="1475" name="Google Shape;1475;g7743521035_2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6" name="Google Shape;1476;g7743521035_2_5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3" name="Shape 1493"/>
        <p:cNvGrpSpPr/>
        <p:nvPr/>
      </p:nvGrpSpPr>
      <p:grpSpPr>
        <a:xfrm>
          <a:off x="0" y="0"/>
          <a:ext cx="0" cy="0"/>
          <a:chOff x="0" y="0"/>
          <a:chExt cx="0" cy="0"/>
        </a:xfrm>
      </p:grpSpPr>
      <p:sp>
        <p:nvSpPr>
          <p:cNvPr id="1494" name="Google Shape;1494;g7743521035_2_5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5" name="Google Shape;1495;g7743521035_2_5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2" name="Shape 1502"/>
        <p:cNvGrpSpPr/>
        <p:nvPr/>
      </p:nvGrpSpPr>
      <p:grpSpPr>
        <a:xfrm>
          <a:off x="0" y="0"/>
          <a:ext cx="0" cy="0"/>
          <a:chOff x="0" y="0"/>
          <a:chExt cx="0" cy="0"/>
        </a:xfrm>
      </p:grpSpPr>
      <p:sp>
        <p:nvSpPr>
          <p:cNvPr id="1503" name="Google Shape;1503;g7743521035_2_5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4" name="Google Shape;1504;g7743521035_2_5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7f6963017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7f6963017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0" name="Shape 1510"/>
        <p:cNvGrpSpPr/>
        <p:nvPr/>
      </p:nvGrpSpPr>
      <p:grpSpPr>
        <a:xfrm>
          <a:off x="0" y="0"/>
          <a:ext cx="0" cy="0"/>
          <a:chOff x="0" y="0"/>
          <a:chExt cx="0" cy="0"/>
        </a:xfrm>
      </p:grpSpPr>
      <p:sp>
        <p:nvSpPr>
          <p:cNvPr id="1511" name="Google Shape;1511;g7743521035_2_5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2" name="Google Shape;1512;g7743521035_2_5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7743521035_2_6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2" name="Google Shape;1522;g7743521035_2_6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1" name="Shape 1531"/>
        <p:cNvGrpSpPr/>
        <p:nvPr/>
      </p:nvGrpSpPr>
      <p:grpSpPr>
        <a:xfrm>
          <a:off x="0" y="0"/>
          <a:ext cx="0" cy="0"/>
          <a:chOff x="0" y="0"/>
          <a:chExt cx="0" cy="0"/>
        </a:xfrm>
      </p:grpSpPr>
      <p:sp>
        <p:nvSpPr>
          <p:cNvPr id="1532" name="Google Shape;1532;g7743521035_2_6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3" name="Google Shape;1533;g7743521035_2_6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1" name="Shape 1541"/>
        <p:cNvGrpSpPr/>
        <p:nvPr/>
      </p:nvGrpSpPr>
      <p:grpSpPr>
        <a:xfrm>
          <a:off x="0" y="0"/>
          <a:ext cx="0" cy="0"/>
          <a:chOff x="0" y="0"/>
          <a:chExt cx="0" cy="0"/>
        </a:xfrm>
      </p:grpSpPr>
      <p:sp>
        <p:nvSpPr>
          <p:cNvPr id="1542" name="Google Shape;1542;g7743521035_2_6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3" name="Google Shape;1543;g7743521035_2_6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0" name="Shape 1550"/>
        <p:cNvGrpSpPr/>
        <p:nvPr/>
      </p:nvGrpSpPr>
      <p:grpSpPr>
        <a:xfrm>
          <a:off x="0" y="0"/>
          <a:ext cx="0" cy="0"/>
          <a:chOff x="0" y="0"/>
          <a:chExt cx="0" cy="0"/>
        </a:xfrm>
      </p:grpSpPr>
      <p:sp>
        <p:nvSpPr>
          <p:cNvPr id="1551" name="Google Shape;1551;g7743521035_2_6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2" name="Google Shape;1552;g7743521035_2_6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9" name="Shape 1559"/>
        <p:cNvGrpSpPr/>
        <p:nvPr/>
      </p:nvGrpSpPr>
      <p:grpSpPr>
        <a:xfrm>
          <a:off x="0" y="0"/>
          <a:ext cx="0" cy="0"/>
          <a:chOff x="0" y="0"/>
          <a:chExt cx="0" cy="0"/>
        </a:xfrm>
      </p:grpSpPr>
      <p:sp>
        <p:nvSpPr>
          <p:cNvPr id="1560" name="Google Shape;1560;g7743521035_2_6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1" name="Google Shape;1561;g7743521035_2_64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4" name="Shape 1564"/>
        <p:cNvGrpSpPr/>
        <p:nvPr/>
      </p:nvGrpSpPr>
      <p:grpSpPr>
        <a:xfrm>
          <a:off x="0" y="0"/>
          <a:ext cx="0" cy="0"/>
          <a:chOff x="0" y="0"/>
          <a:chExt cx="0" cy="0"/>
        </a:xfrm>
      </p:grpSpPr>
      <p:sp>
        <p:nvSpPr>
          <p:cNvPr id="1565" name="Google Shape;1565;g7743521035_2_6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6" name="Google Shape;1566;g7743521035_2_6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6" name="Shape 1576"/>
        <p:cNvGrpSpPr/>
        <p:nvPr/>
      </p:nvGrpSpPr>
      <p:grpSpPr>
        <a:xfrm>
          <a:off x="0" y="0"/>
          <a:ext cx="0" cy="0"/>
          <a:chOff x="0" y="0"/>
          <a:chExt cx="0" cy="0"/>
        </a:xfrm>
      </p:grpSpPr>
      <p:sp>
        <p:nvSpPr>
          <p:cNvPr id="1577" name="Google Shape;1577;g7743521035_2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8" name="Google Shape;1578;g7743521035_2_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5" name="Shape 1585"/>
        <p:cNvGrpSpPr/>
        <p:nvPr/>
      </p:nvGrpSpPr>
      <p:grpSpPr>
        <a:xfrm>
          <a:off x="0" y="0"/>
          <a:ext cx="0" cy="0"/>
          <a:chOff x="0" y="0"/>
          <a:chExt cx="0" cy="0"/>
        </a:xfrm>
      </p:grpSpPr>
      <p:sp>
        <p:nvSpPr>
          <p:cNvPr id="1586" name="Google Shape;1586;g7743521035_2_6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7" name="Google Shape;1587;g7743521035_2_6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5" name="Shape 1595"/>
        <p:cNvGrpSpPr/>
        <p:nvPr/>
      </p:nvGrpSpPr>
      <p:grpSpPr>
        <a:xfrm>
          <a:off x="0" y="0"/>
          <a:ext cx="0" cy="0"/>
          <a:chOff x="0" y="0"/>
          <a:chExt cx="0" cy="0"/>
        </a:xfrm>
      </p:grpSpPr>
      <p:sp>
        <p:nvSpPr>
          <p:cNvPr id="1596" name="Google Shape;1596;g7743521035_2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7" name="Google Shape;1597;g7743521035_2_6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71e741d7a3_6_2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71e741d7a3_6_2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4" name="Shape 1604"/>
        <p:cNvGrpSpPr/>
        <p:nvPr/>
      </p:nvGrpSpPr>
      <p:grpSpPr>
        <a:xfrm>
          <a:off x="0" y="0"/>
          <a:ext cx="0" cy="0"/>
          <a:chOff x="0" y="0"/>
          <a:chExt cx="0" cy="0"/>
        </a:xfrm>
      </p:grpSpPr>
      <p:sp>
        <p:nvSpPr>
          <p:cNvPr id="1605" name="Google Shape;1605;g7743521035_2_6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6" name="Google Shape;1606;g7743521035_2_6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3" name="Shape 1613"/>
        <p:cNvGrpSpPr/>
        <p:nvPr/>
      </p:nvGrpSpPr>
      <p:grpSpPr>
        <a:xfrm>
          <a:off x="0" y="0"/>
          <a:ext cx="0" cy="0"/>
          <a:chOff x="0" y="0"/>
          <a:chExt cx="0" cy="0"/>
        </a:xfrm>
      </p:grpSpPr>
      <p:sp>
        <p:nvSpPr>
          <p:cNvPr id="1614" name="Google Shape;1614;g7743521035_2_6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15" name="Google Shape;1615;g7743521035_2_6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43" name="Shape 1643"/>
        <p:cNvGrpSpPr/>
        <p:nvPr/>
      </p:nvGrpSpPr>
      <p:grpSpPr>
        <a:xfrm>
          <a:off x="0" y="0"/>
          <a:ext cx="0" cy="0"/>
          <a:chOff x="0" y="0"/>
          <a:chExt cx="0" cy="0"/>
        </a:xfrm>
      </p:grpSpPr>
      <p:sp>
        <p:nvSpPr>
          <p:cNvPr id="1644" name="Google Shape;1644;g7743521035_2_7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5" name="Google Shape;1645;g7743521035_2_7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3" name="Shape 1653"/>
        <p:cNvGrpSpPr/>
        <p:nvPr/>
      </p:nvGrpSpPr>
      <p:grpSpPr>
        <a:xfrm>
          <a:off x="0" y="0"/>
          <a:ext cx="0" cy="0"/>
          <a:chOff x="0" y="0"/>
          <a:chExt cx="0" cy="0"/>
        </a:xfrm>
      </p:grpSpPr>
      <p:sp>
        <p:nvSpPr>
          <p:cNvPr id="1654" name="Google Shape;1654;g7743521035_2_7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5" name="Google Shape;1655;g7743521035_2_7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2" name="Shape 1662"/>
        <p:cNvGrpSpPr/>
        <p:nvPr/>
      </p:nvGrpSpPr>
      <p:grpSpPr>
        <a:xfrm>
          <a:off x="0" y="0"/>
          <a:ext cx="0" cy="0"/>
          <a:chOff x="0" y="0"/>
          <a:chExt cx="0" cy="0"/>
        </a:xfrm>
      </p:grpSpPr>
      <p:sp>
        <p:nvSpPr>
          <p:cNvPr id="1663" name="Google Shape;1663;g7743521035_2_7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4" name="Google Shape;1664;g7743521035_2_7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3" name="Shape 1673"/>
        <p:cNvGrpSpPr/>
        <p:nvPr/>
      </p:nvGrpSpPr>
      <p:grpSpPr>
        <a:xfrm>
          <a:off x="0" y="0"/>
          <a:ext cx="0" cy="0"/>
          <a:chOff x="0" y="0"/>
          <a:chExt cx="0" cy="0"/>
        </a:xfrm>
      </p:grpSpPr>
      <p:sp>
        <p:nvSpPr>
          <p:cNvPr id="1674" name="Google Shape;1674;g77b4d4ac1b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5" name="Google Shape;1675;g77b4d4ac1b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0" name="Shape 1680"/>
        <p:cNvGrpSpPr/>
        <p:nvPr/>
      </p:nvGrpSpPr>
      <p:grpSpPr>
        <a:xfrm>
          <a:off x="0" y="0"/>
          <a:ext cx="0" cy="0"/>
          <a:chOff x="0" y="0"/>
          <a:chExt cx="0" cy="0"/>
        </a:xfrm>
      </p:grpSpPr>
      <p:sp>
        <p:nvSpPr>
          <p:cNvPr id="1681" name="Google Shape;1681;g8ea5e94000_2_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2" name="Google Shape;1682;g8ea5e94000_2_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2" name="Shape 1712"/>
        <p:cNvGrpSpPr/>
        <p:nvPr/>
      </p:nvGrpSpPr>
      <p:grpSpPr>
        <a:xfrm>
          <a:off x="0" y="0"/>
          <a:ext cx="0" cy="0"/>
          <a:chOff x="0" y="0"/>
          <a:chExt cx="0" cy="0"/>
        </a:xfrm>
      </p:grpSpPr>
      <p:sp>
        <p:nvSpPr>
          <p:cNvPr id="1713" name="Google Shape;1713;g77b4d4ac1b_1_2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4" name="Google Shape;1714;g77b4d4ac1b_1_29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1" name="Shape 1721"/>
        <p:cNvGrpSpPr/>
        <p:nvPr/>
      </p:nvGrpSpPr>
      <p:grpSpPr>
        <a:xfrm>
          <a:off x="0" y="0"/>
          <a:ext cx="0" cy="0"/>
          <a:chOff x="0" y="0"/>
          <a:chExt cx="0" cy="0"/>
        </a:xfrm>
      </p:grpSpPr>
      <p:sp>
        <p:nvSpPr>
          <p:cNvPr id="1722" name="Google Shape;1722;g77b4d4ac1b_1_3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3" name="Google Shape;1723;g77b4d4ac1b_1_3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9" name="Shape 1729"/>
        <p:cNvGrpSpPr/>
        <p:nvPr/>
      </p:nvGrpSpPr>
      <p:grpSpPr>
        <a:xfrm>
          <a:off x="0" y="0"/>
          <a:ext cx="0" cy="0"/>
          <a:chOff x="0" y="0"/>
          <a:chExt cx="0" cy="0"/>
        </a:xfrm>
      </p:grpSpPr>
      <p:sp>
        <p:nvSpPr>
          <p:cNvPr id="1730" name="Google Shape;1730;g77b4d4ac1b_1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731" name="Google Shape;1731;g77b4d4ac1b_1_22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7dc0df7c31_7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7dc0df7c31_7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2" name="Shape 1742"/>
        <p:cNvGrpSpPr/>
        <p:nvPr/>
      </p:nvGrpSpPr>
      <p:grpSpPr>
        <a:xfrm>
          <a:off x="0" y="0"/>
          <a:ext cx="0" cy="0"/>
          <a:chOff x="0" y="0"/>
          <a:chExt cx="0" cy="0"/>
        </a:xfrm>
      </p:grpSpPr>
      <p:sp>
        <p:nvSpPr>
          <p:cNvPr id="1743" name="Google Shape;1743;g7dc0df7c31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4" name="Google Shape;1744;g7dc0df7c31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7" name="Shape 1747"/>
        <p:cNvGrpSpPr/>
        <p:nvPr/>
      </p:nvGrpSpPr>
      <p:grpSpPr>
        <a:xfrm>
          <a:off x="0" y="0"/>
          <a:ext cx="0" cy="0"/>
          <a:chOff x="0" y="0"/>
          <a:chExt cx="0" cy="0"/>
        </a:xfrm>
      </p:grpSpPr>
      <p:sp>
        <p:nvSpPr>
          <p:cNvPr id="1748" name="Google Shape;1748;g6feb2037eb_0_5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9" name="Google Shape;1749;g6feb2037eb_0_5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4" name="Shape 1774"/>
        <p:cNvGrpSpPr/>
        <p:nvPr/>
      </p:nvGrpSpPr>
      <p:grpSpPr>
        <a:xfrm>
          <a:off x="0" y="0"/>
          <a:ext cx="0" cy="0"/>
          <a:chOff x="0" y="0"/>
          <a:chExt cx="0" cy="0"/>
        </a:xfrm>
      </p:grpSpPr>
      <p:sp>
        <p:nvSpPr>
          <p:cNvPr id="1775" name="Google Shape;1775;g7203c8f498_15_4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6" name="Google Shape;1776;g7203c8f498_15_4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1" name="Shape 1781"/>
        <p:cNvGrpSpPr/>
        <p:nvPr/>
      </p:nvGrpSpPr>
      <p:grpSpPr>
        <a:xfrm>
          <a:off x="0" y="0"/>
          <a:ext cx="0" cy="0"/>
          <a:chOff x="0" y="0"/>
          <a:chExt cx="0" cy="0"/>
        </a:xfrm>
      </p:grpSpPr>
      <p:sp>
        <p:nvSpPr>
          <p:cNvPr id="1782" name="Google Shape;1782;g7dc0df7c31_7_8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3" name="Google Shape;1783;g7dc0df7c31_7_8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0" name="Shape 1790"/>
        <p:cNvGrpSpPr/>
        <p:nvPr/>
      </p:nvGrpSpPr>
      <p:grpSpPr>
        <a:xfrm>
          <a:off x="0" y="0"/>
          <a:ext cx="0" cy="0"/>
          <a:chOff x="0" y="0"/>
          <a:chExt cx="0" cy="0"/>
        </a:xfrm>
      </p:grpSpPr>
      <p:sp>
        <p:nvSpPr>
          <p:cNvPr id="1791" name="Google Shape;1791;g7dc0df7c31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2" name="Google Shape;1792;g7dc0df7c31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5" name="Shape 1795"/>
        <p:cNvGrpSpPr/>
        <p:nvPr/>
      </p:nvGrpSpPr>
      <p:grpSpPr>
        <a:xfrm>
          <a:off x="0" y="0"/>
          <a:ext cx="0" cy="0"/>
          <a:chOff x="0" y="0"/>
          <a:chExt cx="0" cy="0"/>
        </a:xfrm>
      </p:grpSpPr>
      <p:sp>
        <p:nvSpPr>
          <p:cNvPr id="1796" name="Google Shape;1796;g71d5a8e1c7_1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97" name="Google Shape;1797;g71d5a8e1c7_1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2" name="Shape 1802"/>
        <p:cNvGrpSpPr/>
        <p:nvPr/>
      </p:nvGrpSpPr>
      <p:grpSpPr>
        <a:xfrm>
          <a:off x="0" y="0"/>
          <a:ext cx="0" cy="0"/>
          <a:chOff x="0" y="0"/>
          <a:chExt cx="0" cy="0"/>
        </a:xfrm>
      </p:grpSpPr>
      <p:sp>
        <p:nvSpPr>
          <p:cNvPr id="1803" name="Google Shape;1803;g7f69630171_8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4" name="Google Shape;1804;g7f69630171_8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9" name="Shape 1809"/>
        <p:cNvGrpSpPr/>
        <p:nvPr/>
      </p:nvGrpSpPr>
      <p:grpSpPr>
        <a:xfrm>
          <a:off x="0" y="0"/>
          <a:ext cx="0" cy="0"/>
          <a:chOff x="0" y="0"/>
          <a:chExt cx="0" cy="0"/>
        </a:xfrm>
      </p:grpSpPr>
      <p:sp>
        <p:nvSpPr>
          <p:cNvPr id="1810" name="Google Shape;1810;g7f69630171_8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1" name="Google Shape;1811;g7f69630171_8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5" name="Shape 1835"/>
        <p:cNvGrpSpPr/>
        <p:nvPr/>
      </p:nvGrpSpPr>
      <p:grpSpPr>
        <a:xfrm>
          <a:off x="0" y="0"/>
          <a:ext cx="0" cy="0"/>
          <a:chOff x="0" y="0"/>
          <a:chExt cx="0" cy="0"/>
        </a:xfrm>
      </p:grpSpPr>
      <p:sp>
        <p:nvSpPr>
          <p:cNvPr id="1836" name="Google Shape;1836;g7f69630171_8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7" name="Google Shape;1837;g7f69630171_8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2" name="Shape 1842"/>
        <p:cNvGrpSpPr/>
        <p:nvPr/>
      </p:nvGrpSpPr>
      <p:grpSpPr>
        <a:xfrm>
          <a:off x="0" y="0"/>
          <a:ext cx="0" cy="0"/>
          <a:chOff x="0" y="0"/>
          <a:chExt cx="0" cy="0"/>
        </a:xfrm>
      </p:grpSpPr>
      <p:sp>
        <p:nvSpPr>
          <p:cNvPr id="1843" name="Google Shape;1843;g77b4d4ac1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4" name="Google Shape;1844;g77b4d4ac1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71e741d7a3_6_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7" name="Google Shape;737;g71e741d7a3_6_433: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7" name="Shape 1847"/>
        <p:cNvGrpSpPr/>
        <p:nvPr/>
      </p:nvGrpSpPr>
      <p:grpSpPr>
        <a:xfrm>
          <a:off x="0" y="0"/>
          <a:ext cx="0" cy="0"/>
          <a:chOff x="0" y="0"/>
          <a:chExt cx="0" cy="0"/>
        </a:xfrm>
      </p:grpSpPr>
      <p:sp>
        <p:nvSpPr>
          <p:cNvPr id="1848" name="Google Shape;1848;g7dc0df7c31_7_8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9" name="Google Shape;1849;g7dc0df7c31_7_8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5" name="Shape 1865"/>
        <p:cNvGrpSpPr/>
        <p:nvPr/>
      </p:nvGrpSpPr>
      <p:grpSpPr>
        <a:xfrm>
          <a:off x="0" y="0"/>
          <a:ext cx="0" cy="0"/>
          <a:chOff x="0" y="0"/>
          <a:chExt cx="0" cy="0"/>
        </a:xfrm>
      </p:grpSpPr>
      <p:sp>
        <p:nvSpPr>
          <p:cNvPr id="1866" name="Google Shape;1866;g7dc0df7c31_7_8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7" name="Google Shape;1867;g7dc0df7c31_7_8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0" name="Shape 1880"/>
        <p:cNvGrpSpPr/>
        <p:nvPr/>
      </p:nvGrpSpPr>
      <p:grpSpPr>
        <a:xfrm>
          <a:off x="0" y="0"/>
          <a:ext cx="0" cy="0"/>
          <a:chOff x="0" y="0"/>
          <a:chExt cx="0" cy="0"/>
        </a:xfrm>
      </p:grpSpPr>
      <p:sp>
        <p:nvSpPr>
          <p:cNvPr id="1881" name="Google Shape;1881;g77b4d4ac1b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2" name="Google Shape;1882;g77b4d4ac1b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3" name="Shape 1903"/>
        <p:cNvGrpSpPr/>
        <p:nvPr/>
      </p:nvGrpSpPr>
      <p:grpSpPr>
        <a:xfrm>
          <a:off x="0" y="0"/>
          <a:ext cx="0" cy="0"/>
          <a:chOff x="0" y="0"/>
          <a:chExt cx="0" cy="0"/>
        </a:xfrm>
      </p:grpSpPr>
      <p:sp>
        <p:nvSpPr>
          <p:cNvPr id="1904" name="Google Shape;1904;g6feb2037e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05" name="Google Shape;1905;g6feb2037e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1" name="Shape 1911"/>
        <p:cNvGrpSpPr/>
        <p:nvPr/>
      </p:nvGrpSpPr>
      <p:grpSpPr>
        <a:xfrm>
          <a:off x="0" y="0"/>
          <a:ext cx="0" cy="0"/>
          <a:chOff x="0" y="0"/>
          <a:chExt cx="0" cy="0"/>
        </a:xfrm>
      </p:grpSpPr>
      <p:sp>
        <p:nvSpPr>
          <p:cNvPr id="1912" name="Google Shape;1912;g7118eeb213_0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13" name="Google Shape;1913;g7118eeb213_0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22" name="Shape 1922"/>
        <p:cNvGrpSpPr/>
        <p:nvPr/>
      </p:nvGrpSpPr>
      <p:grpSpPr>
        <a:xfrm>
          <a:off x="0" y="0"/>
          <a:ext cx="0" cy="0"/>
          <a:chOff x="0" y="0"/>
          <a:chExt cx="0" cy="0"/>
        </a:xfrm>
      </p:grpSpPr>
      <p:sp>
        <p:nvSpPr>
          <p:cNvPr id="1923" name="Google Shape;1923;g7118eeb213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4" name="Google Shape;1924;g7118eeb213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4" name="Shape 1934"/>
        <p:cNvGrpSpPr/>
        <p:nvPr/>
      </p:nvGrpSpPr>
      <p:grpSpPr>
        <a:xfrm>
          <a:off x="0" y="0"/>
          <a:ext cx="0" cy="0"/>
          <a:chOff x="0" y="0"/>
          <a:chExt cx="0" cy="0"/>
        </a:xfrm>
      </p:grpSpPr>
      <p:sp>
        <p:nvSpPr>
          <p:cNvPr id="1935" name="Google Shape;1935;g7118eeb213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6" name="Google Shape;1936;g7118eeb213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3" name="Shape 1943"/>
        <p:cNvGrpSpPr/>
        <p:nvPr/>
      </p:nvGrpSpPr>
      <p:grpSpPr>
        <a:xfrm>
          <a:off x="0" y="0"/>
          <a:ext cx="0" cy="0"/>
          <a:chOff x="0" y="0"/>
          <a:chExt cx="0" cy="0"/>
        </a:xfrm>
      </p:grpSpPr>
      <p:sp>
        <p:nvSpPr>
          <p:cNvPr id="1944" name="Google Shape;1944;g81a87fa581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45" name="Google Shape;1945;g81a87fa581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2" name="Shape 1952"/>
        <p:cNvGrpSpPr/>
        <p:nvPr/>
      </p:nvGrpSpPr>
      <p:grpSpPr>
        <a:xfrm>
          <a:off x="0" y="0"/>
          <a:ext cx="0" cy="0"/>
          <a:chOff x="0" y="0"/>
          <a:chExt cx="0" cy="0"/>
        </a:xfrm>
      </p:grpSpPr>
      <p:sp>
        <p:nvSpPr>
          <p:cNvPr id="1953" name="Google Shape;1953;g81a87fa581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4" name="Google Shape;1954;g81a87fa581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7" name="Shape 1967"/>
        <p:cNvGrpSpPr/>
        <p:nvPr/>
      </p:nvGrpSpPr>
      <p:grpSpPr>
        <a:xfrm>
          <a:off x="0" y="0"/>
          <a:ext cx="0" cy="0"/>
          <a:chOff x="0" y="0"/>
          <a:chExt cx="0" cy="0"/>
        </a:xfrm>
      </p:grpSpPr>
      <p:sp>
        <p:nvSpPr>
          <p:cNvPr id="1968" name="Google Shape;1968;g81a87fa581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69" name="Google Shape;1969;g81a87fa581_0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8.png"/><Relationship Id="rId3" Type="http://schemas.openxmlformats.org/officeDocument/2006/relationships/image" Target="../media/image47.png"/><Relationship Id="rId4" Type="http://schemas.openxmlformats.org/officeDocument/2006/relationships/image" Target="../media/image4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52.png"/><Relationship Id="rId3" Type="http://schemas.openxmlformats.org/officeDocument/2006/relationships/image" Target="../media/image5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9.xml"/><Relationship Id="rId2" Type="http://schemas.openxmlformats.org/officeDocument/2006/relationships/image" Target="../media/image135.png"/><Relationship Id="rId3" Type="http://schemas.openxmlformats.org/officeDocument/2006/relationships/image" Target="../media/image55.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4.png"/><Relationship Id="rId3" Type="http://schemas.openxmlformats.org/officeDocument/2006/relationships/image" Target="../media/image13.png"/></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54.png"/><Relationship Id="rId3" Type="http://schemas.openxmlformats.org/officeDocument/2006/relationships/image" Target="../media/image56.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8.png"/><Relationship Id="rId3" Type="http://schemas.openxmlformats.org/officeDocument/2006/relationships/image" Target="../media/image6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0.xml"/><Relationship Id="rId2" Type="http://schemas.openxmlformats.org/officeDocument/2006/relationships/image" Target="../media/image134.png"/><Relationship Id="rId3" Type="http://schemas.openxmlformats.org/officeDocument/2006/relationships/image" Target="../media/image6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8.png"/><Relationship Id="rId3" Type="http://schemas.openxmlformats.org/officeDocument/2006/relationships/image" Target="../media/image59.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5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65.png"/><Relationship Id="rId3" Type="http://schemas.openxmlformats.org/officeDocument/2006/relationships/image" Target="../media/image6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1.xml"/><Relationship Id="rId2" Type="http://schemas.openxmlformats.org/officeDocument/2006/relationships/image" Target="../media/image142.png"/><Relationship Id="rId3" Type="http://schemas.openxmlformats.org/officeDocument/2006/relationships/image" Target="../media/image6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5.png"/><Relationship Id="rId3" Type="http://schemas.openxmlformats.org/officeDocument/2006/relationships/image" Target="../media/image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1.png"/><Relationship Id="rId3"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9.png"/><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png"/><Relationship Id="rId3" Type="http://schemas.openxmlformats.org/officeDocument/2006/relationships/image" Target="../media/image14.png"/><Relationship Id="rId4" Type="http://schemas.openxmlformats.org/officeDocument/2006/relationships/image" Target="../media/image2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3.png"/><Relationship Id="rId3"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1.png"/><Relationship Id="rId3"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5.png"/><Relationship Id="rId3" Type="http://schemas.openxmlformats.org/officeDocument/2006/relationships/image" Target="../media/image3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34.jp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9.png"/><Relationship Id="rId3" Type="http://schemas.openxmlformats.org/officeDocument/2006/relationships/image" Target="../media/image3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 Id="rId2" Type="http://schemas.openxmlformats.org/officeDocument/2006/relationships/image" Target="../media/image26.png"/><Relationship Id="rId3" Type="http://schemas.openxmlformats.org/officeDocument/2006/relationships/image" Target="../media/image3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 Id="rId3" Type="http://schemas.openxmlformats.org/officeDocument/2006/relationships/image" Target="../media/image32.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5.png"/><Relationship Id="rId3" Type="http://schemas.openxmlformats.org/officeDocument/2006/relationships/image" Target="../media/image27.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106.png"/><Relationship Id="rId3" Type="http://schemas.openxmlformats.org/officeDocument/2006/relationships/image" Target="../media/image3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38.png"/><Relationship Id="rId3" Type="http://schemas.openxmlformats.org/officeDocument/2006/relationships/image" Target="../media/image39.png"/><Relationship Id="rId4" Type="http://schemas.openxmlformats.org/officeDocument/2006/relationships/image" Target="../media/image3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 Id="rId2" Type="http://schemas.openxmlformats.org/officeDocument/2006/relationships/image" Target="../media/image99.png"/><Relationship Id="rId3" Type="http://schemas.openxmlformats.org/officeDocument/2006/relationships/image" Target="../media/image4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3.jpg"/><Relationship Id="rId3" Type="http://schemas.openxmlformats.org/officeDocument/2006/relationships/image" Target="../media/image4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1.png"/><Relationship Id="rId3" Type="http://schemas.openxmlformats.org/officeDocument/2006/relationships/image" Target="../media/image4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2.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49.png"/><Relationship Id="rId3" Type="http://schemas.openxmlformats.org/officeDocument/2006/relationships/image" Target="../media/image4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8.xml"/><Relationship Id="rId2" Type="http://schemas.openxmlformats.org/officeDocument/2006/relationships/image" Target="../media/image128.png"/><Relationship Id="rId3" Type="http://schemas.openxmlformats.org/officeDocument/2006/relationships/image" Target="../media/image5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SzPts val="1800"/>
              <a:buChar char="●"/>
              <a:defRPr/>
            </a:lvl1pPr>
            <a:lvl2pPr indent="-317500" lvl="1" marL="914400" algn="ctr">
              <a:spcBef>
                <a:spcPts val="1600"/>
              </a:spcBef>
              <a:spcAft>
                <a:spcPts val="0"/>
              </a:spcAft>
              <a:buSzPts val="1400"/>
              <a:buChar char="○"/>
              <a:defRPr/>
            </a:lvl2pPr>
            <a:lvl3pPr indent="-317500" lvl="2" marL="1371600" algn="ctr">
              <a:spcBef>
                <a:spcPts val="1600"/>
              </a:spcBef>
              <a:spcAft>
                <a:spcPts val="0"/>
              </a:spcAft>
              <a:buSzPts val="1400"/>
              <a:buChar char="■"/>
              <a:defRPr/>
            </a:lvl3pPr>
            <a:lvl4pPr indent="-317500" lvl="3" marL="1828800" algn="ctr">
              <a:spcBef>
                <a:spcPts val="1600"/>
              </a:spcBef>
              <a:spcAft>
                <a:spcPts val="0"/>
              </a:spcAft>
              <a:buSzPts val="1400"/>
              <a:buChar char="●"/>
              <a:defRPr/>
            </a:lvl4pPr>
            <a:lvl5pPr indent="-317500" lvl="4" marL="2286000" algn="ctr">
              <a:spcBef>
                <a:spcPts val="1600"/>
              </a:spcBef>
              <a:spcAft>
                <a:spcPts val="0"/>
              </a:spcAft>
              <a:buSzPts val="1400"/>
              <a:buChar char="○"/>
              <a:defRPr/>
            </a:lvl5pPr>
            <a:lvl6pPr indent="-317500" lvl="5" marL="2743200" algn="ctr">
              <a:spcBef>
                <a:spcPts val="1600"/>
              </a:spcBef>
              <a:spcAft>
                <a:spcPts val="0"/>
              </a:spcAft>
              <a:buSzPts val="1400"/>
              <a:buChar char="■"/>
              <a:defRPr/>
            </a:lvl6pPr>
            <a:lvl7pPr indent="-317500" lvl="6" marL="3200400" algn="ctr">
              <a:spcBef>
                <a:spcPts val="1600"/>
              </a:spcBef>
              <a:spcAft>
                <a:spcPts val="0"/>
              </a:spcAft>
              <a:buSzPts val="1400"/>
              <a:buChar char="●"/>
              <a:defRPr/>
            </a:lvl7pPr>
            <a:lvl8pPr indent="-317500" lvl="7" marL="3657600" algn="ctr">
              <a:spcBef>
                <a:spcPts val="1600"/>
              </a:spcBef>
              <a:spcAft>
                <a:spcPts val="0"/>
              </a:spcAft>
              <a:buSzPts val="1400"/>
              <a:buChar char="○"/>
              <a:defRPr/>
            </a:lvl8pPr>
            <a:lvl9pPr indent="-317500" lvl="8" marL="4114800" algn="ctr">
              <a:spcBef>
                <a:spcPts val="1600"/>
              </a:spcBef>
              <a:spcAft>
                <a:spcPts val="160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465" name="Shape 465"/>
        <p:cNvGrpSpPr/>
        <p:nvPr/>
      </p:nvGrpSpPr>
      <p:grpSpPr>
        <a:xfrm>
          <a:off x="0" y="0"/>
          <a:ext cx="0" cy="0"/>
          <a:chOff x="0" y="0"/>
          <a:chExt cx="0" cy="0"/>
        </a:xfrm>
      </p:grpSpPr>
      <p:sp>
        <p:nvSpPr>
          <p:cNvPr id="466" name="Google Shape;466;p108"/>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467" name="Google Shape;467;p108"/>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468" name="Google Shape;468;p108"/>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p:cSld name="MAIN_POINT">
    <p:bg>
      <p:bgPr>
        <a:solidFill>
          <a:srgbClr val="080023"/>
        </a:solidFill>
      </p:bgPr>
    </p:bg>
    <p:spTree>
      <p:nvGrpSpPr>
        <p:cNvPr id="469" name="Shape 469"/>
        <p:cNvGrpSpPr/>
        <p:nvPr/>
      </p:nvGrpSpPr>
      <p:grpSpPr>
        <a:xfrm>
          <a:off x="0" y="0"/>
          <a:ext cx="0" cy="0"/>
          <a:chOff x="0" y="0"/>
          <a:chExt cx="0" cy="0"/>
        </a:xfrm>
      </p:grpSpPr>
      <p:sp>
        <p:nvSpPr>
          <p:cNvPr id="470" name="Google Shape;470;p10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471" name="Google Shape;471;p109"/>
          <p:cNvPicPr preferRelativeResize="0"/>
          <p:nvPr/>
        </p:nvPicPr>
        <p:blipFill rotWithShape="1">
          <a:blip r:embed="rId2">
            <a:alphaModFix/>
          </a:blip>
          <a:srcRect b="-42621" l="-39597" r="34201" t="36756"/>
          <a:stretch/>
        </p:blipFill>
        <p:spPr>
          <a:xfrm>
            <a:off x="7115175" y="0"/>
            <a:ext cx="2028825" cy="2276475"/>
          </a:xfrm>
          <a:prstGeom prst="rect">
            <a:avLst/>
          </a:prstGeom>
          <a:noFill/>
          <a:ln>
            <a:noFill/>
          </a:ln>
        </p:spPr>
      </p:pic>
      <p:pic>
        <p:nvPicPr>
          <p:cNvPr id="472" name="Google Shape;472;p109"/>
          <p:cNvPicPr preferRelativeResize="0"/>
          <p:nvPr/>
        </p:nvPicPr>
        <p:blipFill rotWithShape="1">
          <a:blip r:embed="rId3">
            <a:alphaModFix/>
          </a:blip>
          <a:srcRect b="55087" l="57647" r="-5884" t="-4118"/>
          <a:stretch/>
        </p:blipFill>
        <p:spPr>
          <a:xfrm>
            <a:off x="0" y="3957275"/>
            <a:ext cx="781050" cy="1186225"/>
          </a:xfrm>
          <a:prstGeom prst="rect">
            <a:avLst/>
          </a:prstGeom>
          <a:noFill/>
          <a:ln>
            <a:noFill/>
          </a:ln>
        </p:spPr>
      </p:pic>
      <p:pic>
        <p:nvPicPr>
          <p:cNvPr id="473" name="Google Shape;473;p109"/>
          <p:cNvPicPr preferRelativeResize="0"/>
          <p:nvPr/>
        </p:nvPicPr>
        <p:blipFill rotWithShape="1">
          <a:blip r:embed="rId4">
            <a:alphaModFix/>
          </a:blip>
          <a:srcRect b="40695" l="0" r="22839" t="0"/>
          <a:stretch/>
        </p:blipFill>
        <p:spPr>
          <a:xfrm>
            <a:off x="7358075" y="3957275"/>
            <a:ext cx="1785925" cy="1186225"/>
          </a:xfrm>
          <a:prstGeom prst="rect">
            <a:avLst/>
          </a:prstGeom>
          <a:noFill/>
          <a:ln>
            <a:noFill/>
          </a:ln>
        </p:spPr>
      </p:pic>
      <p:sp>
        <p:nvSpPr>
          <p:cNvPr id="474" name="Google Shape;474;p109"/>
          <p:cNvSpPr txBox="1"/>
          <p:nvPr>
            <p:ph type="title"/>
          </p:nvPr>
        </p:nvSpPr>
        <p:spPr>
          <a:xfrm>
            <a:off x="419100" y="885800"/>
            <a:ext cx="7943700" cy="1521900"/>
          </a:xfrm>
          <a:prstGeom prst="rect">
            <a:avLst/>
          </a:prstGeom>
        </p:spPr>
        <p:txBody>
          <a:bodyPr anchorCtr="0" anchor="t" bIns="91425" lIns="91425" spcFirstLastPara="1" rIns="91425" wrap="square" tIns="91425">
            <a:noAutofit/>
          </a:bodyPr>
          <a:lstStyle>
            <a:lvl1pPr lvl="0" rtl="0">
              <a:lnSpc>
                <a:spcPct val="110000"/>
              </a:lnSpc>
              <a:spcBef>
                <a:spcPts val="0"/>
              </a:spcBef>
              <a:spcAft>
                <a:spcPts val="0"/>
              </a:spcAft>
              <a:buNone/>
              <a:defRPr sz="4000">
                <a:solidFill>
                  <a:srgbClr val="FFFFFF"/>
                </a:solidFill>
              </a:defRPr>
            </a:lvl1pPr>
            <a:lvl2pPr lvl="1" rtl="0">
              <a:lnSpc>
                <a:spcPct val="110000"/>
              </a:lnSpc>
              <a:spcBef>
                <a:spcPts val="0"/>
              </a:spcBef>
              <a:spcAft>
                <a:spcPts val="0"/>
              </a:spcAft>
              <a:buNone/>
              <a:defRPr/>
            </a:lvl2pPr>
            <a:lvl3pPr lvl="2" rtl="0">
              <a:lnSpc>
                <a:spcPct val="110000"/>
              </a:lnSpc>
              <a:spcBef>
                <a:spcPts val="0"/>
              </a:spcBef>
              <a:spcAft>
                <a:spcPts val="0"/>
              </a:spcAft>
              <a:buNone/>
              <a:defRPr/>
            </a:lvl3pPr>
            <a:lvl4pPr lvl="3" rtl="0">
              <a:lnSpc>
                <a:spcPct val="110000"/>
              </a:lnSpc>
              <a:spcBef>
                <a:spcPts val="0"/>
              </a:spcBef>
              <a:spcAft>
                <a:spcPts val="0"/>
              </a:spcAft>
              <a:buNone/>
              <a:defRPr/>
            </a:lvl4pPr>
            <a:lvl5pPr lvl="4" rtl="0">
              <a:lnSpc>
                <a:spcPct val="110000"/>
              </a:lnSpc>
              <a:spcBef>
                <a:spcPts val="0"/>
              </a:spcBef>
              <a:spcAft>
                <a:spcPts val="0"/>
              </a:spcAft>
              <a:buNone/>
              <a:defRPr/>
            </a:lvl5pPr>
            <a:lvl6pPr lvl="5" rtl="0">
              <a:lnSpc>
                <a:spcPct val="110000"/>
              </a:lnSpc>
              <a:spcBef>
                <a:spcPts val="0"/>
              </a:spcBef>
              <a:spcAft>
                <a:spcPts val="0"/>
              </a:spcAft>
              <a:buNone/>
              <a:defRPr/>
            </a:lvl6pPr>
            <a:lvl7pPr lvl="6" rtl="0">
              <a:lnSpc>
                <a:spcPct val="110000"/>
              </a:lnSpc>
              <a:spcBef>
                <a:spcPts val="0"/>
              </a:spcBef>
              <a:spcAft>
                <a:spcPts val="0"/>
              </a:spcAft>
              <a:buNone/>
              <a:defRPr/>
            </a:lvl7pPr>
            <a:lvl8pPr lvl="7" rtl="0">
              <a:lnSpc>
                <a:spcPct val="110000"/>
              </a:lnSpc>
              <a:spcBef>
                <a:spcPts val="0"/>
              </a:spcBef>
              <a:spcAft>
                <a:spcPts val="0"/>
              </a:spcAft>
              <a:buNone/>
              <a:defRPr/>
            </a:lvl8pPr>
            <a:lvl9pPr lvl="8" rtl="0">
              <a:lnSpc>
                <a:spcPct val="110000"/>
              </a:lnSpc>
              <a:spcBef>
                <a:spcPts val="0"/>
              </a:spcBef>
              <a:spcAft>
                <a:spcPts val="0"/>
              </a:spcAft>
              <a:buNone/>
              <a:defRPr/>
            </a:lvl9pPr>
          </a:lstStyle>
          <a:p/>
        </p:txBody>
      </p:sp>
      <p:sp>
        <p:nvSpPr>
          <p:cNvPr id="475" name="Google Shape;475;p109"/>
          <p:cNvSpPr txBox="1"/>
          <p:nvPr>
            <p:ph idx="1" type="subTitle"/>
          </p:nvPr>
        </p:nvSpPr>
        <p:spPr>
          <a:xfrm>
            <a:off x="2357050" y="2647025"/>
            <a:ext cx="6396300" cy="489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rgbClr val="FFFFFF"/>
                </a:solidFill>
              </a:defRPr>
            </a:lvl1pPr>
            <a:lvl2pPr lvl="1" rtl="0">
              <a:spcBef>
                <a:spcPts val="0"/>
              </a:spcBef>
              <a:spcAft>
                <a:spcPts val="0"/>
              </a:spcAft>
              <a:buNone/>
              <a:defRPr b="1"/>
            </a:lvl2pPr>
            <a:lvl3pPr lvl="2" rtl="0">
              <a:spcBef>
                <a:spcPts val="0"/>
              </a:spcBef>
              <a:spcAft>
                <a:spcPts val="0"/>
              </a:spcAft>
              <a:buNone/>
              <a:defRPr b="1"/>
            </a:lvl3pPr>
            <a:lvl4pPr lvl="3" rtl="0">
              <a:spcBef>
                <a:spcPts val="0"/>
              </a:spcBef>
              <a:spcAft>
                <a:spcPts val="0"/>
              </a:spcAft>
              <a:buNone/>
              <a:defRPr b="1"/>
            </a:lvl4pPr>
            <a:lvl5pPr lvl="4" rtl="0">
              <a:spcBef>
                <a:spcPts val="0"/>
              </a:spcBef>
              <a:spcAft>
                <a:spcPts val="0"/>
              </a:spcAft>
              <a:buNone/>
              <a:defRPr b="1"/>
            </a:lvl5pPr>
            <a:lvl6pPr lvl="5" rtl="0">
              <a:spcBef>
                <a:spcPts val="0"/>
              </a:spcBef>
              <a:spcAft>
                <a:spcPts val="0"/>
              </a:spcAft>
              <a:buNone/>
              <a:defRPr b="1"/>
            </a:lvl6pPr>
            <a:lvl7pPr lvl="6" rtl="0">
              <a:spcBef>
                <a:spcPts val="0"/>
              </a:spcBef>
              <a:spcAft>
                <a:spcPts val="0"/>
              </a:spcAft>
              <a:buNone/>
              <a:defRPr b="1"/>
            </a:lvl7pPr>
            <a:lvl8pPr lvl="7" rtl="0">
              <a:spcBef>
                <a:spcPts val="0"/>
              </a:spcBef>
              <a:spcAft>
                <a:spcPts val="0"/>
              </a:spcAft>
              <a:buNone/>
              <a:defRPr b="1"/>
            </a:lvl8pPr>
            <a:lvl9pPr lvl="8" rtl="0">
              <a:spcBef>
                <a:spcPts val="0"/>
              </a:spcBef>
              <a:spcAft>
                <a:spcPts val="0"/>
              </a:spcAft>
              <a:buNone/>
              <a:defRPr b="1"/>
            </a:lvl9pPr>
          </a:lstStyle>
          <a:p/>
        </p:txBody>
      </p:sp>
      <p:sp>
        <p:nvSpPr>
          <p:cNvPr id="476" name="Google Shape;476;p109"/>
          <p:cNvSpPr txBox="1"/>
          <p:nvPr>
            <p:ph idx="2" type="title"/>
          </p:nvPr>
        </p:nvSpPr>
        <p:spPr>
          <a:xfrm>
            <a:off x="2366600" y="3201175"/>
            <a:ext cx="63963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1600"/>
              <a:buFont typeface="Source Code Pro"/>
              <a:buNone/>
              <a:defRPr b="0" sz="1600">
                <a:solidFill>
                  <a:srgbClr val="F3F3F3"/>
                </a:solidFill>
                <a:latin typeface="Source Code Pro"/>
                <a:ea typeface="Source Code Pro"/>
                <a:cs typeface="Source Code Pro"/>
                <a:sym typeface="Source Code Pro"/>
              </a:defRPr>
            </a:lvl1pPr>
            <a:lvl2pPr lvl="1"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2pPr>
            <a:lvl3pPr lvl="2"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3pPr>
            <a:lvl4pPr lvl="3"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4pPr>
            <a:lvl5pPr lvl="4"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5pPr>
            <a:lvl6pPr lvl="5"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6pPr>
            <a:lvl7pPr lvl="6"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7pPr>
            <a:lvl8pPr lvl="7"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8pPr>
            <a:lvl9pPr lvl="8"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9pPr>
          </a:lstStyle>
          <a:p/>
        </p:txBody>
      </p:sp>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477" name="Shape 477"/>
        <p:cNvGrpSpPr/>
        <p:nvPr/>
      </p:nvGrpSpPr>
      <p:grpSpPr>
        <a:xfrm>
          <a:off x="0" y="0"/>
          <a:ext cx="0" cy="0"/>
          <a:chOff x="0" y="0"/>
          <a:chExt cx="0" cy="0"/>
        </a:xfrm>
      </p:grpSpPr>
      <p:sp>
        <p:nvSpPr>
          <p:cNvPr id="478" name="Google Shape;478;p110"/>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479" name="Google Shape;479;p110"/>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480" name="Google Shape;480;p110"/>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2">
    <p:spTree>
      <p:nvGrpSpPr>
        <p:cNvPr id="481" name="Shape 481"/>
        <p:cNvGrpSpPr/>
        <p:nvPr/>
      </p:nvGrpSpPr>
      <p:grpSpPr>
        <a:xfrm>
          <a:off x="0" y="0"/>
          <a:ext cx="0" cy="0"/>
          <a:chOff x="0" y="0"/>
          <a:chExt cx="0" cy="0"/>
        </a:xfrm>
      </p:grpSpPr>
      <p:sp>
        <p:nvSpPr>
          <p:cNvPr id="482" name="Google Shape;482;p111"/>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83" name="Google Shape;483;p111"/>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1600"/>
              </a:spcBef>
              <a:spcAft>
                <a:spcPts val="0"/>
              </a:spcAft>
              <a:buSzPts val="2800"/>
              <a:buNone/>
              <a:defRPr sz="2800"/>
            </a:lvl2pPr>
            <a:lvl3pPr lvl="2" rtl="0" algn="ctr">
              <a:lnSpc>
                <a:spcPct val="100000"/>
              </a:lnSpc>
              <a:spcBef>
                <a:spcPts val="1600"/>
              </a:spcBef>
              <a:spcAft>
                <a:spcPts val="0"/>
              </a:spcAft>
              <a:buSzPts val="2800"/>
              <a:buNone/>
              <a:defRPr sz="2800"/>
            </a:lvl3pPr>
            <a:lvl4pPr lvl="3" rtl="0" algn="ctr">
              <a:lnSpc>
                <a:spcPct val="100000"/>
              </a:lnSpc>
              <a:spcBef>
                <a:spcPts val="1600"/>
              </a:spcBef>
              <a:spcAft>
                <a:spcPts val="0"/>
              </a:spcAft>
              <a:buSzPts val="2800"/>
              <a:buNone/>
              <a:defRPr sz="2800"/>
            </a:lvl4pPr>
            <a:lvl5pPr lvl="4" rtl="0" algn="ctr">
              <a:lnSpc>
                <a:spcPct val="100000"/>
              </a:lnSpc>
              <a:spcBef>
                <a:spcPts val="1600"/>
              </a:spcBef>
              <a:spcAft>
                <a:spcPts val="0"/>
              </a:spcAft>
              <a:buSzPts val="2800"/>
              <a:buNone/>
              <a:defRPr sz="2800"/>
            </a:lvl5pPr>
            <a:lvl6pPr lvl="5" rtl="0" algn="ctr">
              <a:lnSpc>
                <a:spcPct val="100000"/>
              </a:lnSpc>
              <a:spcBef>
                <a:spcPts val="1600"/>
              </a:spcBef>
              <a:spcAft>
                <a:spcPts val="0"/>
              </a:spcAft>
              <a:buSzPts val="2800"/>
              <a:buNone/>
              <a:defRPr sz="2800"/>
            </a:lvl6pPr>
            <a:lvl7pPr lvl="6" rtl="0" algn="ctr">
              <a:lnSpc>
                <a:spcPct val="100000"/>
              </a:lnSpc>
              <a:spcBef>
                <a:spcPts val="1600"/>
              </a:spcBef>
              <a:spcAft>
                <a:spcPts val="0"/>
              </a:spcAft>
              <a:buSzPts val="2800"/>
              <a:buNone/>
              <a:defRPr sz="2800"/>
            </a:lvl7pPr>
            <a:lvl8pPr lvl="7" rtl="0" algn="ctr">
              <a:lnSpc>
                <a:spcPct val="100000"/>
              </a:lnSpc>
              <a:spcBef>
                <a:spcPts val="1600"/>
              </a:spcBef>
              <a:spcAft>
                <a:spcPts val="0"/>
              </a:spcAft>
              <a:buSzPts val="2800"/>
              <a:buNone/>
              <a:defRPr sz="2800"/>
            </a:lvl8pPr>
            <a:lvl9pPr lvl="8" rtl="0" algn="ctr">
              <a:lnSpc>
                <a:spcPct val="100000"/>
              </a:lnSpc>
              <a:spcBef>
                <a:spcPts val="1600"/>
              </a:spcBef>
              <a:spcAft>
                <a:spcPts val="0"/>
              </a:spcAft>
              <a:buSzPts val="2800"/>
              <a:buNone/>
              <a:defRPr sz="2800"/>
            </a:lvl9pPr>
          </a:lstStyle>
          <a:p/>
        </p:txBody>
      </p:sp>
      <p:sp>
        <p:nvSpPr>
          <p:cNvPr id="484" name="Google Shape;484;p11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490" name="Shape 490"/>
        <p:cNvGrpSpPr/>
        <p:nvPr/>
      </p:nvGrpSpPr>
      <p:grpSpPr>
        <a:xfrm>
          <a:off x="0" y="0"/>
          <a:ext cx="0" cy="0"/>
          <a:chOff x="0" y="0"/>
          <a:chExt cx="0" cy="0"/>
        </a:xfrm>
      </p:grpSpPr>
      <p:sp>
        <p:nvSpPr>
          <p:cNvPr id="491" name="Google Shape;491;p113"/>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492" name="Google Shape;492;p113"/>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93" name="Google Shape;493;p11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0000"/>
        </a:solidFill>
      </p:bgPr>
    </p:bg>
    <p:spTree>
      <p:nvGrpSpPr>
        <p:cNvPr id="494" name="Shape 494"/>
        <p:cNvGrpSpPr/>
        <p:nvPr/>
      </p:nvGrpSpPr>
      <p:grpSpPr>
        <a:xfrm>
          <a:off x="0" y="0"/>
          <a:ext cx="0" cy="0"/>
          <a:chOff x="0" y="0"/>
          <a:chExt cx="0" cy="0"/>
        </a:xfrm>
      </p:grpSpPr>
      <p:pic>
        <p:nvPicPr>
          <p:cNvPr descr="circuit-pattern.png" id="495" name="Google Shape;495;p114"/>
          <p:cNvPicPr preferRelativeResize="0"/>
          <p:nvPr/>
        </p:nvPicPr>
        <p:blipFill rotWithShape="1">
          <a:blip r:embed="rId2">
            <a:alphaModFix amt="89000"/>
          </a:blip>
          <a:srcRect b="0" l="0" r="0" t="0"/>
          <a:stretch/>
        </p:blipFill>
        <p:spPr>
          <a:xfrm>
            <a:off x="-71050" y="-98725"/>
            <a:ext cx="9376500" cy="5282100"/>
          </a:xfrm>
          <a:prstGeom prst="rect">
            <a:avLst/>
          </a:prstGeom>
          <a:noFill/>
          <a:ln>
            <a:noFill/>
          </a:ln>
        </p:spPr>
      </p:pic>
      <p:sp>
        <p:nvSpPr>
          <p:cNvPr id="496" name="Google Shape;496;p114"/>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b="1" sz="30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497" name="Google Shape;497;p11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498" name="Google Shape;498;p114"/>
          <p:cNvPicPr preferRelativeResize="0"/>
          <p:nvPr/>
        </p:nvPicPr>
        <p:blipFill>
          <a:blip r:embed="rId3">
            <a:alphaModFix/>
          </a:blip>
          <a:stretch>
            <a:fillRect/>
          </a:stretch>
        </p:blipFill>
        <p:spPr>
          <a:xfrm>
            <a:off x="52325" y="4877000"/>
            <a:ext cx="475600" cy="23325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99" name="Shape 499"/>
        <p:cNvGrpSpPr/>
        <p:nvPr/>
      </p:nvGrpSpPr>
      <p:grpSpPr>
        <a:xfrm>
          <a:off x="0" y="0"/>
          <a:ext cx="0" cy="0"/>
          <a:chOff x="0" y="0"/>
          <a:chExt cx="0" cy="0"/>
        </a:xfrm>
      </p:grpSpPr>
      <p:sp>
        <p:nvSpPr>
          <p:cNvPr id="500" name="Google Shape;500;p1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1" name="Google Shape;501;p115"/>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02" name="Google Shape;502;p11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3" name="Shape 503"/>
        <p:cNvGrpSpPr/>
        <p:nvPr/>
      </p:nvGrpSpPr>
      <p:grpSpPr>
        <a:xfrm>
          <a:off x="0" y="0"/>
          <a:ext cx="0" cy="0"/>
          <a:chOff x="0" y="0"/>
          <a:chExt cx="0" cy="0"/>
        </a:xfrm>
      </p:grpSpPr>
      <p:sp>
        <p:nvSpPr>
          <p:cNvPr id="504" name="Google Shape;504;p1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05" name="Google Shape;505;p116"/>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6" name="Google Shape;506;p116"/>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07" name="Google Shape;507;p11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8" name="Shape 508"/>
        <p:cNvGrpSpPr/>
        <p:nvPr/>
      </p:nvGrpSpPr>
      <p:grpSpPr>
        <a:xfrm>
          <a:off x="0" y="0"/>
          <a:ext cx="0" cy="0"/>
          <a:chOff x="0" y="0"/>
          <a:chExt cx="0" cy="0"/>
        </a:xfrm>
      </p:grpSpPr>
      <p:sp>
        <p:nvSpPr>
          <p:cNvPr id="509" name="Google Shape;509;p1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510" name="Google Shape;510;p11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511" name="Shape 511"/>
        <p:cNvGrpSpPr/>
        <p:nvPr/>
      </p:nvGrpSpPr>
      <p:grpSpPr>
        <a:xfrm>
          <a:off x="0" y="0"/>
          <a:ext cx="0" cy="0"/>
          <a:chOff x="0" y="0"/>
          <a:chExt cx="0" cy="0"/>
        </a:xfrm>
      </p:grpSpPr>
      <p:sp>
        <p:nvSpPr>
          <p:cNvPr id="512" name="Google Shape;512;p118"/>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513" name="Google Shape;513;p118"/>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514" name="Google Shape;514;p11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515" name="Shape 515"/>
        <p:cNvGrpSpPr/>
        <p:nvPr/>
      </p:nvGrpSpPr>
      <p:grpSpPr>
        <a:xfrm>
          <a:off x="0" y="0"/>
          <a:ext cx="0" cy="0"/>
          <a:chOff x="0" y="0"/>
          <a:chExt cx="0" cy="0"/>
        </a:xfrm>
      </p:grpSpPr>
      <p:sp>
        <p:nvSpPr>
          <p:cNvPr id="516" name="Google Shape;516;p119"/>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517" name="Google Shape;517;p11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18" name="Shape 518"/>
        <p:cNvGrpSpPr/>
        <p:nvPr/>
      </p:nvGrpSpPr>
      <p:grpSpPr>
        <a:xfrm>
          <a:off x="0" y="0"/>
          <a:ext cx="0" cy="0"/>
          <a:chOff x="0" y="0"/>
          <a:chExt cx="0" cy="0"/>
        </a:xfrm>
      </p:grpSpPr>
      <p:sp>
        <p:nvSpPr>
          <p:cNvPr id="519" name="Google Shape;519;p120"/>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0" name="Google Shape;520;p120"/>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521" name="Google Shape;521;p120"/>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522" name="Google Shape;522;p120"/>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523" name="Google Shape;523;p12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24" name="Shape 524"/>
        <p:cNvGrpSpPr/>
        <p:nvPr/>
      </p:nvGrpSpPr>
      <p:grpSpPr>
        <a:xfrm>
          <a:off x="0" y="0"/>
          <a:ext cx="0" cy="0"/>
          <a:chOff x="0" y="0"/>
          <a:chExt cx="0" cy="0"/>
        </a:xfrm>
      </p:grpSpPr>
      <p:sp>
        <p:nvSpPr>
          <p:cNvPr id="525" name="Google Shape;525;p121"/>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526" name="Google Shape;526;p12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527" name="Shape 527"/>
        <p:cNvGrpSpPr/>
        <p:nvPr/>
      </p:nvGrpSpPr>
      <p:grpSpPr>
        <a:xfrm>
          <a:off x="0" y="0"/>
          <a:ext cx="0" cy="0"/>
          <a:chOff x="0" y="0"/>
          <a:chExt cx="0" cy="0"/>
        </a:xfrm>
      </p:grpSpPr>
      <p:sp>
        <p:nvSpPr>
          <p:cNvPr id="528" name="Google Shape;528;p122"/>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529" name="Google Shape;529;p122"/>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530" name="Google Shape;530;p12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1" name="Shape 531"/>
        <p:cNvGrpSpPr/>
        <p:nvPr/>
      </p:nvGrpSpPr>
      <p:grpSpPr>
        <a:xfrm>
          <a:off x="0" y="0"/>
          <a:ext cx="0" cy="0"/>
          <a:chOff x="0" y="0"/>
          <a:chExt cx="0" cy="0"/>
        </a:xfrm>
      </p:grpSpPr>
      <p:sp>
        <p:nvSpPr>
          <p:cNvPr id="532" name="Google Shape;532;p12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33" name="Shape 533"/>
        <p:cNvGrpSpPr/>
        <p:nvPr/>
      </p:nvGrpSpPr>
      <p:grpSpPr>
        <a:xfrm>
          <a:off x="0" y="0"/>
          <a:ext cx="0" cy="0"/>
          <a:chOff x="0" y="0"/>
          <a:chExt cx="0" cy="0"/>
        </a:xfrm>
      </p:grpSpPr>
      <p:pic>
        <p:nvPicPr>
          <p:cNvPr id="534" name="Google Shape;534;p124"/>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535" name="Google Shape;535;p124"/>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Font typeface="Source Sans Pro"/>
              <a:buNone/>
              <a:defRPr b="1" i="0" sz="3000" u="none" cap="none" strike="noStrike">
                <a:solidFill>
                  <a:srgbClr val="FFFFFF"/>
                </a:solidFill>
                <a:latin typeface="Source Sans Pro"/>
                <a:ea typeface="Source Sans Pro"/>
                <a:cs typeface="Source Sans Pro"/>
                <a:sym typeface="Source Sans Pro"/>
              </a:defRPr>
            </a:lvl1pPr>
            <a:lvl2pPr indent="0" lvl="1"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2pPr>
            <a:lvl3pPr indent="0" lvl="2"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3pPr>
            <a:lvl4pPr indent="0" lvl="3"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4pPr>
            <a:lvl5pPr indent="0" lvl="4"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5pPr>
            <a:lvl6pPr indent="0" lvl="5"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6pPr>
            <a:lvl7pPr indent="0" lvl="6"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7pPr>
            <a:lvl8pPr indent="0" lvl="7"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8pPr>
            <a:lvl9pPr indent="0" lvl="8"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9pPr>
          </a:lstStyle>
          <a:p/>
        </p:txBody>
      </p:sp>
      <p:pic>
        <p:nvPicPr>
          <p:cNvPr id="536" name="Google Shape;536;p124"/>
          <p:cNvPicPr preferRelativeResize="0"/>
          <p:nvPr/>
        </p:nvPicPr>
        <p:blipFill>
          <a:blip r:embed="rId3">
            <a:alphaModFix/>
          </a:blip>
          <a:stretch>
            <a:fillRect/>
          </a:stretch>
        </p:blipFill>
        <p:spPr>
          <a:xfrm>
            <a:off x="19025" y="4875425"/>
            <a:ext cx="511626" cy="250925"/>
          </a:xfrm>
          <a:prstGeom prst="rect">
            <a:avLst/>
          </a:prstGeom>
          <a:noFill/>
          <a:ln>
            <a:noFill/>
          </a:ln>
        </p:spPr>
      </p:pic>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37" name="Shape 537"/>
        <p:cNvGrpSpPr/>
        <p:nvPr/>
      </p:nvGrpSpPr>
      <p:grpSpPr>
        <a:xfrm>
          <a:off x="0" y="0"/>
          <a:ext cx="0" cy="0"/>
          <a:chOff x="0" y="0"/>
          <a:chExt cx="0" cy="0"/>
        </a:xfrm>
      </p:grpSpPr>
      <p:sp>
        <p:nvSpPr>
          <p:cNvPr id="538" name="Google Shape;538;p125"/>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9pPr>
          </a:lstStyle>
          <a:p/>
        </p:txBody>
      </p:sp>
      <p:sp>
        <p:nvSpPr>
          <p:cNvPr id="539" name="Google Shape;539;p125"/>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Font typeface="Source Sans Pro"/>
              <a:buNone/>
              <a:defRPr b="1" i="0" sz="1000" u="none" cap="none" strike="noStrike">
                <a:solidFill>
                  <a:srgbClr val="757575"/>
                </a:solidFill>
                <a:latin typeface="Source Sans Pro"/>
                <a:ea typeface="Source Sans Pro"/>
                <a:cs typeface="Source Sans Pro"/>
                <a:sym typeface="Source Sans Pro"/>
              </a:defRPr>
            </a:lvl1pPr>
            <a:lvl2pPr indent="0" lvl="1"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9pPr>
          </a:lstStyle>
          <a:p/>
        </p:txBody>
      </p:sp>
      <p:sp>
        <p:nvSpPr>
          <p:cNvPr id="540" name="Google Shape;540;p125"/>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541" name="Shape 541"/>
        <p:cNvGrpSpPr/>
        <p:nvPr/>
      </p:nvGrpSpPr>
      <p:grpSpPr>
        <a:xfrm>
          <a:off x="0" y="0"/>
          <a:ext cx="0" cy="0"/>
          <a:chOff x="0" y="0"/>
          <a:chExt cx="0" cy="0"/>
        </a:xfrm>
      </p:grpSpPr>
      <p:sp>
        <p:nvSpPr>
          <p:cNvPr id="542" name="Google Shape;542;p126"/>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28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543" name="Google Shape;543;p126"/>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1600"/>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1600"/>
              </a:spcBef>
              <a:spcAft>
                <a:spcPts val="160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544" name="Google Shape;544;p126"/>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545" name="Google Shape;545;p126"/>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546" name="Google Shape;546;p126"/>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47" name="Shape 547"/>
        <p:cNvGrpSpPr/>
        <p:nvPr/>
      </p:nvGrpSpPr>
      <p:grpSpPr>
        <a:xfrm>
          <a:off x="0" y="0"/>
          <a:ext cx="0" cy="0"/>
          <a:chOff x="0" y="0"/>
          <a:chExt cx="0" cy="0"/>
        </a:xfrm>
      </p:grpSpPr>
      <p:sp>
        <p:nvSpPr>
          <p:cNvPr id="548" name="Google Shape;548;p12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549" name="Google Shape;549;p12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550" name="Google Shape;550;p127"/>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551" name="Shape 551"/>
        <p:cNvGrpSpPr/>
        <p:nvPr/>
      </p:nvGrpSpPr>
      <p:grpSpPr>
        <a:xfrm>
          <a:off x="0" y="0"/>
          <a:ext cx="0" cy="0"/>
          <a:chOff x="0" y="0"/>
          <a:chExt cx="0" cy="0"/>
        </a:xfrm>
      </p:grpSpPr>
      <p:sp>
        <p:nvSpPr>
          <p:cNvPr id="552" name="Google Shape;552;p128"/>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553" name="Google Shape;553;p128"/>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554" name="Google Shape;554;p128"/>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0" name="Shape 50"/>
        <p:cNvGrpSpPr/>
        <p:nvPr/>
      </p:nvGrpSpPr>
      <p:grpSpPr>
        <a:xfrm>
          <a:off x="0" y="0"/>
          <a:ext cx="0" cy="0"/>
          <a:chOff x="0" y="0"/>
          <a:chExt cx="0" cy="0"/>
        </a:xfrm>
      </p:grpSpPr>
      <p:pic>
        <p:nvPicPr>
          <p:cNvPr id="51" name="Google Shape;51;p13"/>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52" name="Google Shape;52;p13"/>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2800"/>
              <a:buNone/>
              <a:defRPr sz="3600">
                <a:solidFill>
                  <a:srgbClr val="FFFFFF"/>
                </a:solidFill>
              </a:defRPr>
            </a:lvl2pPr>
            <a:lvl3pPr indent="0" lvl="2" rtl="0" algn="ctr">
              <a:spcBef>
                <a:spcPts val="0"/>
              </a:spcBef>
              <a:spcAft>
                <a:spcPts val="0"/>
              </a:spcAft>
              <a:buClr>
                <a:srgbClr val="FFFFFF"/>
              </a:buClr>
              <a:buSzPts val="2800"/>
              <a:buNone/>
              <a:defRPr sz="3600">
                <a:solidFill>
                  <a:srgbClr val="FFFFFF"/>
                </a:solidFill>
              </a:defRPr>
            </a:lvl3pPr>
            <a:lvl4pPr indent="0" lvl="3" rtl="0" algn="ctr">
              <a:spcBef>
                <a:spcPts val="0"/>
              </a:spcBef>
              <a:spcAft>
                <a:spcPts val="0"/>
              </a:spcAft>
              <a:buClr>
                <a:srgbClr val="FFFFFF"/>
              </a:buClr>
              <a:buSzPts val="2800"/>
              <a:buNone/>
              <a:defRPr sz="3600">
                <a:solidFill>
                  <a:srgbClr val="FFFFFF"/>
                </a:solidFill>
              </a:defRPr>
            </a:lvl4pPr>
            <a:lvl5pPr indent="0" lvl="4" rtl="0" algn="ctr">
              <a:spcBef>
                <a:spcPts val="0"/>
              </a:spcBef>
              <a:spcAft>
                <a:spcPts val="0"/>
              </a:spcAft>
              <a:buClr>
                <a:srgbClr val="FFFFFF"/>
              </a:buClr>
              <a:buSzPts val="2800"/>
              <a:buNone/>
              <a:defRPr sz="3600">
                <a:solidFill>
                  <a:srgbClr val="FFFFFF"/>
                </a:solidFill>
              </a:defRPr>
            </a:lvl5pPr>
            <a:lvl6pPr indent="0" lvl="5" rtl="0" algn="ctr">
              <a:spcBef>
                <a:spcPts val="0"/>
              </a:spcBef>
              <a:spcAft>
                <a:spcPts val="0"/>
              </a:spcAft>
              <a:buClr>
                <a:srgbClr val="FFFFFF"/>
              </a:buClr>
              <a:buSzPts val="2800"/>
              <a:buNone/>
              <a:defRPr sz="3600">
                <a:solidFill>
                  <a:srgbClr val="FFFFFF"/>
                </a:solidFill>
              </a:defRPr>
            </a:lvl6pPr>
            <a:lvl7pPr indent="0" lvl="6" rtl="0" algn="ctr">
              <a:spcBef>
                <a:spcPts val="0"/>
              </a:spcBef>
              <a:spcAft>
                <a:spcPts val="0"/>
              </a:spcAft>
              <a:buClr>
                <a:srgbClr val="FFFFFF"/>
              </a:buClr>
              <a:buSzPts val="2800"/>
              <a:buNone/>
              <a:defRPr sz="3600">
                <a:solidFill>
                  <a:srgbClr val="FFFFFF"/>
                </a:solidFill>
              </a:defRPr>
            </a:lvl7pPr>
            <a:lvl8pPr indent="0" lvl="7" rtl="0" algn="ctr">
              <a:spcBef>
                <a:spcPts val="0"/>
              </a:spcBef>
              <a:spcAft>
                <a:spcPts val="0"/>
              </a:spcAft>
              <a:buClr>
                <a:srgbClr val="FFFFFF"/>
              </a:buClr>
              <a:buSzPts val="2800"/>
              <a:buNone/>
              <a:defRPr sz="3600">
                <a:solidFill>
                  <a:srgbClr val="FFFFFF"/>
                </a:solidFill>
              </a:defRPr>
            </a:lvl8pPr>
            <a:lvl9pPr indent="0" lvl="8" rtl="0" algn="ctr">
              <a:spcBef>
                <a:spcPts val="0"/>
              </a:spcBef>
              <a:spcAft>
                <a:spcPts val="0"/>
              </a:spcAft>
              <a:buClr>
                <a:srgbClr val="FFFFFF"/>
              </a:buClr>
              <a:buSzPts val="2800"/>
              <a:buNone/>
              <a:defRPr sz="3600">
                <a:solidFill>
                  <a:srgbClr val="FFFFFF"/>
                </a:solidFill>
              </a:defRPr>
            </a:lvl9pPr>
          </a:lstStyle>
          <a:p/>
        </p:txBody>
      </p:sp>
      <p:pic>
        <p:nvPicPr>
          <p:cNvPr id="53" name="Google Shape;53;p13"/>
          <p:cNvPicPr preferRelativeResize="0"/>
          <p:nvPr/>
        </p:nvPicPr>
        <p:blipFill>
          <a:blip r:embed="rId3">
            <a:alphaModFix/>
          </a:blip>
          <a:stretch>
            <a:fillRect/>
          </a:stretch>
        </p:blipFill>
        <p:spPr>
          <a:xfrm>
            <a:off x="19025" y="4875425"/>
            <a:ext cx="511626" cy="250925"/>
          </a:xfrm>
          <a:prstGeom prst="rect">
            <a:avLst/>
          </a:prstGeom>
          <a:noFill/>
          <a:ln>
            <a:noFill/>
          </a:ln>
        </p:spPr>
      </p:pic>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555" name="Shape 555"/>
        <p:cNvGrpSpPr/>
        <p:nvPr/>
      </p:nvGrpSpPr>
      <p:grpSpPr>
        <a:xfrm>
          <a:off x="0" y="0"/>
          <a:ext cx="0" cy="0"/>
          <a:chOff x="0" y="0"/>
          <a:chExt cx="0" cy="0"/>
        </a:xfrm>
      </p:grpSpPr>
      <p:sp>
        <p:nvSpPr>
          <p:cNvPr id="556" name="Google Shape;556;p129"/>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557" name="Google Shape;557;p129"/>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558" name="Google Shape;558;p129"/>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
        <p:nvSpPr>
          <p:cNvPr id="559" name="Google Shape;559;p129"/>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560" name="Shape 560"/>
        <p:cNvGrpSpPr/>
        <p:nvPr/>
      </p:nvGrpSpPr>
      <p:grpSpPr>
        <a:xfrm>
          <a:off x="0" y="0"/>
          <a:ext cx="0" cy="0"/>
          <a:chOff x="0" y="0"/>
          <a:chExt cx="0" cy="0"/>
        </a:xfrm>
      </p:grpSpPr>
      <p:sp>
        <p:nvSpPr>
          <p:cNvPr id="561" name="Google Shape;561;p130"/>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562" name="Google Shape;562;p130"/>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563" name="Google Shape;563;p130"/>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564" name="Shape 564"/>
        <p:cNvGrpSpPr/>
        <p:nvPr/>
      </p:nvGrpSpPr>
      <p:grpSpPr>
        <a:xfrm>
          <a:off x="0" y="0"/>
          <a:ext cx="0" cy="0"/>
          <a:chOff x="0" y="0"/>
          <a:chExt cx="0" cy="0"/>
        </a:xfrm>
      </p:grpSpPr>
      <p:sp>
        <p:nvSpPr>
          <p:cNvPr id="565" name="Google Shape;565;p131"/>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566" name="Google Shape;566;p131"/>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567" name="Google Shape;567;p131"/>
          <p:cNvSpPr txBox="1"/>
          <p:nvPr>
            <p:ph idx="1" type="body"/>
          </p:nvPr>
        </p:nvSpPr>
        <p:spPr>
          <a:xfrm>
            <a:off x="235500" y="1056325"/>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72" name="Shape 572"/>
        <p:cNvGrpSpPr/>
        <p:nvPr/>
      </p:nvGrpSpPr>
      <p:grpSpPr>
        <a:xfrm>
          <a:off x="0" y="0"/>
          <a:ext cx="0" cy="0"/>
          <a:chOff x="0" y="0"/>
          <a:chExt cx="0" cy="0"/>
        </a:xfrm>
      </p:grpSpPr>
      <p:sp>
        <p:nvSpPr>
          <p:cNvPr id="573" name="Google Shape;573;p133"/>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574" name="Google Shape;574;p133"/>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575" name="Google Shape;575;p133"/>
          <p:cNvSpPr txBox="1"/>
          <p:nvPr>
            <p:ph idx="1" type="body"/>
          </p:nvPr>
        </p:nvSpPr>
        <p:spPr>
          <a:xfrm>
            <a:off x="235500" y="1056325"/>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576" name="Shape 576"/>
        <p:cNvGrpSpPr/>
        <p:nvPr/>
      </p:nvGrpSpPr>
      <p:grpSpPr>
        <a:xfrm>
          <a:off x="0" y="0"/>
          <a:ext cx="0" cy="0"/>
          <a:chOff x="0" y="0"/>
          <a:chExt cx="0" cy="0"/>
        </a:xfrm>
      </p:grpSpPr>
      <p:sp>
        <p:nvSpPr>
          <p:cNvPr id="577" name="Google Shape;577;p134"/>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34"/>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579" name="Google Shape;579;p134"/>
          <p:cNvPicPr preferRelativeResize="0"/>
          <p:nvPr/>
        </p:nvPicPr>
        <p:blipFill>
          <a:blip r:embed="rId2">
            <a:alphaModFix/>
          </a:blip>
          <a:stretch>
            <a:fillRect/>
          </a:stretch>
        </p:blipFill>
        <p:spPr>
          <a:xfrm>
            <a:off x="19025" y="4875425"/>
            <a:ext cx="511626" cy="250925"/>
          </a:xfrm>
          <a:prstGeom prst="rect">
            <a:avLst/>
          </a:prstGeom>
          <a:noFill/>
          <a:ln>
            <a:noFill/>
          </a:ln>
        </p:spPr>
      </p:pic>
      <p:pic>
        <p:nvPicPr>
          <p:cNvPr descr="circuit-pattern.png" id="580" name="Google Shape;580;p134"/>
          <p:cNvPicPr preferRelativeResize="0"/>
          <p:nvPr/>
        </p:nvPicPr>
        <p:blipFill rotWithShape="1">
          <a:blip r:embed="rId3">
            <a:alphaModFix amt="89000"/>
          </a:blip>
          <a:srcRect b="0" l="0" r="0" t="0"/>
          <a:stretch/>
        </p:blipFill>
        <p:spPr>
          <a:xfrm>
            <a:off x="-71050" y="-98725"/>
            <a:ext cx="9376478" cy="5282099"/>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581" name="Shape 581"/>
        <p:cNvGrpSpPr/>
        <p:nvPr/>
      </p:nvGrpSpPr>
      <p:grpSpPr>
        <a:xfrm>
          <a:off x="0" y="0"/>
          <a:ext cx="0" cy="0"/>
          <a:chOff x="0" y="0"/>
          <a:chExt cx="0" cy="0"/>
        </a:xfrm>
      </p:grpSpPr>
      <p:pic>
        <p:nvPicPr>
          <p:cNvPr id="582" name="Google Shape;582;p135"/>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583" name="Google Shape;583;p135"/>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584" name="Google Shape;584;p135"/>
          <p:cNvPicPr preferRelativeResize="0"/>
          <p:nvPr/>
        </p:nvPicPr>
        <p:blipFill>
          <a:blip r:embed="rId3">
            <a:alphaModFix/>
          </a:blip>
          <a:stretch>
            <a:fillRect/>
          </a:stretch>
        </p:blipFill>
        <p:spPr>
          <a:xfrm>
            <a:off x="19025" y="4875425"/>
            <a:ext cx="511626" cy="250925"/>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585" name="Shape 585"/>
        <p:cNvGrpSpPr/>
        <p:nvPr/>
      </p:nvGrpSpPr>
      <p:grpSpPr>
        <a:xfrm>
          <a:off x="0" y="0"/>
          <a:ext cx="0" cy="0"/>
          <a:chOff x="0" y="0"/>
          <a:chExt cx="0" cy="0"/>
        </a:xfrm>
      </p:grpSpPr>
      <p:sp>
        <p:nvSpPr>
          <p:cNvPr id="586" name="Google Shape;586;p136"/>
          <p:cNvSpPr txBox="1"/>
          <p:nvPr>
            <p:ph type="title"/>
          </p:nvPr>
        </p:nvSpPr>
        <p:spPr>
          <a:xfrm>
            <a:off x="311700" y="260950"/>
            <a:ext cx="8520600" cy="629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87" name="Shape 587"/>
        <p:cNvGrpSpPr/>
        <p:nvPr/>
      </p:nvGrpSpPr>
      <p:grpSpPr>
        <a:xfrm>
          <a:off x="0" y="0"/>
          <a:ext cx="0" cy="0"/>
          <a:chOff x="0" y="0"/>
          <a:chExt cx="0" cy="0"/>
        </a:xfrm>
      </p:grpSpPr>
      <p:sp>
        <p:nvSpPr>
          <p:cNvPr id="588" name="Google Shape;588;p13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589" name="Google Shape;589;p137"/>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1600"/>
              </a:spcBef>
              <a:spcAft>
                <a:spcPts val="0"/>
              </a:spcAft>
              <a:buSzPts val="1400"/>
              <a:buNone/>
              <a:defRPr/>
            </a:lvl2pPr>
            <a:lvl3pPr indent="-228600" lvl="2" marL="1371600" rtl="0">
              <a:spcBef>
                <a:spcPts val="1600"/>
              </a:spcBef>
              <a:spcAft>
                <a:spcPts val="0"/>
              </a:spcAft>
              <a:buSzPts val="1400"/>
              <a:buNone/>
              <a:defRPr/>
            </a:lvl3pPr>
            <a:lvl4pPr indent="-228600" lvl="3" marL="1828800" rtl="0">
              <a:spcBef>
                <a:spcPts val="1600"/>
              </a:spcBef>
              <a:spcAft>
                <a:spcPts val="0"/>
              </a:spcAft>
              <a:buSzPts val="1400"/>
              <a:buNone/>
              <a:defRPr/>
            </a:lvl4pPr>
            <a:lvl5pPr indent="-228600" lvl="4" marL="2286000" rtl="0">
              <a:spcBef>
                <a:spcPts val="1600"/>
              </a:spcBef>
              <a:spcAft>
                <a:spcPts val="0"/>
              </a:spcAft>
              <a:buSzPts val="1400"/>
              <a:buNone/>
              <a:defRPr/>
            </a:lvl5pPr>
            <a:lvl6pPr indent="-228600" lvl="5" marL="2743200" rtl="0">
              <a:spcBef>
                <a:spcPts val="1600"/>
              </a:spcBef>
              <a:spcAft>
                <a:spcPts val="0"/>
              </a:spcAft>
              <a:buSzPts val="1400"/>
              <a:buNone/>
              <a:defRPr/>
            </a:lvl6pPr>
            <a:lvl7pPr indent="-228600" lvl="6" marL="3200400" rtl="0">
              <a:spcBef>
                <a:spcPts val="1600"/>
              </a:spcBef>
              <a:spcAft>
                <a:spcPts val="0"/>
              </a:spcAft>
              <a:buSzPts val="1400"/>
              <a:buNone/>
              <a:defRPr/>
            </a:lvl7pPr>
            <a:lvl8pPr indent="-228600" lvl="7" marL="3657600" rtl="0">
              <a:spcBef>
                <a:spcPts val="1600"/>
              </a:spcBef>
              <a:spcAft>
                <a:spcPts val="0"/>
              </a:spcAft>
              <a:buSzPts val="1400"/>
              <a:buNone/>
              <a:defRPr/>
            </a:lvl8pPr>
            <a:lvl9pPr indent="-228600" lvl="8" marL="4114800" rtl="0">
              <a:spcBef>
                <a:spcPts val="1600"/>
              </a:spcBef>
              <a:spcAft>
                <a:spcPts val="1600"/>
              </a:spcAft>
              <a:buSzPts val="1400"/>
              <a:buNone/>
              <a:defRPr/>
            </a:lvl9pPr>
          </a:lstStyle>
          <a:p/>
        </p:txBody>
      </p:sp>
      <p:sp>
        <p:nvSpPr>
          <p:cNvPr id="590" name="Google Shape;590;p137"/>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Hero No Text 1">
  <p:cSld name="Purple Hero No Text_1">
    <p:bg>
      <p:bgPr>
        <a:solidFill>
          <a:srgbClr val="FFFFFF"/>
        </a:solidFill>
      </p:bgPr>
    </p:bg>
    <p:spTree>
      <p:nvGrpSpPr>
        <p:cNvPr id="591" name="Shape 591"/>
        <p:cNvGrpSpPr/>
        <p:nvPr/>
      </p:nvGrpSpPr>
      <p:grpSpPr>
        <a:xfrm>
          <a:off x="0" y="0"/>
          <a:ext cx="0" cy="0"/>
          <a:chOff x="0" y="0"/>
          <a:chExt cx="0" cy="0"/>
        </a:xfrm>
      </p:grpSpPr>
      <p:pic>
        <p:nvPicPr>
          <p:cNvPr id="592" name="Google Shape;592;p138"/>
          <p:cNvPicPr preferRelativeResize="0"/>
          <p:nvPr/>
        </p:nvPicPr>
        <p:blipFill rotWithShape="1">
          <a:blip r:embed="rId2">
            <a:alphaModFix/>
          </a:blip>
          <a:srcRect b="0" l="0" r="12049" t="0"/>
          <a:stretch/>
        </p:blipFill>
        <p:spPr>
          <a:xfrm>
            <a:off x="1789425" y="-8475"/>
            <a:ext cx="7354577" cy="5156950"/>
          </a:xfrm>
          <a:prstGeom prst="rect">
            <a:avLst/>
          </a:prstGeom>
          <a:noFill/>
          <a:ln>
            <a:noFill/>
          </a:ln>
        </p:spPr>
      </p:pic>
      <p:grpSp>
        <p:nvGrpSpPr>
          <p:cNvPr id="593" name="Google Shape;593;p138"/>
          <p:cNvGrpSpPr/>
          <p:nvPr/>
        </p:nvGrpSpPr>
        <p:grpSpPr>
          <a:xfrm>
            <a:off x="990600" y="-20533"/>
            <a:ext cx="5363284" cy="5177283"/>
            <a:chOff x="303493" y="-39425"/>
            <a:chExt cx="5483370" cy="5195989"/>
          </a:xfrm>
        </p:grpSpPr>
        <p:sp>
          <p:nvSpPr>
            <p:cNvPr id="594" name="Google Shape;594;p138"/>
            <p:cNvSpPr/>
            <p:nvPr/>
          </p:nvSpPr>
          <p:spPr>
            <a:xfrm rot="10800000">
              <a:off x="1664563" y="-39425"/>
              <a:ext cx="4122300" cy="5185800"/>
            </a:xfrm>
            <a:prstGeom prst="triangle">
              <a:avLst>
                <a:gd fmla="val 4991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5" name="Google Shape;595;p138"/>
            <p:cNvSpPr/>
            <p:nvPr/>
          </p:nvSpPr>
          <p:spPr>
            <a:xfrm>
              <a:off x="303493" y="-37636"/>
              <a:ext cx="3433500" cy="519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596" name="Google Shape;596;p138"/>
          <p:cNvPicPr preferRelativeResize="0"/>
          <p:nvPr/>
        </p:nvPicPr>
        <p:blipFill>
          <a:blip r:embed="rId3">
            <a:alphaModFix/>
          </a:blip>
          <a:stretch>
            <a:fillRect/>
          </a:stretch>
        </p:blipFill>
        <p:spPr>
          <a:xfrm>
            <a:off x="52500" y="4877100"/>
            <a:ext cx="480249" cy="233926"/>
          </a:xfrm>
          <a:prstGeom prst="rect">
            <a:avLst/>
          </a:prstGeom>
          <a:noFill/>
          <a:ln>
            <a:noFill/>
          </a:ln>
        </p:spPr>
      </p:pic>
      <p:sp>
        <p:nvSpPr>
          <p:cNvPr id="597" name="Google Shape;597;p138"/>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E29AA"/>
            </a:gs>
            <a:gs pos="100000">
              <a:srgbClr val="1E123D"/>
            </a:gs>
          </a:gsLst>
          <a:lin ang="5400012" scaled="0"/>
        </a:gradFill>
      </p:bgPr>
    </p:bg>
    <p:spTree>
      <p:nvGrpSpPr>
        <p:cNvPr id="603" name="Shape 603"/>
        <p:cNvGrpSpPr/>
        <p:nvPr/>
      </p:nvGrpSpPr>
      <p:grpSpPr>
        <a:xfrm>
          <a:off x="0" y="0"/>
          <a:ext cx="0" cy="0"/>
          <a:chOff x="0" y="0"/>
          <a:chExt cx="0" cy="0"/>
        </a:xfrm>
      </p:grpSpPr>
      <p:sp>
        <p:nvSpPr>
          <p:cNvPr id="604" name="Google Shape;604;p140"/>
          <p:cNvSpPr txBox="1"/>
          <p:nvPr>
            <p:ph idx="1" type="subTitle"/>
          </p:nvPr>
        </p:nvSpPr>
        <p:spPr>
          <a:xfrm>
            <a:off x="311700" y="24212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None/>
              <a:defRPr i="0" sz="1400" u="none" cap="none" strike="noStrike">
                <a:solidFill>
                  <a:srgbClr val="FFFFFF"/>
                </a:solidFill>
              </a:defRPr>
            </a:lvl1pPr>
            <a:lvl2pPr indent="0" lvl="1" marL="457200" marR="0" rtl="0" algn="ctr">
              <a:lnSpc>
                <a:spcPct val="100000"/>
              </a:lnSpc>
              <a:spcBef>
                <a:spcPts val="0"/>
              </a:spcBef>
              <a:spcAft>
                <a:spcPts val="0"/>
              </a:spcAft>
              <a:buClr>
                <a:srgbClr val="FFFFFF"/>
              </a:buClr>
              <a:buSzPts val="1400"/>
              <a:buNone/>
              <a:defRPr i="0" sz="2800" u="none" cap="none" strike="noStrike">
                <a:solidFill>
                  <a:srgbClr val="FFFFFF"/>
                </a:solidFill>
              </a:defRPr>
            </a:lvl2pPr>
            <a:lvl3pPr indent="0" lvl="2" marL="914400" marR="0" rtl="0" algn="ctr">
              <a:lnSpc>
                <a:spcPct val="100000"/>
              </a:lnSpc>
              <a:spcBef>
                <a:spcPts val="0"/>
              </a:spcBef>
              <a:spcAft>
                <a:spcPts val="0"/>
              </a:spcAft>
              <a:buClr>
                <a:srgbClr val="FFFFFF"/>
              </a:buClr>
              <a:buSzPts val="1400"/>
              <a:buNone/>
              <a:defRPr i="0" sz="2800" u="none" cap="none" strike="noStrike">
                <a:solidFill>
                  <a:srgbClr val="FFFFFF"/>
                </a:solidFill>
              </a:defRPr>
            </a:lvl3pPr>
            <a:lvl4pPr indent="0" lvl="3" marL="1371600" marR="0" rtl="0" algn="ctr">
              <a:lnSpc>
                <a:spcPct val="100000"/>
              </a:lnSpc>
              <a:spcBef>
                <a:spcPts val="0"/>
              </a:spcBef>
              <a:spcAft>
                <a:spcPts val="0"/>
              </a:spcAft>
              <a:buClr>
                <a:srgbClr val="FFFFFF"/>
              </a:buClr>
              <a:buSzPts val="1400"/>
              <a:buNone/>
              <a:defRPr i="0" sz="2800" u="none" cap="none" strike="noStrike">
                <a:solidFill>
                  <a:srgbClr val="FFFFFF"/>
                </a:solidFill>
              </a:defRPr>
            </a:lvl4pPr>
            <a:lvl5pPr indent="0" lvl="4" marL="1828800" marR="0" rtl="0" algn="ctr">
              <a:lnSpc>
                <a:spcPct val="100000"/>
              </a:lnSpc>
              <a:spcBef>
                <a:spcPts val="0"/>
              </a:spcBef>
              <a:spcAft>
                <a:spcPts val="0"/>
              </a:spcAft>
              <a:buClr>
                <a:srgbClr val="FFFFFF"/>
              </a:buClr>
              <a:buSzPts val="1400"/>
              <a:buNone/>
              <a:defRPr i="0" sz="2800" u="none" cap="none" strike="noStrike">
                <a:solidFill>
                  <a:srgbClr val="FFFFFF"/>
                </a:solidFill>
              </a:defRPr>
            </a:lvl5pPr>
            <a:lvl6pPr indent="0" lvl="5" marL="2286000" marR="0" rtl="0" algn="ctr">
              <a:lnSpc>
                <a:spcPct val="100000"/>
              </a:lnSpc>
              <a:spcBef>
                <a:spcPts val="0"/>
              </a:spcBef>
              <a:spcAft>
                <a:spcPts val="0"/>
              </a:spcAft>
              <a:buClr>
                <a:srgbClr val="FFFFFF"/>
              </a:buClr>
              <a:buSzPts val="1400"/>
              <a:buNone/>
              <a:defRPr i="0" sz="2800" u="none" cap="none" strike="noStrike">
                <a:solidFill>
                  <a:srgbClr val="FFFFFF"/>
                </a:solidFill>
              </a:defRPr>
            </a:lvl6pPr>
            <a:lvl7pPr indent="0" lvl="6" marL="2743200" marR="0" rtl="0" algn="ctr">
              <a:lnSpc>
                <a:spcPct val="100000"/>
              </a:lnSpc>
              <a:spcBef>
                <a:spcPts val="0"/>
              </a:spcBef>
              <a:spcAft>
                <a:spcPts val="0"/>
              </a:spcAft>
              <a:buClr>
                <a:srgbClr val="FFFFFF"/>
              </a:buClr>
              <a:buSzPts val="1400"/>
              <a:buNone/>
              <a:defRPr i="0" sz="2800" u="none" cap="none" strike="noStrike">
                <a:solidFill>
                  <a:srgbClr val="FFFFFF"/>
                </a:solidFill>
              </a:defRPr>
            </a:lvl7pPr>
            <a:lvl8pPr indent="0" lvl="7" marL="3200400" marR="0" rtl="0" algn="ctr">
              <a:lnSpc>
                <a:spcPct val="100000"/>
              </a:lnSpc>
              <a:spcBef>
                <a:spcPts val="0"/>
              </a:spcBef>
              <a:spcAft>
                <a:spcPts val="0"/>
              </a:spcAft>
              <a:buClr>
                <a:srgbClr val="FFFFFF"/>
              </a:buClr>
              <a:buSzPts val="1400"/>
              <a:buNone/>
              <a:defRPr i="0" sz="2800" u="none" cap="none" strike="noStrike">
                <a:solidFill>
                  <a:srgbClr val="FFFFFF"/>
                </a:solidFill>
              </a:defRPr>
            </a:lvl8pPr>
            <a:lvl9pPr indent="0" lvl="8" marL="3657600" marR="0" rtl="0" algn="ctr">
              <a:lnSpc>
                <a:spcPct val="100000"/>
              </a:lnSpc>
              <a:spcBef>
                <a:spcPts val="0"/>
              </a:spcBef>
              <a:spcAft>
                <a:spcPts val="0"/>
              </a:spcAft>
              <a:buClr>
                <a:srgbClr val="FFFFFF"/>
              </a:buClr>
              <a:buSzPts val="1400"/>
              <a:buNone/>
              <a:defRPr i="0" sz="2800" u="none" cap="none" strike="noStrike">
                <a:solidFill>
                  <a:srgbClr val="FFFFFF"/>
                </a:solidFill>
              </a:defRPr>
            </a:lvl9pPr>
          </a:lstStyle>
          <a:p/>
        </p:txBody>
      </p:sp>
      <p:pic>
        <p:nvPicPr>
          <p:cNvPr id="605" name="Google Shape;605;p140"/>
          <p:cNvPicPr preferRelativeResize="0"/>
          <p:nvPr/>
        </p:nvPicPr>
        <p:blipFill>
          <a:blip r:embed="rId2">
            <a:alphaModFix/>
          </a:blip>
          <a:stretch>
            <a:fillRect/>
          </a:stretch>
        </p:blipFill>
        <p:spPr>
          <a:xfrm>
            <a:off x="52325" y="4877000"/>
            <a:ext cx="475600" cy="233250"/>
          </a:xfrm>
          <a:prstGeom prst="rect">
            <a:avLst/>
          </a:prstGeom>
          <a:noFill/>
          <a:ln>
            <a:noFill/>
          </a:ln>
        </p:spPr>
      </p:pic>
      <p:sp>
        <p:nvSpPr>
          <p:cNvPr id="606" name="Google Shape;606;p140"/>
          <p:cNvSpPr txBox="1"/>
          <p:nvPr>
            <p:ph type="title"/>
          </p:nvPr>
        </p:nvSpPr>
        <p:spPr>
          <a:xfrm>
            <a:off x="311700" y="1653800"/>
            <a:ext cx="8520600" cy="958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sp>
        <p:nvSpPr>
          <p:cNvPr id="607" name="Google Shape;607;p14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54" name="Shape 54"/>
        <p:cNvGrpSpPr/>
        <p:nvPr/>
      </p:nvGrpSpPr>
      <p:grpSpPr>
        <a:xfrm>
          <a:off x="0" y="0"/>
          <a:ext cx="0" cy="0"/>
          <a:chOff x="0" y="0"/>
          <a:chExt cx="0" cy="0"/>
        </a:xfrm>
      </p:grpSpPr>
      <p:sp>
        <p:nvSpPr>
          <p:cNvPr id="55" name="Google Shape;55;p14"/>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56" name="Google Shape;56;p14"/>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57" name="Google Shape;57;p14"/>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08" name="Shape 608"/>
        <p:cNvGrpSpPr/>
        <p:nvPr/>
      </p:nvGrpSpPr>
      <p:grpSpPr>
        <a:xfrm>
          <a:off x="0" y="0"/>
          <a:ext cx="0" cy="0"/>
          <a:chOff x="0" y="0"/>
          <a:chExt cx="0" cy="0"/>
        </a:xfrm>
      </p:grpSpPr>
      <p:sp>
        <p:nvSpPr>
          <p:cNvPr id="609" name="Google Shape;609;p141"/>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610" name="Google Shape;610;p141"/>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611" name="Google Shape;611;p141"/>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
        <p:nvSpPr>
          <p:cNvPr id="612" name="Google Shape;612;p14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613" name="Shape 613"/>
        <p:cNvGrpSpPr/>
        <p:nvPr/>
      </p:nvGrpSpPr>
      <p:grpSpPr>
        <a:xfrm>
          <a:off x="0" y="0"/>
          <a:ext cx="0" cy="0"/>
          <a:chOff x="0" y="0"/>
          <a:chExt cx="0" cy="0"/>
        </a:xfrm>
      </p:grpSpPr>
      <p:sp>
        <p:nvSpPr>
          <p:cNvPr id="614" name="Google Shape;614;p142"/>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142"/>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616" name="Google Shape;616;p142"/>
          <p:cNvPicPr preferRelativeResize="0"/>
          <p:nvPr/>
        </p:nvPicPr>
        <p:blipFill>
          <a:blip r:embed="rId2">
            <a:alphaModFix/>
          </a:blip>
          <a:stretch>
            <a:fillRect/>
          </a:stretch>
        </p:blipFill>
        <p:spPr>
          <a:xfrm>
            <a:off x="19025" y="4875425"/>
            <a:ext cx="511626" cy="250925"/>
          </a:xfrm>
          <a:prstGeom prst="rect">
            <a:avLst/>
          </a:prstGeom>
          <a:noFill/>
          <a:ln>
            <a:noFill/>
          </a:ln>
        </p:spPr>
      </p:pic>
      <p:pic>
        <p:nvPicPr>
          <p:cNvPr descr="circuit-pattern.png" id="617" name="Google Shape;617;p142"/>
          <p:cNvPicPr preferRelativeResize="0"/>
          <p:nvPr/>
        </p:nvPicPr>
        <p:blipFill rotWithShape="1">
          <a:blip r:embed="rId3">
            <a:alphaModFix amt="89000"/>
          </a:blip>
          <a:srcRect b="0" l="0" r="0" t="0"/>
          <a:stretch/>
        </p:blipFill>
        <p:spPr>
          <a:xfrm>
            <a:off x="-71050" y="-98725"/>
            <a:ext cx="9376478" cy="5282099"/>
          </a:xfrm>
          <a:prstGeom prst="rect">
            <a:avLst/>
          </a:prstGeom>
          <a:noFill/>
          <a:ln>
            <a:noFill/>
          </a:ln>
        </p:spPr>
      </p:pic>
      <p:sp>
        <p:nvSpPr>
          <p:cNvPr id="618" name="Google Shape;618;p14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gradFill>
          <a:gsLst>
            <a:gs pos="0">
              <a:srgbClr val="4E29AA"/>
            </a:gs>
            <a:gs pos="100000">
              <a:srgbClr val="1E123D"/>
            </a:gs>
          </a:gsLst>
          <a:lin ang="5400012" scaled="0"/>
        </a:gradFill>
      </p:bgPr>
    </p:bg>
    <p:spTree>
      <p:nvGrpSpPr>
        <p:cNvPr id="619" name="Shape 619"/>
        <p:cNvGrpSpPr/>
        <p:nvPr/>
      </p:nvGrpSpPr>
      <p:grpSpPr>
        <a:xfrm>
          <a:off x="0" y="0"/>
          <a:ext cx="0" cy="0"/>
          <a:chOff x="0" y="0"/>
          <a:chExt cx="0" cy="0"/>
        </a:xfrm>
      </p:grpSpPr>
      <p:sp>
        <p:nvSpPr>
          <p:cNvPr id="620" name="Google Shape;620;p143"/>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2pPr>
            <a:lvl3pPr indent="0" lvl="2"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3pPr>
            <a:lvl4pPr indent="0" lvl="3"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4pPr>
            <a:lvl5pPr indent="0" lvl="4"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5pPr>
            <a:lvl6pPr indent="0" lvl="5"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6pPr>
            <a:lvl7pPr indent="0" lvl="6"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7pPr>
            <a:lvl8pPr indent="0" lvl="7"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8pPr>
            <a:lvl9pPr indent="0" lvl="8"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9pPr>
          </a:lstStyle>
          <a:p/>
        </p:txBody>
      </p:sp>
      <p:pic>
        <p:nvPicPr>
          <p:cNvPr id="621" name="Google Shape;621;p143"/>
          <p:cNvPicPr preferRelativeResize="0"/>
          <p:nvPr/>
        </p:nvPicPr>
        <p:blipFill>
          <a:blip r:embed="rId2">
            <a:alphaModFix/>
          </a:blip>
          <a:stretch>
            <a:fillRect/>
          </a:stretch>
        </p:blipFill>
        <p:spPr>
          <a:xfrm>
            <a:off x="52325" y="4877000"/>
            <a:ext cx="475600" cy="233250"/>
          </a:xfrm>
          <a:prstGeom prst="rect">
            <a:avLst/>
          </a:prstGeom>
          <a:noFill/>
          <a:ln>
            <a:noFill/>
          </a:ln>
        </p:spPr>
      </p:pic>
      <p:sp>
        <p:nvSpPr>
          <p:cNvPr id="622" name="Google Shape;622;p14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no Rasa logo)">
  <p:cSld name="Hero (no Rasa logo)">
    <p:spTree>
      <p:nvGrpSpPr>
        <p:cNvPr id="623" name="Shape 623"/>
        <p:cNvGrpSpPr/>
        <p:nvPr/>
      </p:nvGrpSpPr>
      <p:grpSpPr>
        <a:xfrm>
          <a:off x="0" y="0"/>
          <a:ext cx="0" cy="0"/>
          <a:chOff x="0" y="0"/>
          <a:chExt cx="0" cy="0"/>
        </a:xfrm>
      </p:grpSpPr>
      <p:pic>
        <p:nvPicPr>
          <p:cNvPr descr="pattern-bg.png" id="624" name="Google Shape;624;p144"/>
          <p:cNvPicPr preferRelativeResize="0"/>
          <p:nvPr/>
        </p:nvPicPr>
        <p:blipFill rotWithShape="1">
          <a:blip r:embed="rId2">
            <a:alphaModFix/>
          </a:blip>
          <a:srcRect b="0" l="0" r="0" t="0"/>
          <a:stretch/>
        </p:blipFill>
        <p:spPr>
          <a:xfrm>
            <a:off x="-62625" y="-83500"/>
            <a:ext cx="9376500" cy="5282100"/>
          </a:xfrm>
          <a:prstGeom prst="rect">
            <a:avLst/>
          </a:prstGeom>
          <a:noFill/>
          <a:ln>
            <a:noFill/>
          </a:ln>
        </p:spPr>
      </p:pic>
      <p:sp>
        <p:nvSpPr>
          <p:cNvPr id="625" name="Google Shape;625;p144"/>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circuit-pattern.png" id="626" name="Google Shape;626;p144"/>
          <p:cNvPicPr preferRelativeResize="0"/>
          <p:nvPr/>
        </p:nvPicPr>
        <p:blipFill rotWithShape="1">
          <a:blip r:embed="rId3">
            <a:alphaModFix amt="89000"/>
          </a:blip>
          <a:srcRect b="0" l="0" r="0" t="0"/>
          <a:stretch/>
        </p:blipFill>
        <p:spPr>
          <a:xfrm>
            <a:off x="-71050" y="-98725"/>
            <a:ext cx="9376500" cy="5282100"/>
          </a:xfrm>
          <a:prstGeom prst="rect">
            <a:avLst/>
          </a:prstGeom>
          <a:noFill/>
          <a:ln>
            <a:noFill/>
          </a:ln>
        </p:spPr>
      </p:pic>
      <p:sp>
        <p:nvSpPr>
          <p:cNvPr id="627" name="Google Shape;627;p14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628" name="Shape 628"/>
        <p:cNvGrpSpPr/>
        <p:nvPr/>
      </p:nvGrpSpPr>
      <p:grpSpPr>
        <a:xfrm>
          <a:off x="0" y="0"/>
          <a:ext cx="0" cy="0"/>
          <a:chOff x="0" y="0"/>
          <a:chExt cx="0" cy="0"/>
        </a:xfrm>
      </p:grpSpPr>
      <p:sp>
        <p:nvSpPr>
          <p:cNvPr id="629" name="Google Shape;629;p145"/>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630" name="Google Shape;630;p145"/>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800"/>
              </a:spcBef>
              <a:spcAft>
                <a:spcPts val="0"/>
              </a:spcAft>
              <a:buClr>
                <a:schemeClr val="dk1"/>
              </a:buClr>
              <a:buSzPts val="14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1600"/>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1600"/>
              </a:spcBef>
              <a:spcAft>
                <a:spcPts val="160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631" name="Google Shape;631;p145"/>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32" name="Google Shape;632;p145"/>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633" name="Google Shape;633;p14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634" name="Shape 634"/>
        <p:cNvGrpSpPr/>
        <p:nvPr/>
      </p:nvGrpSpPr>
      <p:grpSpPr>
        <a:xfrm>
          <a:off x="0" y="0"/>
          <a:ext cx="0" cy="0"/>
          <a:chOff x="0" y="0"/>
          <a:chExt cx="0" cy="0"/>
        </a:xfrm>
      </p:grpSpPr>
      <p:sp>
        <p:nvSpPr>
          <p:cNvPr id="635" name="Google Shape;635;p146"/>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1600"/>
              </a:spcBef>
              <a:spcAft>
                <a:spcPts val="0"/>
              </a:spcAft>
              <a:buSzPts val="1400"/>
              <a:buNone/>
              <a:defRPr/>
            </a:lvl2pPr>
            <a:lvl3pPr indent="-228600" lvl="2" marL="1371600" rtl="0">
              <a:spcBef>
                <a:spcPts val="1600"/>
              </a:spcBef>
              <a:spcAft>
                <a:spcPts val="0"/>
              </a:spcAft>
              <a:buSzPts val="1400"/>
              <a:buNone/>
              <a:defRPr/>
            </a:lvl3pPr>
            <a:lvl4pPr indent="-228600" lvl="3" marL="1828800" rtl="0">
              <a:spcBef>
                <a:spcPts val="1600"/>
              </a:spcBef>
              <a:spcAft>
                <a:spcPts val="0"/>
              </a:spcAft>
              <a:buSzPts val="1400"/>
              <a:buNone/>
              <a:defRPr/>
            </a:lvl4pPr>
            <a:lvl5pPr indent="-228600" lvl="4" marL="2286000" rtl="0">
              <a:spcBef>
                <a:spcPts val="1600"/>
              </a:spcBef>
              <a:spcAft>
                <a:spcPts val="0"/>
              </a:spcAft>
              <a:buSzPts val="1400"/>
              <a:buNone/>
              <a:defRPr/>
            </a:lvl5pPr>
            <a:lvl6pPr indent="-228600" lvl="5" marL="2743200" rtl="0">
              <a:spcBef>
                <a:spcPts val="1600"/>
              </a:spcBef>
              <a:spcAft>
                <a:spcPts val="0"/>
              </a:spcAft>
              <a:buSzPts val="1400"/>
              <a:buNone/>
              <a:defRPr/>
            </a:lvl6pPr>
            <a:lvl7pPr indent="-228600" lvl="6" marL="3200400" rtl="0">
              <a:spcBef>
                <a:spcPts val="1600"/>
              </a:spcBef>
              <a:spcAft>
                <a:spcPts val="0"/>
              </a:spcAft>
              <a:buSzPts val="1400"/>
              <a:buNone/>
              <a:defRPr/>
            </a:lvl7pPr>
            <a:lvl8pPr indent="-228600" lvl="7" marL="3657600" rtl="0">
              <a:spcBef>
                <a:spcPts val="1600"/>
              </a:spcBef>
              <a:spcAft>
                <a:spcPts val="0"/>
              </a:spcAft>
              <a:buSzPts val="1400"/>
              <a:buNone/>
              <a:defRPr/>
            </a:lvl8pPr>
            <a:lvl9pPr indent="-228600" lvl="8" marL="4114800" rtl="0">
              <a:spcBef>
                <a:spcPts val="1600"/>
              </a:spcBef>
              <a:spcAft>
                <a:spcPts val="1600"/>
              </a:spcAft>
              <a:buSzPts val="1400"/>
              <a:buNone/>
              <a:defRPr/>
            </a:lvl9pPr>
          </a:lstStyle>
          <a:p/>
        </p:txBody>
      </p:sp>
      <p:sp>
        <p:nvSpPr>
          <p:cNvPr id="636" name="Google Shape;636;p146"/>
          <p:cNvSpPr txBox="1"/>
          <p:nvPr>
            <p:ph idx="12" type="sldNum"/>
          </p:nvPr>
        </p:nvSpPr>
        <p:spPr>
          <a:xfrm>
            <a:off x="8472458" y="4663217"/>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37" name="Google Shape;637;p146"/>
          <p:cNvSpPr txBox="1"/>
          <p:nvPr>
            <p:ph type="title"/>
          </p:nvPr>
        </p:nvSpPr>
        <p:spPr>
          <a:xfrm>
            <a:off x="311700" y="140225"/>
            <a:ext cx="8520600" cy="75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638" name="Shape 638"/>
        <p:cNvGrpSpPr/>
        <p:nvPr/>
      </p:nvGrpSpPr>
      <p:grpSpPr>
        <a:xfrm>
          <a:off x="0" y="0"/>
          <a:ext cx="0" cy="0"/>
          <a:chOff x="0" y="0"/>
          <a:chExt cx="0" cy="0"/>
        </a:xfrm>
      </p:grpSpPr>
      <p:pic>
        <p:nvPicPr>
          <p:cNvPr id="639" name="Google Shape;639;p147"/>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640" name="Google Shape;640;p147"/>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641" name="Google Shape;641;p147"/>
          <p:cNvPicPr preferRelativeResize="0"/>
          <p:nvPr/>
        </p:nvPicPr>
        <p:blipFill>
          <a:blip r:embed="rId3">
            <a:alphaModFix/>
          </a:blip>
          <a:stretch>
            <a:fillRect/>
          </a:stretch>
        </p:blipFill>
        <p:spPr>
          <a:xfrm>
            <a:off x="19025" y="4875425"/>
            <a:ext cx="511626" cy="250925"/>
          </a:xfrm>
          <a:prstGeom prst="rect">
            <a:avLst/>
          </a:prstGeom>
          <a:noFill/>
          <a:ln>
            <a:noFill/>
          </a:ln>
        </p:spPr>
      </p:pic>
      <p:sp>
        <p:nvSpPr>
          <p:cNvPr id="642" name="Google Shape;642;p147"/>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58" name="Shape 58"/>
        <p:cNvGrpSpPr/>
        <p:nvPr/>
      </p:nvGrpSpPr>
      <p:grpSpPr>
        <a:xfrm>
          <a:off x="0" y="0"/>
          <a:ext cx="0" cy="0"/>
          <a:chOff x="0" y="0"/>
          <a:chExt cx="0" cy="0"/>
        </a:xfrm>
      </p:grpSpPr>
      <p:sp>
        <p:nvSpPr>
          <p:cNvPr id="59" name="Google Shape;59;p15"/>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60" name="Google Shape;60;p15"/>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61" name="Google Shape;61;p15"/>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62" name="Shape 62"/>
        <p:cNvGrpSpPr/>
        <p:nvPr/>
      </p:nvGrpSpPr>
      <p:grpSpPr>
        <a:xfrm>
          <a:off x="0" y="0"/>
          <a:ext cx="0" cy="0"/>
          <a:chOff x="0" y="0"/>
          <a:chExt cx="0" cy="0"/>
        </a:xfrm>
      </p:grpSpPr>
      <p:sp>
        <p:nvSpPr>
          <p:cNvPr id="63" name="Google Shape;63;p16"/>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64" name="Google Shape;64;p16"/>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65" name="Google Shape;65;p16"/>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66" name="Shape 66"/>
        <p:cNvGrpSpPr/>
        <p:nvPr/>
      </p:nvGrpSpPr>
      <p:grpSpPr>
        <a:xfrm>
          <a:off x="0" y="0"/>
          <a:ext cx="0" cy="0"/>
          <a:chOff x="0" y="0"/>
          <a:chExt cx="0" cy="0"/>
        </a:xfrm>
      </p:grpSpPr>
      <p:sp>
        <p:nvSpPr>
          <p:cNvPr id="67" name="Google Shape;67;p1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68" name="Google Shape;68;p1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69" name="Google Shape;69;p17"/>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70" name="Shape 70"/>
        <p:cNvGrpSpPr/>
        <p:nvPr/>
      </p:nvGrpSpPr>
      <p:grpSpPr>
        <a:xfrm>
          <a:off x="0" y="0"/>
          <a:ext cx="0" cy="0"/>
          <a:chOff x="0" y="0"/>
          <a:chExt cx="0" cy="0"/>
        </a:xfrm>
      </p:grpSpPr>
      <p:sp>
        <p:nvSpPr>
          <p:cNvPr id="71" name="Google Shape;71;p18"/>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72" name="Google Shape;72;p18"/>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73" name="Google Shape;73;p18"/>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E29AA"/>
            </a:gs>
            <a:gs pos="100000">
              <a:srgbClr val="1E123D"/>
            </a:gs>
          </a:gsLst>
          <a:lin ang="5400012" scaled="0"/>
        </a:gradFill>
      </p:bgPr>
    </p:bg>
    <p:spTree>
      <p:nvGrpSpPr>
        <p:cNvPr id="79" name="Shape 79"/>
        <p:cNvGrpSpPr/>
        <p:nvPr/>
      </p:nvGrpSpPr>
      <p:grpSpPr>
        <a:xfrm>
          <a:off x="0" y="0"/>
          <a:ext cx="0" cy="0"/>
          <a:chOff x="0" y="0"/>
          <a:chExt cx="0" cy="0"/>
        </a:xfrm>
      </p:grpSpPr>
      <p:sp>
        <p:nvSpPr>
          <p:cNvPr id="80" name="Google Shape;80;p20"/>
          <p:cNvSpPr txBox="1"/>
          <p:nvPr>
            <p:ph idx="1" type="subTitle"/>
          </p:nvPr>
        </p:nvSpPr>
        <p:spPr>
          <a:xfrm>
            <a:off x="311700" y="24212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None/>
              <a:defRPr i="0" sz="1400" u="none" cap="none" strike="noStrike">
                <a:solidFill>
                  <a:srgbClr val="FFFFFF"/>
                </a:solidFill>
              </a:defRPr>
            </a:lvl1pPr>
            <a:lvl2pPr indent="0" lvl="1" marL="457200" marR="0" rtl="0" algn="ctr">
              <a:lnSpc>
                <a:spcPct val="100000"/>
              </a:lnSpc>
              <a:spcBef>
                <a:spcPts val="0"/>
              </a:spcBef>
              <a:spcAft>
                <a:spcPts val="0"/>
              </a:spcAft>
              <a:buClr>
                <a:srgbClr val="FFFFFF"/>
              </a:buClr>
              <a:buSzPts val="1400"/>
              <a:buNone/>
              <a:defRPr i="0" sz="2800" u="none" cap="none" strike="noStrike">
                <a:solidFill>
                  <a:srgbClr val="FFFFFF"/>
                </a:solidFill>
              </a:defRPr>
            </a:lvl2pPr>
            <a:lvl3pPr indent="0" lvl="2" marL="914400" marR="0" rtl="0" algn="ctr">
              <a:lnSpc>
                <a:spcPct val="100000"/>
              </a:lnSpc>
              <a:spcBef>
                <a:spcPts val="0"/>
              </a:spcBef>
              <a:spcAft>
                <a:spcPts val="0"/>
              </a:spcAft>
              <a:buClr>
                <a:srgbClr val="FFFFFF"/>
              </a:buClr>
              <a:buSzPts val="1400"/>
              <a:buNone/>
              <a:defRPr i="0" sz="2800" u="none" cap="none" strike="noStrike">
                <a:solidFill>
                  <a:srgbClr val="FFFFFF"/>
                </a:solidFill>
              </a:defRPr>
            </a:lvl3pPr>
            <a:lvl4pPr indent="0" lvl="3" marL="1371600" marR="0" rtl="0" algn="ctr">
              <a:lnSpc>
                <a:spcPct val="100000"/>
              </a:lnSpc>
              <a:spcBef>
                <a:spcPts val="0"/>
              </a:spcBef>
              <a:spcAft>
                <a:spcPts val="0"/>
              </a:spcAft>
              <a:buClr>
                <a:srgbClr val="FFFFFF"/>
              </a:buClr>
              <a:buSzPts val="1400"/>
              <a:buNone/>
              <a:defRPr i="0" sz="2800" u="none" cap="none" strike="noStrike">
                <a:solidFill>
                  <a:srgbClr val="FFFFFF"/>
                </a:solidFill>
              </a:defRPr>
            </a:lvl4pPr>
            <a:lvl5pPr indent="0" lvl="4" marL="1828800" marR="0" rtl="0" algn="ctr">
              <a:lnSpc>
                <a:spcPct val="100000"/>
              </a:lnSpc>
              <a:spcBef>
                <a:spcPts val="0"/>
              </a:spcBef>
              <a:spcAft>
                <a:spcPts val="0"/>
              </a:spcAft>
              <a:buClr>
                <a:srgbClr val="FFFFFF"/>
              </a:buClr>
              <a:buSzPts val="1400"/>
              <a:buNone/>
              <a:defRPr i="0" sz="2800" u="none" cap="none" strike="noStrike">
                <a:solidFill>
                  <a:srgbClr val="FFFFFF"/>
                </a:solidFill>
              </a:defRPr>
            </a:lvl5pPr>
            <a:lvl6pPr indent="0" lvl="5" marL="2286000" marR="0" rtl="0" algn="ctr">
              <a:lnSpc>
                <a:spcPct val="100000"/>
              </a:lnSpc>
              <a:spcBef>
                <a:spcPts val="0"/>
              </a:spcBef>
              <a:spcAft>
                <a:spcPts val="0"/>
              </a:spcAft>
              <a:buClr>
                <a:srgbClr val="FFFFFF"/>
              </a:buClr>
              <a:buSzPts val="1400"/>
              <a:buNone/>
              <a:defRPr i="0" sz="2800" u="none" cap="none" strike="noStrike">
                <a:solidFill>
                  <a:srgbClr val="FFFFFF"/>
                </a:solidFill>
              </a:defRPr>
            </a:lvl6pPr>
            <a:lvl7pPr indent="0" lvl="6" marL="2743200" marR="0" rtl="0" algn="ctr">
              <a:lnSpc>
                <a:spcPct val="100000"/>
              </a:lnSpc>
              <a:spcBef>
                <a:spcPts val="0"/>
              </a:spcBef>
              <a:spcAft>
                <a:spcPts val="0"/>
              </a:spcAft>
              <a:buClr>
                <a:srgbClr val="FFFFFF"/>
              </a:buClr>
              <a:buSzPts val="1400"/>
              <a:buNone/>
              <a:defRPr i="0" sz="2800" u="none" cap="none" strike="noStrike">
                <a:solidFill>
                  <a:srgbClr val="FFFFFF"/>
                </a:solidFill>
              </a:defRPr>
            </a:lvl7pPr>
            <a:lvl8pPr indent="0" lvl="7" marL="3200400" marR="0" rtl="0" algn="ctr">
              <a:lnSpc>
                <a:spcPct val="100000"/>
              </a:lnSpc>
              <a:spcBef>
                <a:spcPts val="0"/>
              </a:spcBef>
              <a:spcAft>
                <a:spcPts val="0"/>
              </a:spcAft>
              <a:buClr>
                <a:srgbClr val="FFFFFF"/>
              </a:buClr>
              <a:buSzPts val="1400"/>
              <a:buNone/>
              <a:defRPr i="0" sz="2800" u="none" cap="none" strike="noStrike">
                <a:solidFill>
                  <a:srgbClr val="FFFFFF"/>
                </a:solidFill>
              </a:defRPr>
            </a:lvl8pPr>
            <a:lvl9pPr indent="0" lvl="8" marL="3657600" marR="0" rtl="0" algn="ctr">
              <a:lnSpc>
                <a:spcPct val="100000"/>
              </a:lnSpc>
              <a:spcBef>
                <a:spcPts val="0"/>
              </a:spcBef>
              <a:spcAft>
                <a:spcPts val="0"/>
              </a:spcAft>
              <a:buClr>
                <a:srgbClr val="FFFFFF"/>
              </a:buClr>
              <a:buSzPts val="1400"/>
              <a:buNone/>
              <a:defRPr i="0" sz="2800" u="none" cap="none" strike="noStrike">
                <a:solidFill>
                  <a:srgbClr val="FFFFFF"/>
                </a:solidFill>
              </a:defRPr>
            </a:lvl9pPr>
          </a:lstStyle>
          <a:p/>
        </p:txBody>
      </p:sp>
      <p:pic>
        <p:nvPicPr>
          <p:cNvPr id="81" name="Google Shape;81;p20"/>
          <p:cNvPicPr preferRelativeResize="0"/>
          <p:nvPr/>
        </p:nvPicPr>
        <p:blipFill>
          <a:blip r:embed="rId2">
            <a:alphaModFix/>
          </a:blip>
          <a:stretch>
            <a:fillRect/>
          </a:stretch>
        </p:blipFill>
        <p:spPr>
          <a:xfrm>
            <a:off x="52325" y="4877000"/>
            <a:ext cx="475600" cy="233250"/>
          </a:xfrm>
          <a:prstGeom prst="rect">
            <a:avLst/>
          </a:prstGeom>
          <a:noFill/>
          <a:ln>
            <a:noFill/>
          </a:ln>
        </p:spPr>
      </p:pic>
      <p:sp>
        <p:nvSpPr>
          <p:cNvPr id="82" name="Google Shape;82;p20"/>
          <p:cNvSpPr txBox="1"/>
          <p:nvPr>
            <p:ph type="title"/>
          </p:nvPr>
        </p:nvSpPr>
        <p:spPr>
          <a:xfrm>
            <a:off x="311700" y="1653800"/>
            <a:ext cx="8520600" cy="958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sp>
        <p:nvSpPr>
          <p:cNvPr id="83" name="Google Shape;83;p20"/>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84" name="Shape 84"/>
        <p:cNvGrpSpPr/>
        <p:nvPr/>
      </p:nvGrpSpPr>
      <p:grpSpPr>
        <a:xfrm>
          <a:off x="0" y="0"/>
          <a:ext cx="0" cy="0"/>
          <a:chOff x="0" y="0"/>
          <a:chExt cx="0" cy="0"/>
        </a:xfrm>
      </p:grpSpPr>
      <p:sp>
        <p:nvSpPr>
          <p:cNvPr id="85" name="Google Shape;85;p21"/>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86" name="Google Shape;86;p21"/>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87" name="Google Shape;87;p21"/>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
        <p:nvSpPr>
          <p:cNvPr id="88" name="Google Shape;88;p2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89" name="Shape 89"/>
        <p:cNvGrpSpPr/>
        <p:nvPr/>
      </p:nvGrpSpPr>
      <p:grpSpPr>
        <a:xfrm>
          <a:off x="0" y="0"/>
          <a:ext cx="0" cy="0"/>
          <a:chOff x="0" y="0"/>
          <a:chExt cx="0" cy="0"/>
        </a:xfrm>
      </p:grpSpPr>
      <p:sp>
        <p:nvSpPr>
          <p:cNvPr id="90" name="Google Shape;90;p22"/>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91" name="Google Shape;91;p22"/>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92" name="Google Shape;92;p22"/>
          <p:cNvPicPr preferRelativeResize="0"/>
          <p:nvPr/>
        </p:nvPicPr>
        <p:blipFill>
          <a:blip r:embed="rId2">
            <a:alphaModFix/>
          </a:blip>
          <a:stretch>
            <a:fillRect/>
          </a:stretch>
        </p:blipFill>
        <p:spPr>
          <a:xfrm>
            <a:off x="19025" y="4875425"/>
            <a:ext cx="511626" cy="250925"/>
          </a:xfrm>
          <a:prstGeom prst="rect">
            <a:avLst/>
          </a:prstGeom>
          <a:noFill/>
          <a:ln>
            <a:noFill/>
          </a:ln>
        </p:spPr>
      </p:pic>
      <p:pic>
        <p:nvPicPr>
          <p:cNvPr descr="circuit-pattern.png" id="93" name="Google Shape;93;p22"/>
          <p:cNvPicPr preferRelativeResize="0"/>
          <p:nvPr/>
        </p:nvPicPr>
        <p:blipFill rotWithShape="1">
          <a:blip r:embed="rId3">
            <a:alphaModFix amt="89000"/>
          </a:blip>
          <a:srcRect b="0" l="0" r="0" t="0"/>
          <a:stretch/>
        </p:blipFill>
        <p:spPr>
          <a:xfrm>
            <a:off x="-71050" y="-98725"/>
            <a:ext cx="9376478" cy="5282099"/>
          </a:xfrm>
          <a:prstGeom prst="rect">
            <a:avLst/>
          </a:prstGeom>
          <a:noFill/>
          <a:ln>
            <a:noFill/>
          </a:ln>
        </p:spPr>
      </p:pic>
      <p:sp>
        <p:nvSpPr>
          <p:cNvPr id="94" name="Google Shape;94;p22"/>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95" name="Shape 95"/>
        <p:cNvGrpSpPr/>
        <p:nvPr/>
      </p:nvGrpSpPr>
      <p:grpSpPr>
        <a:xfrm>
          <a:off x="0" y="0"/>
          <a:ext cx="0" cy="0"/>
          <a:chOff x="0" y="0"/>
          <a:chExt cx="0" cy="0"/>
        </a:xfrm>
      </p:grpSpPr>
      <p:pic>
        <p:nvPicPr>
          <p:cNvPr id="96" name="Google Shape;96;p23"/>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97" name="Google Shape;97;p23"/>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98" name="Google Shape;98;p23"/>
          <p:cNvPicPr preferRelativeResize="0"/>
          <p:nvPr/>
        </p:nvPicPr>
        <p:blipFill>
          <a:blip r:embed="rId3">
            <a:alphaModFix/>
          </a:blip>
          <a:stretch>
            <a:fillRect/>
          </a:stretch>
        </p:blipFill>
        <p:spPr>
          <a:xfrm>
            <a:off x="19025" y="4875425"/>
            <a:ext cx="511626" cy="250925"/>
          </a:xfrm>
          <a:prstGeom prst="rect">
            <a:avLst/>
          </a:prstGeom>
          <a:noFill/>
          <a:ln>
            <a:noFill/>
          </a:ln>
        </p:spPr>
      </p:pic>
      <p:sp>
        <p:nvSpPr>
          <p:cNvPr id="99" name="Google Shape;99;p23"/>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gradFill>
          <a:gsLst>
            <a:gs pos="0">
              <a:srgbClr val="4E29AA"/>
            </a:gs>
            <a:gs pos="100000">
              <a:srgbClr val="1E123D"/>
            </a:gs>
          </a:gsLst>
          <a:lin ang="5400012" scaled="0"/>
        </a:gradFill>
      </p:bgPr>
    </p:bg>
    <p:spTree>
      <p:nvGrpSpPr>
        <p:cNvPr id="100" name="Shape 100"/>
        <p:cNvGrpSpPr/>
        <p:nvPr/>
      </p:nvGrpSpPr>
      <p:grpSpPr>
        <a:xfrm>
          <a:off x="0" y="0"/>
          <a:ext cx="0" cy="0"/>
          <a:chOff x="0" y="0"/>
          <a:chExt cx="0" cy="0"/>
        </a:xfrm>
      </p:grpSpPr>
      <p:sp>
        <p:nvSpPr>
          <p:cNvPr id="101" name="Google Shape;101;p24"/>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2pPr>
            <a:lvl3pPr indent="0" lvl="2"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3pPr>
            <a:lvl4pPr indent="0" lvl="3"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4pPr>
            <a:lvl5pPr indent="0" lvl="4"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5pPr>
            <a:lvl6pPr indent="0" lvl="5"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6pPr>
            <a:lvl7pPr indent="0" lvl="6"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7pPr>
            <a:lvl8pPr indent="0" lvl="7"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8pPr>
            <a:lvl9pPr indent="0" lvl="8"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9pPr>
          </a:lstStyle>
          <a:p/>
        </p:txBody>
      </p:sp>
      <p:pic>
        <p:nvPicPr>
          <p:cNvPr id="102" name="Google Shape;102;p24"/>
          <p:cNvPicPr preferRelativeResize="0"/>
          <p:nvPr/>
        </p:nvPicPr>
        <p:blipFill>
          <a:blip r:embed="rId2">
            <a:alphaModFix/>
          </a:blip>
          <a:stretch>
            <a:fillRect/>
          </a:stretch>
        </p:blipFill>
        <p:spPr>
          <a:xfrm>
            <a:off x="52325" y="4877000"/>
            <a:ext cx="475600" cy="233250"/>
          </a:xfrm>
          <a:prstGeom prst="rect">
            <a:avLst/>
          </a:prstGeom>
          <a:noFill/>
          <a:ln>
            <a:noFill/>
          </a:ln>
        </p:spPr>
      </p:pic>
      <p:sp>
        <p:nvSpPr>
          <p:cNvPr id="103" name="Google Shape;103;p24"/>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no Rasa logo)">
  <p:cSld name="Hero (no Rasa logo)">
    <p:spTree>
      <p:nvGrpSpPr>
        <p:cNvPr id="104" name="Shape 104"/>
        <p:cNvGrpSpPr/>
        <p:nvPr/>
      </p:nvGrpSpPr>
      <p:grpSpPr>
        <a:xfrm>
          <a:off x="0" y="0"/>
          <a:ext cx="0" cy="0"/>
          <a:chOff x="0" y="0"/>
          <a:chExt cx="0" cy="0"/>
        </a:xfrm>
      </p:grpSpPr>
      <p:pic>
        <p:nvPicPr>
          <p:cNvPr descr="pattern-bg.png" id="105" name="Google Shape;105;p25"/>
          <p:cNvPicPr preferRelativeResize="0"/>
          <p:nvPr/>
        </p:nvPicPr>
        <p:blipFill rotWithShape="1">
          <a:blip r:embed="rId2">
            <a:alphaModFix/>
          </a:blip>
          <a:srcRect b="0" l="0" r="0" t="0"/>
          <a:stretch/>
        </p:blipFill>
        <p:spPr>
          <a:xfrm>
            <a:off x="-62625" y="-83500"/>
            <a:ext cx="9376500" cy="5282100"/>
          </a:xfrm>
          <a:prstGeom prst="rect">
            <a:avLst/>
          </a:prstGeom>
          <a:noFill/>
          <a:ln>
            <a:noFill/>
          </a:ln>
        </p:spPr>
      </p:pic>
      <p:sp>
        <p:nvSpPr>
          <p:cNvPr id="106" name="Google Shape;106;p25"/>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circuit-pattern.png" id="107" name="Google Shape;107;p25"/>
          <p:cNvPicPr preferRelativeResize="0"/>
          <p:nvPr/>
        </p:nvPicPr>
        <p:blipFill rotWithShape="1">
          <a:blip r:embed="rId3">
            <a:alphaModFix amt="89000"/>
          </a:blip>
          <a:srcRect b="0" l="0" r="0" t="0"/>
          <a:stretch/>
        </p:blipFill>
        <p:spPr>
          <a:xfrm>
            <a:off x="-71050" y="-98725"/>
            <a:ext cx="9376500" cy="5282100"/>
          </a:xfrm>
          <a:prstGeom prst="rect">
            <a:avLst/>
          </a:prstGeom>
          <a:noFill/>
          <a:ln>
            <a:noFill/>
          </a:ln>
        </p:spPr>
      </p:pic>
      <p:sp>
        <p:nvSpPr>
          <p:cNvPr id="108" name="Google Shape;108;p25"/>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sz="1300"/>
            </a:lvl1pPr>
            <a:lvl2pPr lvl="1" rtl="0">
              <a:buNone/>
              <a:defRPr sz="1300"/>
            </a:lvl2pPr>
            <a:lvl3pPr lvl="2" rtl="0">
              <a:buNone/>
              <a:defRPr sz="1300"/>
            </a:lvl3pPr>
            <a:lvl4pPr lvl="3" rtl="0">
              <a:buNone/>
              <a:defRPr sz="1300"/>
            </a:lvl4pPr>
            <a:lvl5pPr lvl="4" rtl="0">
              <a:buNone/>
              <a:defRPr sz="1300"/>
            </a:lvl5pPr>
            <a:lvl6pPr lvl="5" rtl="0">
              <a:buNone/>
              <a:defRPr sz="1300"/>
            </a:lvl6pPr>
            <a:lvl7pPr lvl="6" rtl="0">
              <a:buNone/>
              <a:defRPr sz="1300"/>
            </a:lvl7pPr>
            <a:lvl8pPr lvl="7" rtl="0">
              <a:buNone/>
              <a:defRPr sz="1300"/>
            </a:lvl8pPr>
            <a:lvl9pPr lvl="8" rtl="0">
              <a:buNone/>
              <a:defRPr sz="13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109" name="Shape 109"/>
        <p:cNvGrpSpPr/>
        <p:nvPr/>
      </p:nvGrpSpPr>
      <p:grpSpPr>
        <a:xfrm>
          <a:off x="0" y="0"/>
          <a:ext cx="0" cy="0"/>
          <a:chOff x="0" y="0"/>
          <a:chExt cx="0" cy="0"/>
        </a:xfrm>
      </p:grpSpPr>
      <p:sp>
        <p:nvSpPr>
          <p:cNvPr id="110" name="Google Shape;110;p26"/>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111" name="Google Shape;111;p26"/>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800"/>
              </a:spcBef>
              <a:spcAft>
                <a:spcPts val="0"/>
              </a:spcAft>
              <a:buClr>
                <a:schemeClr val="dk1"/>
              </a:buClr>
              <a:buSzPts val="14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1600"/>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1600"/>
              </a:spcBef>
              <a:spcAft>
                <a:spcPts val="160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112" name="Google Shape;112;p26"/>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13" name="Google Shape;113;p26"/>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114" name="Google Shape;114;p2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lgn="r">
              <a:buNone/>
              <a:defRPr sz="1200">
                <a:solidFill>
                  <a:srgbClr val="757575"/>
                </a:solidFill>
                <a:latin typeface="Source Sans Pro"/>
                <a:ea typeface="Source Sans Pro"/>
                <a:cs typeface="Source Sans Pro"/>
                <a:sym typeface="Source Sans Pro"/>
              </a:defRPr>
            </a:lvl1pPr>
            <a:lvl2pPr lvl="1" rtl="0" algn="r">
              <a:buNone/>
              <a:defRPr sz="1200">
                <a:solidFill>
                  <a:srgbClr val="757575"/>
                </a:solidFill>
                <a:latin typeface="Source Sans Pro"/>
                <a:ea typeface="Source Sans Pro"/>
                <a:cs typeface="Source Sans Pro"/>
                <a:sym typeface="Source Sans Pro"/>
              </a:defRPr>
            </a:lvl2pPr>
            <a:lvl3pPr lvl="2" rtl="0" algn="r">
              <a:buNone/>
              <a:defRPr sz="1200">
                <a:solidFill>
                  <a:srgbClr val="757575"/>
                </a:solidFill>
                <a:latin typeface="Source Sans Pro"/>
                <a:ea typeface="Source Sans Pro"/>
                <a:cs typeface="Source Sans Pro"/>
                <a:sym typeface="Source Sans Pro"/>
              </a:defRPr>
            </a:lvl3pPr>
            <a:lvl4pPr lvl="3" rtl="0" algn="r">
              <a:buNone/>
              <a:defRPr sz="1200">
                <a:solidFill>
                  <a:srgbClr val="757575"/>
                </a:solidFill>
                <a:latin typeface="Source Sans Pro"/>
                <a:ea typeface="Source Sans Pro"/>
                <a:cs typeface="Source Sans Pro"/>
                <a:sym typeface="Source Sans Pro"/>
              </a:defRPr>
            </a:lvl4pPr>
            <a:lvl5pPr lvl="4" rtl="0" algn="r">
              <a:buNone/>
              <a:defRPr sz="1200">
                <a:solidFill>
                  <a:srgbClr val="757575"/>
                </a:solidFill>
                <a:latin typeface="Source Sans Pro"/>
                <a:ea typeface="Source Sans Pro"/>
                <a:cs typeface="Source Sans Pro"/>
                <a:sym typeface="Source Sans Pro"/>
              </a:defRPr>
            </a:lvl5pPr>
            <a:lvl6pPr lvl="5" rtl="0" algn="r">
              <a:buNone/>
              <a:defRPr sz="1200">
                <a:solidFill>
                  <a:srgbClr val="757575"/>
                </a:solidFill>
                <a:latin typeface="Source Sans Pro"/>
                <a:ea typeface="Source Sans Pro"/>
                <a:cs typeface="Source Sans Pro"/>
                <a:sym typeface="Source Sans Pro"/>
              </a:defRPr>
            </a:lvl6pPr>
            <a:lvl7pPr lvl="6" rtl="0" algn="r">
              <a:buNone/>
              <a:defRPr sz="1200">
                <a:solidFill>
                  <a:srgbClr val="757575"/>
                </a:solidFill>
                <a:latin typeface="Source Sans Pro"/>
                <a:ea typeface="Source Sans Pro"/>
                <a:cs typeface="Source Sans Pro"/>
                <a:sym typeface="Source Sans Pro"/>
              </a:defRPr>
            </a:lvl7pPr>
            <a:lvl8pPr lvl="7" rtl="0" algn="r">
              <a:buNone/>
              <a:defRPr sz="1200">
                <a:solidFill>
                  <a:srgbClr val="757575"/>
                </a:solidFill>
                <a:latin typeface="Source Sans Pro"/>
                <a:ea typeface="Source Sans Pro"/>
                <a:cs typeface="Source Sans Pro"/>
                <a:sym typeface="Source Sans Pro"/>
              </a:defRPr>
            </a:lvl8pPr>
            <a:lvl9pPr lvl="8" rtl="0" algn="r">
              <a:buNone/>
              <a:defRPr sz="1200">
                <a:solidFill>
                  <a:srgbClr val="757575"/>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15" name="Shape 115"/>
        <p:cNvGrpSpPr/>
        <p:nvPr/>
      </p:nvGrpSpPr>
      <p:grpSpPr>
        <a:xfrm>
          <a:off x="0" y="0"/>
          <a:ext cx="0" cy="0"/>
          <a:chOff x="0" y="0"/>
          <a:chExt cx="0" cy="0"/>
        </a:xfrm>
      </p:grpSpPr>
      <p:sp>
        <p:nvSpPr>
          <p:cNvPr id="116" name="Google Shape;116;p27"/>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1600"/>
              </a:spcBef>
              <a:spcAft>
                <a:spcPts val="0"/>
              </a:spcAft>
              <a:buSzPts val="1400"/>
              <a:buNone/>
              <a:defRPr/>
            </a:lvl2pPr>
            <a:lvl3pPr indent="-228600" lvl="2" marL="1371600" rtl="0">
              <a:spcBef>
                <a:spcPts val="1600"/>
              </a:spcBef>
              <a:spcAft>
                <a:spcPts val="0"/>
              </a:spcAft>
              <a:buSzPts val="1400"/>
              <a:buNone/>
              <a:defRPr/>
            </a:lvl3pPr>
            <a:lvl4pPr indent="-228600" lvl="3" marL="1828800" rtl="0">
              <a:spcBef>
                <a:spcPts val="1600"/>
              </a:spcBef>
              <a:spcAft>
                <a:spcPts val="0"/>
              </a:spcAft>
              <a:buSzPts val="1400"/>
              <a:buNone/>
              <a:defRPr/>
            </a:lvl4pPr>
            <a:lvl5pPr indent="-228600" lvl="4" marL="2286000" rtl="0">
              <a:spcBef>
                <a:spcPts val="1600"/>
              </a:spcBef>
              <a:spcAft>
                <a:spcPts val="0"/>
              </a:spcAft>
              <a:buSzPts val="1400"/>
              <a:buNone/>
              <a:defRPr/>
            </a:lvl5pPr>
            <a:lvl6pPr indent="-228600" lvl="5" marL="2743200" rtl="0">
              <a:spcBef>
                <a:spcPts val="1600"/>
              </a:spcBef>
              <a:spcAft>
                <a:spcPts val="0"/>
              </a:spcAft>
              <a:buSzPts val="1400"/>
              <a:buNone/>
              <a:defRPr/>
            </a:lvl6pPr>
            <a:lvl7pPr indent="-228600" lvl="6" marL="3200400" rtl="0">
              <a:spcBef>
                <a:spcPts val="1600"/>
              </a:spcBef>
              <a:spcAft>
                <a:spcPts val="0"/>
              </a:spcAft>
              <a:buSzPts val="1400"/>
              <a:buNone/>
              <a:defRPr/>
            </a:lvl7pPr>
            <a:lvl8pPr indent="-228600" lvl="7" marL="3657600" rtl="0">
              <a:spcBef>
                <a:spcPts val="1600"/>
              </a:spcBef>
              <a:spcAft>
                <a:spcPts val="0"/>
              </a:spcAft>
              <a:buSzPts val="1400"/>
              <a:buNone/>
              <a:defRPr/>
            </a:lvl8pPr>
            <a:lvl9pPr indent="-228600" lvl="8" marL="4114800" rtl="0">
              <a:spcBef>
                <a:spcPts val="1600"/>
              </a:spcBef>
              <a:spcAft>
                <a:spcPts val="1600"/>
              </a:spcAft>
              <a:buSzPts val="1400"/>
              <a:buNone/>
              <a:defRPr/>
            </a:lvl9pPr>
          </a:lstStyle>
          <a:p/>
        </p:txBody>
      </p:sp>
      <p:sp>
        <p:nvSpPr>
          <p:cNvPr id="117" name="Google Shape;117;p2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lgn="r">
              <a:buNone/>
              <a:defRPr sz="1200">
                <a:solidFill>
                  <a:srgbClr val="757575"/>
                </a:solidFill>
                <a:latin typeface="Source Sans Pro"/>
                <a:ea typeface="Source Sans Pro"/>
                <a:cs typeface="Source Sans Pro"/>
                <a:sym typeface="Source Sans Pro"/>
              </a:defRPr>
            </a:lvl1pPr>
            <a:lvl2pPr lvl="1" rtl="0" algn="r">
              <a:buNone/>
              <a:defRPr sz="1200">
                <a:solidFill>
                  <a:srgbClr val="757575"/>
                </a:solidFill>
                <a:latin typeface="Source Sans Pro"/>
                <a:ea typeface="Source Sans Pro"/>
                <a:cs typeface="Source Sans Pro"/>
                <a:sym typeface="Source Sans Pro"/>
              </a:defRPr>
            </a:lvl2pPr>
            <a:lvl3pPr lvl="2" rtl="0" algn="r">
              <a:buNone/>
              <a:defRPr sz="1200">
                <a:solidFill>
                  <a:srgbClr val="757575"/>
                </a:solidFill>
                <a:latin typeface="Source Sans Pro"/>
                <a:ea typeface="Source Sans Pro"/>
                <a:cs typeface="Source Sans Pro"/>
                <a:sym typeface="Source Sans Pro"/>
              </a:defRPr>
            </a:lvl3pPr>
            <a:lvl4pPr lvl="3" rtl="0" algn="r">
              <a:buNone/>
              <a:defRPr sz="1200">
                <a:solidFill>
                  <a:srgbClr val="757575"/>
                </a:solidFill>
                <a:latin typeface="Source Sans Pro"/>
                <a:ea typeface="Source Sans Pro"/>
                <a:cs typeface="Source Sans Pro"/>
                <a:sym typeface="Source Sans Pro"/>
              </a:defRPr>
            </a:lvl4pPr>
            <a:lvl5pPr lvl="4" rtl="0" algn="r">
              <a:buNone/>
              <a:defRPr sz="1200">
                <a:solidFill>
                  <a:srgbClr val="757575"/>
                </a:solidFill>
                <a:latin typeface="Source Sans Pro"/>
                <a:ea typeface="Source Sans Pro"/>
                <a:cs typeface="Source Sans Pro"/>
                <a:sym typeface="Source Sans Pro"/>
              </a:defRPr>
            </a:lvl5pPr>
            <a:lvl6pPr lvl="5" rtl="0" algn="r">
              <a:buNone/>
              <a:defRPr sz="1200">
                <a:solidFill>
                  <a:srgbClr val="757575"/>
                </a:solidFill>
                <a:latin typeface="Source Sans Pro"/>
                <a:ea typeface="Source Sans Pro"/>
                <a:cs typeface="Source Sans Pro"/>
                <a:sym typeface="Source Sans Pro"/>
              </a:defRPr>
            </a:lvl6pPr>
            <a:lvl7pPr lvl="6" rtl="0" algn="r">
              <a:buNone/>
              <a:defRPr sz="1200">
                <a:solidFill>
                  <a:srgbClr val="757575"/>
                </a:solidFill>
                <a:latin typeface="Source Sans Pro"/>
                <a:ea typeface="Source Sans Pro"/>
                <a:cs typeface="Source Sans Pro"/>
                <a:sym typeface="Source Sans Pro"/>
              </a:defRPr>
            </a:lvl7pPr>
            <a:lvl8pPr lvl="7" rtl="0" algn="r">
              <a:buNone/>
              <a:defRPr sz="1200">
                <a:solidFill>
                  <a:srgbClr val="757575"/>
                </a:solidFill>
                <a:latin typeface="Source Sans Pro"/>
                <a:ea typeface="Source Sans Pro"/>
                <a:cs typeface="Source Sans Pro"/>
                <a:sym typeface="Source Sans Pro"/>
              </a:defRPr>
            </a:lvl8pPr>
            <a:lvl9pPr lvl="8" rtl="0" algn="r">
              <a:buNone/>
              <a:defRPr sz="1200">
                <a:solidFill>
                  <a:srgbClr val="757575"/>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
        <p:nvSpPr>
          <p:cNvPr id="118" name="Google Shape;118;p27"/>
          <p:cNvSpPr txBox="1"/>
          <p:nvPr>
            <p:ph type="title"/>
          </p:nvPr>
        </p:nvSpPr>
        <p:spPr>
          <a:xfrm>
            <a:off x="311700" y="140225"/>
            <a:ext cx="8520600" cy="75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119" name="Shape 119"/>
        <p:cNvGrpSpPr/>
        <p:nvPr/>
      </p:nvGrpSpPr>
      <p:grpSpPr>
        <a:xfrm>
          <a:off x="0" y="0"/>
          <a:ext cx="0" cy="0"/>
          <a:chOff x="0" y="0"/>
          <a:chExt cx="0" cy="0"/>
        </a:xfrm>
      </p:grpSpPr>
      <p:sp>
        <p:nvSpPr>
          <p:cNvPr id="120" name="Google Shape;120;p28"/>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1600"/>
              </a:spcBef>
              <a:spcAft>
                <a:spcPts val="0"/>
              </a:spcAft>
              <a:buSzPts val="1400"/>
              <a:buNone/>
              <a:defRPr/>
            </a:lvl2pPr>
            <a:lvl3pPr indent="-228600" lvl="2" marL="1371600" rtl="0">
              <a:spcBef>
                <a:spcPts val="1600"/>
              </a:spcBef>
              <a:spcAft>
                <a:spcPts val="0"/>
              </a:spcAft>
              <a:buSzPts val="1400"/>
              <a:buNone/>
              <a:defRPr/>
            </a:lvl3pPr>
            <a:lvl4pPr indent="-228600" lvl="3" marL="1828800" rtl="0">
              <a:spcBef>
                <a:spcPts val="1600"/>
              </a:spcBef>
              <a:spcAft>
                <a:spcPts val="0"/>
              </a:spcAft>
              <a:buSzPts val="1400"/>
              <a:buNone/>
              <a:defRPr/>
            </a:lvl4pPr>
            <a:lvl5pPr indent="-228600" lvl="4" marL="2286000" rtl="0">
              <a:spcBef>
                <a:spcPts val="1600"/>
              </a:spcBef>
              <a:spcAft>
                <a:spcPts val="0"/>
              </a:spcAft>
              <a:buSzPts val="1400"/>
              <a:buNone/>
              <a:defRPr/>
            </a:lvl5pPr>
            <a:lvl6pPr indent="-228600" lvl="5" marL="2743200" rtl="0">
              <a:spcBef>
                <a:spcPts val="1600"/>
              </a:spcBef>
              <a:spcAft>
                <a:spcPts val="0"/>
              </a:spcAft>
              <a:buSzPts val="1400"/>
              <a:buNone/>
              <a:defRPr/>
            </a:lvl6pPr>
            <a:lvl7pPr indent="-228600" lvl="6" marL="3200400" rtl="0">
              <a:spcBef>
                <a:spcPts val="1600"/>
              </a:spcBef>
              <a:spcAft>
                <a:spcPts val="0"/>
              </a:spcAft>
              <a:buSzPts val="1400"/>
              <a:buNone/>
              <a:defRPr/>
            </a:lvl7pPr>
            <a:lvl8pPr indent="-228600" lvl="7" marL="3657600" rtl="0">
              <a:spcBef>
                <a:spcPts val="1600"/>
              </a:spcBef>
              <a:spcAft>
                <a:spcPts val="0"/>
              </a:spcAft>
              <a:buSzPts val="1400"/>
              <a:buNone/>
              <a:defRPr/>
            </a:lvl8pPr>
            <a:lvl9pPr indent="-228600" lvl="8" marL="4114800" rtl="0">
              <a:spcBef>
                <a:spcPts val="1600"/>
              </a:spcBef>
              <a:spcAft>
                <a:spcPts val="1600"/>
              </a:spcAft>
              <a:buSzPts val="1400"/>
              <a:buNone/>
              <a:defRPr/>
            </a:lvl9pPr>
          </a:lstStyle>
          <a:p/>
        </p:txBody>
      </p:sp>
      <p:sp>
        <p:nvSpPr>
          <p:cNvPr id="121" name="Google Shape;121;p28"/>
          <p:cNvSpPr txBox="1"/>
          <p:nvPr>
            <p:ph type="title"/>
          </p:nvPr>
        </p:nvSpPr>
        <p:spPr>
          <a:xfrm>
            <a:off x="311700" y="140225"/>
            <a:ext cx="8520600" cy="75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2" name="Google Shape;122;p2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lgn="r">
              <a:buNone/>
              <a:defRPr sz="1200">
                <a:solidFill>
                  <a:srgbClr val="757575"/>
                </a:solidFill>
                <a:latin typeface="Source Sans Pro"/>
                <a:ea typeface="Source Sans Pro"/>
                <a:cs typeface="Source Sans Pro"/>
                <a:sym typeface="Source Sans Pro"/>
              </a:defRPr>
            </a:lvl1pPr>
            <a:lvl2pPr lvl="1" rtl="0" algn="r">
              <a:buNone/>
              <a:defRPr sz="1200">
                <a:solidFill>
                  <a:srgbClr val="757575"/>
                </a:solidFill>
                <a:latin typeface="Source Sans Pro"/>
                <a:ea typeface="Source Sans Pro"/>
                <a:cs typeface="Source Sans Pro"/>
                <a:sym typeface="Source Sans Pro"/>
              </a:defRPr>
            </a:lvl2pPr>
            <a:lvl3pPr lvl="2" rtl="0" algn="r">
              <a:buNone/>
              <a:defRPr sz="1200">
                <a:solidFill>
                  <a:srgbClr val="757575"/>
                </a:solidFill>
                <a:latin typeface="Source Sans Pro"/>
                <a:ea typeface="Source Sans Pro"/>
                <a:cs typeface="Source Sans Pro"/>
                <a:sym typeface="Source Sans Pro"/>
              </a:defRPr>
            </a:lvl3pPr>
            <a:lvl4pPr lvl="3" rtl="0" algn="r">
              <a:buNone/>
              <a:defRPr sz="1200">
                <a:solidFill>
                  <a:srgbClr val="757575"/>
                </a:solidFill>
                <a:latin typeface="Source Sans Pro"/>
                <a:ea typeface="Source Sans Pro"/>
                <a:cs typeface="Source Sans Pro"/>
                <a:sym typeface="Source Sans Pro"/>
              </a:defRPr>
            </a:lvl4pPr>
            <a:lvl5pPr lvl="4" rtl="0" algn="r">
              <a:buNone/>
              <a:defRPr sz="1200">
                <a:solidFill>
                  <a:srgbClr val="757575"/>
                </a:solidFill>
                <a:latin typeface="Source Sans Pro"/>
                <a:ea typeface="Source Sans Pro"/>
                <a:cs typeface="Source Sans Pro"/>
                <a:sym typeface="Source Sans Pro"/>
              </a:defRPr>
            </a:lvl5pPr>
            <a:lvl6pPr lvl="5" rtl="0" algn="r">
              <a:buNone/>
              <a:defRPr sz="1200">
                <a:solidFill>
                  <a:srgbClr val="757575"/>
                </a:solidFill>
                <a:latin typeface="Source Sans Pro"/>
                <a:ea typeface="Source Sans Pro"/>
                <a:cs typeface="Source Sans Pro"/>
                <a:sym typeface="Source Sans Pro"/>
              </a:defRPr>
            </a:lvl6pPr>
            <a:lvl7pPr lvl="6" rtl="0" algn="r">
              <a:buNone/>
              <a:defRPr sz="1200">
                <a:solidFill>
                  <a:srgbClr val="757575"/>
                </a:solidFill>
                <a:latin typeface="Source Sans Pro"/>
                <a:ea typeface="Source Sans Pro"/>
                <a:cs typeface="Source Sans Pro"/>
                <a:sym typeface="Source Sans Pro"/>
              </a:defRPr>
            </a:lvl7pPr>
            <a:lvl8pPr lvl="7" rtl="0" algn="r">
              <a:buNone/>
              <a:defRPr sz="1200">
                <a:solidFill>
                  <a:srgbClr val="757575"/>
                </a:solidFill>
                <a:latin typeface="Source Sans Pro"/>
                <a:ea typeface="Source Sans Pro"/>
                <a:cs typeface="Source Sans Pro"/>
                <a:sym typeface="Source Sans Pro"/>
              </a:defRPr>
            </a:lvl8pPr>
            <a:lvl9pPr lvl="8" rtl="0" algn="r">
              <a:buNone/>
              <a:defRPr sz="1200">
                <a:solidFill>
                  <a:srgbClr val="757575"/>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123" name="Shape 123"/>
        <p:cNvGrpSpPr/>
        <p:nvPr/>
      </p:nvGrpSpPr>
      <p:grpSpPr>
        <a:xfrm>
          <a:off x="0" y="0"/>
          <a:ext cx="0" cy="0"/>
          <a:chOff x="0" y="0"/>
          <a:chExt cx="0" cy="0"/>
        </a:xfrm>
      </p:grpSpPr>
      <p:sp>
        <p:nvSpPr>
          <p:cNvPr id="124" name="Google Shape;124;p29"/>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1600"/>
              </a:spcBef>
              <a:spcAft>
                <a:spcPts val="0"/>
              </a:spcAft>
              <a:buSzPts val="1400"/>
              <a:buNone/>
              <a:defRPr/>
            </a:lvl2pPr>
            <a:lvl3pPr indent="-228600" lvl="2" marL="1371600" rtl="0">
              <a:spcBef>
                <a:spcPts val="1600"/>
              </a:spcBef>
              <a:spcAft>
                <a:spcPts val="0"/>
              </a:spcAft>
              <a:buSzPts val="1400"/>
              <a:buNone/>
              <a:defRPr/>
            </a:lvl3pPr>
            <a:lvl4pPr indent="-228600" lvl="3" marL="1828800" rtl="0">
              <a:spcBef>
                <a:spcPts val="1600"/>
              </a:spcBef>
              <a:spcAft>
                <a:spcPts val="0"/>
              </a:spcAft>
              <a:buSzPts val="1400"/>
              <a:buNone/>
              <a:defRPr/>
            </a:lvl4pPr>
            <a:lvl5pPr indent="-228600" lvl="4" marL="2286000" rtl="0">
              <a:spcBef>
                <a:spcPts val="1600"/>
              </a:spcBef>
              <a:spcAft>
                <a:spcPts val="0"/>
              </a:spcAft>
              <a:buSzPts val="1400"/>
              <a:buNone/>
              <a:defRPr/>
            </a:lvl5pPr>
            <a:lvl6pPr indent="-228600" lvl="5" marL="2743200" rtl="0">
              <a:spcBef>
                <a:spcPts val="1600"/>
              </a:spcBef>
              <a:spcAft>
                <a:spcPts val="0"/>
              </a:spcAft>
              <a:buSzPts val="1400"/>
              <a:buNone/>
              <a:defRPr/>
            </a:lvl6pPr>
            <a:lvl7pPr indent="-228600" lvl="6" marL="3200400" rtl="0">
              <a:spcBef>
                <a:spcPts val="1600"/>
              </a:spcBef>
              <a:spcAft>
                <a:spcPts val="0"/>
              </a:spcAft>
              <a:buSzPts val="1400"/>
              <a:buNone/>
              <a:defRPr/>
            </a:lvl7pPr>
            <a:lvl8pPr indent="-228600" lvl="7" marL="3657600" rtl="0">
              <a:spcBef>
                <a:spcPts val="1600"/>
              </a:spcBef>
              <a:spcAft>
                <a:spcPts val="0"/>
              </a:spcAft>
              <a:buSzPts val="1400"/>
              <a:buNone/>
              <a:defRPr/>
            </a:lvl8pPr>
            <a:lvl9pPr indent="-228600" lvl="8" marL="4114800" rtl="0">
              <a:spcBef>
                <a:spcPts val="1600"/>
              </a:spcBef>
              <a:spcAft>
                <a:spcPts val="1600"/>
              </a:spcAft>
              <a:buSzPts val="1400"/>
              <a:buNone/>
              <a:defRPr/>
            </a:lvl9pPr>
          </a:lstStyle>
          <a:p/>
        </p:txBody>
      </p:sp>
      <p:sp>
        <p:nvSpPr>
          <p:cNvPr id="125" name="Google Shape;125;p29"/>
          <p:cNvSpPr txBox="1"/>
          <p:nvPr>
            <p:ph type="title"/>
          </p:nvPr>
        </p:nvSpPr>
        <p:spPr>
          <a:xfrm>
            <a:off x="311700" y="140225"/>
            <a:ext cx="8520600" cy="75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26" name="Google Shape;126;p2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lgn="r">
              <a:buNone/>
              <a:defRPr sz="1200">
                <a:solidFill>
                  <a:srgbClr val="757575"/>
                </a:solidFill>
                <a:latin typeface="Source Sans Pro"/>
                <a:ea typeface="Source Sans Pro"/>
                <a:cs typeface="Source Sans Pro"/>
                <a:sym typeface="Source Sans Pro"/>
              </a:defRPr>
            </a:lvl1pPr>
            <a:lvl2pPr lvl="1" rtl="0" algn="r">
              <a:buNone/>
              <a:defRPr sz="1200">
                <a:solidFill>
                  <a:srgbClr val="757575"/>
                </a:solidFill>
                <a:latin typeface="Source Sans Pro"/>
                <a:ea typeface="Source Sans Pro"/>
                <a:cs typeface="Source Sans Pro"/>
                <a:sym typeface="Source Sans Pro"/>
              </a:defRPr>
            </a:lvl2pPr>
            <a:lvl3pPr lvl="2" rtl="0" algn="r">
              <a:buNone/>
              <a:defRPr sz="1200">
                <a:solidFill>
                  <a:srgbClr val="757575"/>
                </a:solidFill>
                <a:latin typeface="Source Sans Pro"/>
                <a:ea typeface="Source Sans Pro"/>
                <a:cs typeface="Source Sans Pro"/>
                <a:sym typeface="Source Sans Pro"/>
              </a:defRPr>
            </a:lvl3pPr>
            <a:lvl4pPr lvl="3" rtl="0" algn="r">
              <a:buNone/>
              <a:defRPr sz="1200">
                <a:solidFill>
                  <a:srgbClr val="757575"/>
                </a:solidFill>
                <a:latin typeface="Source Sans Pro"/>
                <a:ea typeface="Source Sans Pro"/>
                <a:cs typeface="Source Sans Pro"/>
                <a:sym typeface="Source Sans Pro"/>
              </a:defRPr>
            </a:lvl4pPr>
            <a:lvl5pPr lvl="4" rtl="0" algn="r">
              <a:buNone/>
              <a:defRPr sz="1200">
                <a:solidFill>
                  <a:srgbClr val="757575"/>
                </a:solidFill>
                <a:latin typeface="Source Sans Pro"/>
                <a:ea typeface="Source Sans Pro"/>
                <a:cs typeface="Source Sans Pro"/>
                <a:sym typeface="Source Sans Pro"/>
              </a:defRPr>
            </a:lvl5pPr>
            <a:lvl6pPr lvl="5" rtl="0" algn="r">
              <a:buNone/>
              <a:defRPr sz="1200">
                <a:solidFill>
                  <a:srgbClr val="757575"/>
                </a:solidFill>
                <a:latin typeface="Source Sans Pro"/>
                <a:ea typeface="Source Sans Pro"/>
                <a:cs typeface="Source Sans Pro"/>
                <a:sym typeface="Source Sans Pro"/>
              </a:defRPr>
            </a:lvl6pPr>
            <a:lvl7pPr lvl="6" rtl="0" algn="r">
              <a:buNone/>
              <a:defRPr sz="1200">
                <a:solidFill>
                  <a:srgbClr val="757575"/>
                </a:solidFill>
                <a:latin typeface="Source Sans Pro"/>
                <a:ea typeface="Source Sans Pro"/>
                <a:cs typeface="Source Sans Pro"/>
                <a:sym typeface="Source Sans Pro"/>
              </a:defRPr>
            </a:lvl7pPr>
            <a:lvl8pPr lvl="7" rtl="0" algn="r">
              <a:buNone/>
              <a:defRPr sz="1200">
                <a:solidFill>
                  <a:srgbClr val="757575"/>
                </a:solidFill>
                <a:latin typeface="Source Sans Pro"/>
                <a:ea typeface="Source Sans Pro"/>
                <a:cs typeface="Source Sans Pro"/>
                <a:sym typeface="Source Sans Pro"/>
              </a:defRPr>
            </a:lvl8pPr>
            <a:lvl9pPr lvl="8" rtl="0" algn="r">
              <a:buNone/>
              <a:defRPr sz="1200">
                <a:solidFill>
                  <a:srgbClr val="757575"/>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127" name="Shape 127"/>
        <p:cNvGrpSpPr/>
        <p:nvPr/>
      </p:nvGrpSpPr>
      <p:grpSpPr>
        <a:xfrm>
          <a:off x="0" y="0"/>
          <a:ext cx="0" cy="0"/>
          <a:chOff x="0" y="0"/>
          <a:chExt cx="0" cy="0"/>
        </a:xfrm>
      </p:grpSpPr>
      <p:sp>
        <p:nvSpPr>
          <p:cNvPr id="128" name="Google Shape;128;p30"/>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1600"/>
              </a:spcBef>
              <a:spcAft>
                <a:spcPts val="0"/>
              </a:spcAft>
              <a:buSzPts val="1400"/>
              <a:buNone/>
              <a:defRPr/>
            </a:lvl2pPr>
            <a:lvl3pPr indent="-228600" lvl="2" marL="1371600" rtl="0">
              <a:spcBef>
                <a:spcPts val="1600"/>
              </a:spcBef>
              <a:spcAft>
                <a:spcPts val="0"/>
              </a:spcAft>
              <a:buSzPts val="1400"/>
              <a:buNone/>
              <a:defRPr/>
            </a:lvl3pPr>
            <a:lvl4pPr indent="-228600" lvl="3" marL="1828800" rtl="0">
              <a:spcBef>
                <a:spcPts val="1600"/>
              </a:spcBef>
              <a:spcAft>
                <a:spcPts val="0"/>
              </a:spcAft>
              <a:buSzPts val="1400"/>
              <a:buNone/>
              <a:defRPr/>
            </a:lvl4pPr>
            <a:lvl5pPr indent="-228600" lvl="4" marL="2286000" rtl="0">
              <a:spcBef>
                <a:spcPts val="1600"/>
              </a:spcBef>
              <a:spcAft>
                <a:spcPts val="0"/>
              </a:spcAft>
              <a:buSzPts val="1400"/>
              <a:buNone/>
              <a:defRPr/>
            </a:lvl5pPr>
            <a:lvl6pPr indent="-228600" lvl="5" marL="2743200" rtl="0">
              <a:spcBef>
                <a:spcPts val="1600"/>
              </a:spcBef>
              <a:spcAft>
                <a:spcPts val="0"/>
              </a:spcAft>
              <a:buSzPts val="1400"/>
              <a:buNone/>
              <a:defRPr/>
            </a:lvl6pPr>
            <a:lvl7pPr indent="-228600" lvl="6" marL="3200400" rtl="0">
              <a:spcBef>
                <a:spcPts val="1600"/>
              </a:spcBef>
              <a:spcAft>
                <a:spcPts val="0"/>
              </a:spcAft>
              <a:buSzPts val="1400"/>
              <a:buNone/>
              <a:defRPr/>
            </a:lvl7pPr>
            <a:lvl8pPr indent="-228600" lvl="7" marL="3657600" rtl="0">
              <a:spcBef>
                <a:spcPts val="1600"/>
              </a:spcBef>
              <a:spcAft>
                <a:spcPts val="0"/>
              </a:spcAft>
              <a:buSzPts val="1400"/>
              <a:buNone/>
              <a:defRPr/>
            </a:lvl8pPr>
            <a:lvl9pPr indent="-228600" lvl="8" marL="4114800" rtl="0">
              <a:spcBef>
                <a:spcPts val="1600"/>
              </a:spcBef>
              <a:spcAft>
                <a:spcPts val="1600"/>
              </a:spcAft>
              <a:buSzPts val="1400"/>
              <a:buNone/>
              <a:defRPr/>
            </a:lvl9pPr>
          </a:lstStyle>
          <a:p/>
        </p:txBody>
      </p:sp>
      <p:sp>
        <p:nvSpPr>
          <p:cNvPr id="129" name="Google Shape;129;p30"/>
          <p:cNvSpPr txBox="1"/>
          <p:nvPr>
            <p:ph type="title"/>
          </p:nvPr>
        </p:nvSpPr>
        <p:spPr>
          <a:xfrm>
            <a:off x="311700" y="140225"/>
            <a:ext cx="8520600" cy="75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30" name="Google Shape;130;p3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lgn="r">
              <a:buNone/>
              <a:defRPr sz="1200">
                <a:solidFill>
                  <a:srgbClr val="757575"/>
                </a:solidFill>
                <a:latin typeface="Source Sans Pro"/>
                <a:ea typeface="Source Sans Pro"/>
                <a:cs typeface="Source Sans Pro"/>
                <a:sym typeface="Source Sans Pro"/>
              </a:defRPr>
            </a:lvl1pPr>
            <a:lvl2pPr lvl="1" rtl="0" algn="r">
              <a:buNone/>
              <a:defRPr sz="1200">
                <a:solidFill>
                  <a:srgbClr val="757575"/>
                </a:solidFill>
                <a:latin typeface="Source Sans Pro"/>
                <a:ea typeface="Source Sans Pro"/>
                <a:cs typeface="Source Sans Pro"/>
                <a:sym typeface="Source Sans Pro"/>
              </a:defRPr>
            </a:lvl2pPr>
            <a:lvl3pPr lvl="2" rtl="0" algn="r">
              <a:buNone/>
              <a:defRPr sz="1200">
                <a:solidFill>
                  <a:srgbClr val="757575"/>
                </a:solidFill>
                <a:latin typeface="Source Sans Pro"/>
                <a:ea typeface="Source Sans Pro"/>
                <a:cs typeface="Source Sans Pro"/>
                <a:sym typeface="Source Sans Pro"/>
              </a:defRPr>
            </a:lvl3pPr>
            <a:lvl4pPr lvl="3" rtl="0" algn="r">
              <a:buNone/>
              <a:defRPr sz="1200">
                <a:solidFill>
                  <a:srgbClr val="757575"/>
                </a:solidFill>
                <a:latin typeface="Source Sans Pro"/>
                <a:ea typeface="Source Sans Pro"/>
                <a:cs typeface="Source Sans Pro"/>
                <a:sym typeface="Source Sans Pro"/>
              </a:defRPr>
            </a:lvl4pPr>
            <a:lvl5pPr lvl="4" rtl="0" algn="r">
              <a:buNone/>
              <a:defRPr sz="1200">
                <a:solidFill>
                  <a:srgbClr val="757575"/>
                </a:solidFill>
                <a:latin typeface="Source Sans Pro"/>
                <a:ea typeface="Source Sans Pro"/>
                <a:cs typeface="Source Sans Pro"/>
                <a:sym typeface="Source Sans Pro"/>
              </a:defRPr>
            </a:lvl5pPr>
            <a:lvl6pPr lvl="5" rtl="0" algn="r">
              <a:buNone/>
              <a:defRPr sz="1200">
                <a:solidFill>
                  <a:srgbClr val="757575"/>
                </a:solidFill>
                <a:latin typeface="Source Sans Pro"/>
                <a:ea typeface="Source Sans Pro"/>
                <a:cs typeface="Source Sans Pro"/>
                <a:sym typeface="Source Sans Pro"/>
              </a:defRPr>
            </a:lvl6pPr>
            <a:lvl7pPr lvl="6" rtl="0" algn="r">
              <a:buNone/>
              <a:defRPr sz="1200">
                <a:solidFill>
                  <a:srgbClr val="757575"/>
                </a:solidFill>
                <a:latin typeface="Source Sans Pro"/>
                <a:ea typeface="Source Sans Pro"/>
                <a:cs typeface="Source Sans Pro"/>
                <a:sym typeface="Source Sans Pro"/>
              </a:defRPr>
            </a:lvl7pPr>
            <a:lvl8pPr lvl="7" rtl="0" algn="r">
              <a:buNone/>
              <a:defRPr sz="1200">
                <a:solidFill>
                  <a:srgbClr val="757575"/>
                </a:solidFill>
                <a:latin typeface="Source Sans Pro"/>
                <a:ea typeface="Source Sans Pro"/>
                <a:cs typeface="Source Sans Pro"/>
                <a:sym typeface="Source Sans Pro"/>
              </a:defRPr>
            </a:lvl8pPr>
            <a:lvl9pPr lvl="8" rtl="0" algn="r">
              <a:buNone/>
              <a:defRPr sz="1200">
                <a:solidFill>
                  <a:srgbClr val="757575"/>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Hero No Text 1">
  <p:cSld name="Purple Hero No Text_1">
    <p:bg>
      <p:bgPr>
        <a:solidFill>
          <a:srgbClr val="FFFFFF"/>
        </a:solidFill>
      </p:bgPr>
    </p:bg>
    <p:spTree>
      <p:nvGrpSpPr>
        <p:cNvPr id="131" name="Shape 131"/>
        <p:cNvGrpSpPr/>
        <p:nvPr/>
      </p:nvGrpSpPr>
      <p:grpSpPr>
        <a:xfrm>
          <a:off x="0" y="0"/>
          <a:ext cx="0" cy="0"/>
          <a:chOff x="0" y="0"/>
          <a:chExt cx="0" cy="0"/>
        </a:xfrm>
      </p:grpSpPr>
      <p:pic>
        <p:nvPicPr>
          <p:cNvPr id="132" name="Google Shape;132;p31"/>
          <p:cNvPicPr preferRelativeResize="0"/>
          <p:nvPr/>
        </p:nvPicPr>
        <p:blipFill rotWithShape="1">
          <a:blip r:embed="rId2">
            <a:alphaModFix/>
          </a:blip>
          <a:srcRect b="0" l="0" r="12049" t="0"/>
          <a:stretch/>
        </p:blipFill>
        <p:spPr>
          <a:xfrm>
            <a:off x="1789425" y="-8475"/>
            <a:ext cx="7354577" cy="5156950"/>
          </a:xfrm>
          <a:prstGeom prst="rect">
            <a:avLst/>
          </a:prstGeom>
          <a:noFill/>
          <a:ln>
            <a:noFill/>
          </a:ln>
        </p:spPr>
      </p:pic>
      <p:grpSp>
        <p:nvGrpSpPr>
          <p:cNvPr id="133" name="Google Shape;133;p31"/>
          <p:cNvGrpSpPr/>
          <p:nvPr/>
        </p:nvGrpSpPr>
        <p:grpSpPr>
          <a:xfrm>
            <a:off x="990600" y="-20533"/>
            <a:ext cx="5363284" cy="5177283"/>
            <a:chOff x="303493" y="-39425"/>
            <a:chExt cx="5483370" cy="5195989"/>
          </a:xfrm>
        </p:grpSpPr>
        <p:sp>
          <p:nvSpPr>
            <p:cNvPr id="134" name="Google Shape;134;p31"/>
            <p:cNvSpPr/>
            <p:nvPr/>
          </p:nvSpPr>
          <p:spPr>
            <a:xfrm rot="10800000">
              <a:off x="1664563" y="-39425"/>
              <a:ext cx="4122300" cy="5185800"/>
            </a:xfrm>
            <a:prstGeom prst="triangle">
              <a:avLst>
                <a:gd fmla="val 4991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5" name="Google Shape;135;p31"/>
            <p:cNvSpPr/>
            <p:nvPr/>
          </p:nvSpPr>
          <p:spPr>
            <a:xfrm>
              <a:off x="303493" y="-37636"/>
              <a:ext cx="3433500" cy="519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36" name="Google Shape;136;p31"/>
          <p:cNvPicPr preferRelativeResize="0"/>
          <p:nvPr/>
        </p:nvPicPr>
        <p:blipFill>
          <a:blip r:embed="rId3">
            <a:alphaModFix/>
          </a:blip>
          <a:stretch>
            <a:fillRect/>
          </a:stretch>
        </p:blipFill>
        <p:spPr>
          <a:xfrm>
            <a:off x="52500" y="4877100"/>
            <a:ext cx="480249" cy="233926"/>
          </a:xfrm>
          <a:prstGeom prst="rect">
            <a:avLst/>
          </a:prstGeom>
          <a:noFill/>
          <a:ln>
            <a:noFill/>
          </a:ln>
        </p:spPr>
      </p:pic>
      <p:sp>
        <p:nvSpPr>
          <p:cNvPr id="137" name="Google Shape;137;p31"/>
          <p:cNvSpPr txBox="1"/>
          <p:nvPr>
            <p:ph idx="12" type="sldNum"/>
          </p:nvPr>
        </p:nvSpPr>
        <p:spPr>
          <a:xfrm>
            <a:off x="8556784" y="4749851"/>
            <a:ext cx="548700" cy="393600"/>
          </a:xfrm>
          <a:prstGeom prst="rect">
            <a:avLst/>
          </a:prstGeom>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Hero No Text">
  <p:cSld name="Purple Hero No Text">
    <p:spTree>
      <p:nvGrpSpPr>
        <p:cNvPr id="141" name="Shape 141"/>
        <p:cNvGrpSpPr/>
        <p:nvPr/>
      </p:nvGrpSpPr>
      <p:grpSpPr>
        <a:xfrm>
          <a:off x="0" y="0"/>
          <a:ext cx="0" cy="0"/>
          <a:chOff x="0" y="0"/>
          <a:chExt cx="0" cy="0"/>
        </a:xfrm>
      </p:grpSpPr>
      <p:pic>
        <p:nvPicPr>
          <p:cNvPr descr="pattern-bg.png" id="142" name="Google Shape;142;p33"/>
          <p:cNvPicPr preferRelativeResize="0"/>
          <p:nvPr/>
        </p:nvPicPr>
        <p:blipFill rotWithShape="1">
          <a:blip r:embed="rId2">
            <a:alphaModFix amt="79000"/>
          </a:blip>
          <a:srcRect b="0" l="0" r="0" t="0"/>
          <a:stretch/>
        </p:blipFill>
        <p:spPr>
          <a:xfrm>
            <a:off x="6763" y="0"/>
            <a:ext cx="9130500" cy="5143500"/>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Hero No Text 1">
  <p:cSld name="Purple Hero No Text_1">
    <p:spTree>
      <p:nvGrpSpPr>
        <p:cNvPr id="143" name="Shape 143"/>
        <p:cNvGrpSpPr/>
        <p:nvPr/>
      </p:nvGrpSpPr>
      <p:grpSpPr>
        <a:xfrm>
          <a:off x="0" y="0"/>
          <a:ext cx="0" cy="0"/>
          <a:chOff x="0" y="0"/>
          <a:chExt cx="0" cy="0"/>
        </a:xfrm>
      </p:grpSpPr>
      <p:pic>
        <p:nvPicPr>
          <p:cNvPr id="144" name="Google Shape;144;p34"/>
          <p:cNvPicPr preferRelativeResize="0"/>
          <p:nvPr/>
        </p:nvPicPr>
        <p:blipFill>
          <a:blip r:embed="rId2">
            <a:alphaModFix/>
          </a:blip>
          <a:stretch>
            <a:fillRect/>
          </a:stretch>
        </p:blipFill>
        <p:spPr>
          <a:xfrm>
            <a:off x="798825" y="-8475"/>
            <a:ext cx="8362128" cy="5156950"/>
          </a:xfrm>
          <a:prstGeom prst="rect">
            <a:avLst/>
          </a:prstGeom>
          <a:noFill/>
          <a:ln>
            <a:noFill/>
          </a:ln>
        </p:spPr>
      </p:pic>
      <p:grpSp>
        <p:nvGrpSpPr>
          <p:cNvPr id="145" name="Google Shape;145;p34"/>
          <p:cNvGrpSpPr/>
          <p:nvPr/>
        </p:nvGrpSpPr>
        <p:grpSpPr>
          <a:xfrm>
            <a:off x="0" y="-20533"/>
            <a:ext cx="5363284" cy="5177283"/>
            <a:chOff x="303493" y="-39425"/>
            <a:chExt cx="5483370" cy="5195989"/>
          </a:xfrm>
        </p:grpSpPr>
        <p:sp>
          <p:nvSpPr>
            <p:cNvPr id="146" name="Google Shape;146;p34"/>
            <p:cNvSpPr/>
            <p:nvPr/>
          </p:nvSpPr>
          <p:spPr>
            <a:xfrm rot="10800000">
              <a:off x="1664563" y="-39425"/>
              <a:ext cx="4122300" cy="5185800"/>
            </a:xfrm>
            <a:prstGeom prst="triangle">
              <a:avLst>
                <a:gd fmla="val 4991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7" name="Google Shape;147;p34"/>
            <p:cNvSpPr/>
            <p:nvPr/>
          </p:nvSpPr>
          <p:spPr>
            <a:xfrm>
              <a:off x="303493" y="-37636"/>
              <a:ext cx="3433500" cy="519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48" name="Google Shape;148;p34"/>
          <p:cNvPicPr preferRelativeResize="0"/>
          <p:nvPr/>
        </p:nvPicPr>
        <p:blipFill>
          <a:blip r:embed="rId3">
            <a:alphaModFix/>
          </a:blip>
          <a:stretch>
            <a:fillRect/>
          </a:stretch>
        </p:blipFill>
        <p:spPr>
          <a:xfrm>
            <a:off x="52500" y="4877100"/>
            <a:ext cx="480249" cy="233926"/>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Hero No Text 1 1">
  <p:cSld name="Purple Hero No Text_1_1">
    <p:spTree>
      <p:nvGrpSpPr>
        <p:cNvPr id="149" name="Shape 149"/>
        <p:cNvGrpSpPr/>
        <p:nvPr/>
      </p:nvGrpSpPr>
      <p:grpSpPr>
        <a:xfrm>
          <a:off x="0" y="0"/>
          <a:ext cx="0" cy="0"/>
          <a:chOff x="0" y="0"/>
          <a:chExt cx="0" cy="0"/>
        </a:xfrm>
      </p:grpSpPr>
      <p:pic>
        <p:nvPicPr>
          <p:cNvPr id="150" name="Google Shape;150;p35"/>
          <p:cNvPicPr preferRelativeResize="0"/>
          <p:nvPr/>
        </p:nvPicPr>
        <p:blipFill rotWithShape="1">
          <a:blip r:embed="rId2">
            <a:alphaModFix/>
          </a:blip>
          <a:srcRect b="8659" l="0" r="0" t="0"/>
          <a:stretch/>
        </p:blipFill>
        <p:spPr>
          <a:xfrm>
            <a:off x="-11925" y="-8475"/>
            <a:ext cx="9172877" cy="5166999"/>
          </a:xfrm>
          <a:prstGeom prst="rect">
            <a:avLst/>
          </a:prstGeom>
          <a:noFill/>
          <a:ln>
            <a:noFill/>
          </a:ln>
        </p:spPr>
      </p:pic>
      <p:pic>
        <p:nvPicPr>
          <p:cNvPr id="151" name="Google Shape;151;p35"/>
          <p:cNvPicPr preferRelativeResize="0"/>
          <p:nvPr/>
        </p:nvPicPr>
        <p:blipFill>
          <a:blip r:embed="rId3">
            <a:alphaModFix/>
          </a:blip>
          <a:stretch>
            <a:fillRect/>
          </a:stretch>
        </p:blipFill>
        <p:spPr>
          <a:xfrm>
            <a:off x="52500" y="4877100"/>
            <a:ext cx="480249" cy="233926"/>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no Rasa logo)">
  <p:cSld name="Hero (no Rasa logo)">
    <p:spTree>
      <p:nvGrpSpPr>
        <p:cNvPr id="152" name="Shape 152"/>
        <p:cNvGrpSpPr/>
        <p:nvPr/>
      </p:nvGrpSpPr>
      <p:grpSpPr>
        <a:xfrm>
          <a:off x="0" y="0"/>
          <a:ext cx="0" cy="0"/>
          <a:chOff x="0" y="0"/>
          <a:chExt cx="0" cy="0"/>
        </a:xfrm>
      </p:grpSpPr>
      <p:pic>
        <p:nvPicPr>
          <p:cNvPr descr="pattern-bg.png" id="153" name="Google Shape;153;p36"/>
          <p:cNvPicPr preferRelativeResize="0"/>
          <p:nvPr/>
        </p:nvPicPr>
        <p:blipFill rotWithShape="1">
          <a:blip r:embed="rId2">
            <a:alphaModFix/>
          </a:blip>
          <a:srcRect b="0" l="0" r="0" t="0"/>
          <a:stretch/>
        </p:blipFill>
        <p:spPr>
          <a:xfrm>
            <a:off x="-62625" y="-83500"/>
            <a:ext cx="9376500" cy="5282100"/>
          </a:xfrm>
          <a:prstGeom prst="rect">
            <a:avLst/>
          </a:prstGeom>
          <a:noFill/>
          <a:ln>
            <a:noFill/>
          </a:ln>
        </p:spPr>
      </p:pic>
      <p:sp>
        <p:nvSpPr>
          <p:cNvPr id="154" name="Google Shape;154;p36"/>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circuit-pattern.png" id="155" name="Google Shape;155;p36"/>
          <p:cNvPicPr preferRelativeResize="0"/>
          <p:nvPr/>
        </p:nvPicPr>
        <p:blipFill rotWithShape="1">
          <a:blip r:embed="rId3">
            <a:alphaModFix amt="89000"/>
          </a:blip>
          <a:srcRect b="0" l="0" r="0" t="0"/>
          <a:stretch/>
        </p:blipFill>
        <p:spPr>
          <a:xfrm>
            <a:off x="-71050" y="-98725"/>
            <a:ext cx="9376500" cy="5282100"/>
          </a:xfrm>
          <a:prstGeom prst="rect">
            <a:avLst/>
          </a:prstGeom>
          <a:noFill/>
          <a:ln>
            <a:noFill/>
          </a:ln>
        </p:spPr>
      </p:pic>
      <p:pic>
        <p:nvPicPr>
          <p:cNvPr id="156" name="Google Shape;156;p36"/>
          <p:cNvPicPr preferRelativeResize="0"/>
          <p:nvPr/>
        </p:nvPicPr>
        <p:blipFill>
          <a:blip r:embed="rId4">
            <a:alphaModFix/>
          </a:blip>
          <a:stretch>
            <a:fillRect/>
          </a:stretch>
        </p:blipFill>
        <p:spPr>
          <a:xfrm>
            <a:off x="52500" y="4877100"/>
            <a:ext cx="480249" cy="233926"/>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57" name="Shape 157"/>
        <p:cNvGrpSpPr/>
        <p:nvPr/>
      </p:nvGrpSpPr>
      <p:grpSpPr>
        <a:xfrm>
          <a:off x="0" y="0"/>
          <a:ext cx="0" cy="0"/>
          <a:chOff x="0" y="0"/>
          <a:chExt cx="0" cy="0"/>
        </a:xfrm>
      </p:grpSpPr>
      <p:sp>
        <p:nvSpPr>
          <p:cNvPr id="158" name="Google Shape;158;p3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159" name="Google Shape;159;p3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Font typeface="Source Sans Pro"/>
              <a:buNone/>
              <a:defRPr b="1" i="0" sz="1000" u="none" cap="none" strike="noStrike">
                <a:solidFill>
                  <a:srgbClr val="757575"/>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9pPr>
          </a:lstStyle>
          <a:p/>
        </p:txBody>
      </p:sp>
      <p:sp>
        <p:nvSpPr>
          <p:cNvPr id="160" name="Google Shape;160;p37"/>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9pPr>
          </a:lstStyle>
          <a:p/>
        </p:txBody>
      </p:sp>
      <p:pic>
        <p:nvPicPr>
          <p:cNvPr id="161" name="Google Shape;161;p37"/>
          <p:cNvPicPr preferRelativeResize="0"/>
          <p:nvPr/>
        </p:nvPicPr>
        <p:blipFill>
          <a:blip r:embed="rId2">
            <a:alphaModFix/>
          </a:blip>
          <a:stretch>
            <a:fillRect/>
          </a:stretch>
        </p:blipFill>
        <p:spPr>
          <a:xfrm>
            <a:off x="52500" y="4877100"/>
            <a:ext cx="480249" cy="233926"/>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spTree>
      <p:nvGrpSpPr>
        <p:cNvPr id="162" name="Shape 162"/>
        <p:cNvGrpSpPr/>
        <p:nvPr/>
      </p:nvGrpSpPr>
      <p:grpSpPr>
        <a:xfrm>
          <a:off x="0" y="0"/>
          <a:ext cx="0" cy="0"/>
          <a:chOff x="0" y="0"/>
          <a:chExt cx="0" cy="0"/>
        </a:xfrm>
      </p:grpSpPr>
      <p:pic>
        <p:nvPicPr>
          <p:cNvPr descr="pattern-bg.png" id="163" name="Google Shape;163;p38"/>
          <p:cNvPicPr preferRelativeResize="0"/>
          <p:nvPr/>
        </p:nvPicPr>
        <p:blipFill rotWithShape="1">
          <a:blip r:embed="rId2">
            <a:alphaModFix amt="79000"/>
          </a:blip>
          <a:srcRect b="0" l="0" r="0" t="0"/>
          <a:stretch/>
        </p:blipFill>
        <p:spPr>
          <a:xfrm>
            <a:off x="6763" y="0"/>
            <a:ext cx="9130500" cy="5143500"/>
          </a:xfrm>
          <a:prstGeom prst="rect">
            <a:avLst/>
          </a:prstGeom>
          <a:noFill/>
          <a:ln>
            <a:noFill/>
          </a:ln>
        </p:spPr>
      </p:pic>
      <p:sp>
        <p:nvSpPr>
          <p:cNvPr id="164" name="Google Shape;164;p38"/>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Source Sans Pro"/>
              <a:buNone/>
              <a:defRPr b="1" i="0" sz="3000" u="none" cap="none" strike="noStrike">
                <a:solidFill>
                  <a:srgbClr val="FFFFFF"/>
                </a:solidFill>
                <a:latin typeface="Source Sans Pro"/>
                <a:ea typeface="Source Sans Pro"/>
                <a:cs typeface="Source Sans Pro"/>
                <a:sym typeface="Source Sans Pro"/>
              </a:defRPr>
            </a:lvl1pPr>
            <a:lvl2pPr indent="0" lvl="1"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2pPr>
            <a:lvl3pPr indent="0" lvl="2"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3pPr>
            <a:lvl4pPr indent="0" lvl="3"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4pPr>
            <a:lvl5pPr indent="0" lvl="4"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5pPr>
            <a:lvl6pPr indent="0" lvl="5"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6pPr>
            <a:lvl7pPr indent="0" lvl="6"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7pPr>
            <a:lvl8pPr indent="0" lvl="7"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8pPr>
            <a:lvl9pPr indent="0" lvl="8"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9pPr>
          </a:lstStyle>
          <a:p/>
        </p:txBody>
      </p:sp>
      <p:pic>
        <p:nvPicPr>
          <p:cNvPr id="165" name="Google Shape;165;p38"/>
          <p:cNvPicPr preferRelativeResize="0"/>
          <p:nvPr/>
        </p:nvPicPr>
        <p:blipFill rotWithShape="1">
          <a:blip r:embed="rId3">
            <a:alphaModFix/>
          </a:blip>
          <a:srcRect b="0" l="0" r="0" t="0"/>
          <a:stretch/>
        </p:blipFill>
        <p:spPr>
          <a:xfrm>
            <a:off x="52324" y="4877000"/>
            <a:ext cx="475500" cy="2331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type="secHead">
  <p:cSld name="SECTION_HEADER">
    <p:spTree>
      <p:nvGrpSpPr>
        <p:cNvPr id="166" name="Shape 166"/>
        <p:cNvGrpSpPr/>
        <p:nvPr/>
      </p:nvGrpSpPr>
      <p:grpSpPr>
        <a:xfrm>
          <a:off x="0" y="0"/>
          <a:ext cx="0" cy="0"/>
          <a:chOff x="0" y="0"/>
          <a:chExt cx="0" cy="0"/>
        </a:xfrm>
      </p:grpSpPr>
      <p:pic>
        <p:nvPicPr>
          <p:cNvPr descr="pattern-bg.png" id="167" name="Google Shape;167;p39"/>
          <p:cNvPicPr preferRelativeResize="0"/>
          <p:nvPr/>
        </p:nvPicPr>
        <p:blipFill rotWithShape="1">
          <a:blip r:embed="rId2">
            <a:alphaModFix/>
          </a:blip>
          <a:srcRect b="0" l="0" r="0" t="0"/>
          <a:stretch/>
        </p:blipFill>
        <p:spPr>
          <a:xfrm>
            <a:off x="-62625" y="-83500"/>
            <a:ext cx="9376500" cy="5282100"/>
          </a:xfrm>
          <a:prstGeom prst="rect">
            <a:avLst/>
          </a:prstGeom>
          <a:noFill/>
          <a:ln>
            <a:noFill/>
          </a:ln>
        </p:spPr>
      </p:pic>
      <p:sp>
        <p:nvSpPr>
          <p:cNvPr id="168" name="Google Shape;168;p39"/>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69" name="Google Shape;169;p39"/>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Source Sans Pro"/>
              <a:buNone/>
              <a:defRPr b="1" i="0" sz="3000" u="none" cap="none" strike="noStrike">
                <a:solidFill>
                  <a:srgbClr val="FFFFFF"/>
                </a:solidFill>
                <a:latin typeface="Source Sans Pro"/>
                <a:ea typeface="Source Sans Pro"/>
                <a:cs typeface="Source Sans Pro"/>
                <a:sym typeface="Source Sans Pro"/>
              </a:defRPr>
            </a:lvl1pPr>
            <a:lvl2pPr indent="0" lvl="1"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2pPr>
            <a:lvl3pPr indent="0" lvl="2"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3pPr>
            <a:lvl4pPr indent="0" lvl="3"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4pPr>
            <a:lvl5pPr indent="0" lvl="4"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5pPr>
            <a:lvl6pPr indent="0" lvl="5"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6pPr>
            <a:lvl7pPr indent="0" lvl="6"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7pPr>
            <a:lvl8pPr indent="0" lvl="7"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8pPr>
            <a:lvl9pPr indent="0" lvl="8"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9pPr>
          </a:lstStyle>
          <a:p/>
        </p:txBody>
      </p:sp>
      <p:pic>
        <p:nvPicPr>
          <p:cNvPr id="170" name="Google Shape;170;p39"/>
          <p:cNvPicPr preferRelativeResize="0"/>
          <p:nvPr/>
        </p:nvPicPr>
        <p:blipFill rotWithShape="1">
          <a:blip r:embed="rId3">
            <a:alphaModFix/>
          </a:blip>
          <a:srcRect b="0" l="0" r="0" t="0"/>
          <a:stretch/>
        </p:blipFill>
        <p:spPr>
          <a:xfrm>
            <a:off x="19024" y="4875425"/>
            <a:ext cx="511500" cy="250800"/>
          </a:xfrm>
          <a:prstGeom prst="rect">
            <a:avLst/>
          </a:prstGeom>
          <a:noFill/>
          <a:ln>
            <a:noFill/>
          </a:ln>
        </p:spPr>
      </p:pic>
      <p:pic>
        <p:nvPicPr>
          <p:cNvPr descr="circuit-pattern.png" id="171" name="Google Shape;171;p39"/>
          <p:cNvPicPr preferRelativeResize="0"/>
          <p:nvPr/>
        </p:nvPicPr>
        <p:blipFill rotWithShape="1">
          <a:blip r:embed="rId4">
            <a:alphaModFix amt="89000"/>
          </a:blip>
          <a:srcRect b="0" l="0" r="0" t="0"/>
          <a:stretch/>
        </p:blipFill>
        <p:spPr>
          <a:xfrm>
            <a:off x="-71050" y="-98725"/>
            <a:ext cx="9376500" cy="5282100"/>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72" name="Shape 172"/>
        <p:cNvGrpSpPr/>
        <p:nvPr/>
      </p:nvGrpSpPr>
      <p:grpSpPr>
        <a:xfrm>
          <a:off x="0" y="0"/>
          <a:ext cx="0" cy="0"/>
          <a:chOff x="0" y="0"/>
          <a:chExt cx="0" cy="0"/>
        </a:xfrm>
      </p:grpSpPr>
      <p:pic>
        <p:nvPicPr>
          <p:cNvPr descr="pattern-bg.png" id="173" name="Google Shape;173;p40"/>
          <p:cNvPicPr preferRelativeResize="0"/>
          <p:nvPr/>
        </p:nvPicPr>
        <p:blipFill rotWithShape="1">
          <a:blip r:embed="rId2">
            <a:alphaModFix amt="79000"/>
          </a:blip>
          <a:srcRect b="0" l="0" r="0" t="0"/>
          <a:stretch/>
        </p:blipFill>
        <p:spPr>
          <a:xfrm>
            <a:off x="6763" y="0"/>
            <a:ext cx="9130500" cy="5143500"/>
          </a:xfrm>
          <a:prstGeom prst="rect">
            <a:avLst/>
          </a:prstGeom>
          <a:noFill/>
          <a:ln>
            <a:noFill/>
          </a:ln>
        </p:spPr>
      </p:pic>
      <p:sp>
        <p:nvSpPr>
          <p:cNvPr id="174" name="Google Shape;174;p40"/>
          <p:cNvSpPr txBox="1"/>
          <p:nvPr>
            <p:ph idx="1" type="subTitle"/>
          </p:nvPr>
        </p:nvSpPr>
        <p:spPr>
          <a:xfrm>
            <a:off x="311700" y="24212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Source Sans Pro"/>
              <a:buNone/>
              <a:defRPr b="0" i="0" sz="1400" u="none" cap="none" strike="noStrike">
                <a:solidFill>
                  <a:srgbClr val="FFFFFF"/>
                </a:solidFill>
                <a:latin typeface="Source Sans Pro"/>
                <a:ea typeface="Source Sans Pro"/>
                <a:cs typeface="Source Sans Pro"/>
                <a:sym typeface="Source Sans Pro"/>
              </a:defRPr>
            </a:lvl1pPr>
            <a:lvl2pPr indent="0" lvl="1" marL="457200" marR="0" rtl="0" algn="ctr">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2pPr>
            <a:lvl3pPr indent="0" lvl="2" marL="914400" marR="0" rtl="0" algn="ctr">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3pPr>
            <a:lvl4pPr indent="0" lvl="3" marL="1371600" marR="0" rtl="0" algn="ctr">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4pPr>
            <a:lvl5pPr indent="0" lvl="4" marL="1828800" marR="0" rtl="0" algn="ctr">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5pPr>
            <a:lvl6pPr indent="0" lvl="5" marL="2286000" marR="0" rtl="0" algn="ctr">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6pPr>
            <a:lvl7pPr indent="0" lvl="6" marL="2743200" marR="0" rtl="0" algn="ctr">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7pPr>
            <a:lvl8pPr indent="0" lvl="7" marL="3200400" marR="0" rtl="0" algn="ctr">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8pPr>
            <a:lvl9pPr indent="0" lvl="8" marL="3657600" marR="0" rtl="0" algn="ctr">
              <a:lnSpc>
                <a:spcPct val="100000"/>
              </a:lnSpc>
              <a:spcBef>
                <a:spcPts val="0"/>
              </a:spcBef>
              <a:spcAft>
                <a:spcPts val="0"/>
              </a:spcAft>
              <a:buClr>
                <a:srgbClr val="FFFFFF"/>
              </a:buClr>
              <a:buSzPts val="1400"/>
              <a:buFont typeface="Source Sans Pro"/>
              <a:buNone/>
              <a:defRPr b="0" i="0" sz="2800" u="none" cap="none" strike="noStrike">
                <a:solidFill>
                  <a:srgbClr val="FFFFFF"/>
                </a:solidFill>
                <a:latin typeface="Source Sans Pro"/>
                <a:ea typeface="Source Sans Pro"/>
                <a:cs typeface="Source Sans Pro"/>
                <a:sym typeface="Source Sans Pro"/>
              </a:defRPr>
            </a:lvl9pPr>
          </a:lstStyle>
          <a:p/>
        </p:txBody>
      </p:sp>
      <p:pic>
        <p:nvPicPr>
          <p:cNvPr id="175" name="Google Shape;175;p40"/>
          <p:cNvPicPr preferRelativeResize="0"/>
          <p:nvPr/>
        </p:nvPicPr>
        <p:blipFill rotWithShape="1">
          <a:blip r:embed="rId3">
            <a:alphaModFix/>
          </a:blip>
          <a:srcRect b="0" l="0" r="0" t="0"/>
          <a:stretch/>
        </p:blipFill>
        <p:spPr>
          <a:xfrm>
            <a:off x="52324" y="4877000"/>
            <a:ext cx="475500" cy="233100"/>
          </a:xfrm>
          <a:prstGeom prst="rect">
            <a:avLst/>
          </a:prstGeom>
          <a:noFill/>
          <a:ln>
            <a:noFill/>
          </a:ln>
        </p:spPr>
      </p:pic>
      <p:sp>
        <p:nvSpPr>
          <p:cNvPr id="176" name="Google Shape;176;p40"/>
          <p:cNvSpPr txBox="1"/>
          <p:nvPr>
            <p:ph type="title"/>
          </p:nvPr>
        </p:nvSpPr>
        <p:spPr>
          <a:xfrm>
            <a:off x="311700" y="1653800"/>
            <a:ext cx="8520600" cy="958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Font typeface="Source Sans Pro"/>
              <a:buNone/>
              <a:defRPr b="1" i="0" sz="3000" u="none" cap="none" strike="noStrike">
                <a:solidFill>
                  <a:srgbClr val="FFFFFF"/>
                </a:solidFill>
                <a:latin typeface="Source Sans Pro"/>
                <a:ea typeface="Source Sans Pro"/>
                <a:cs typeface="Source Sans Pro"/>
                <a:sym typeface="Source Sans Pro"/>
              </a:defRPr>
            </a:lvl1pPr>
            <a:lvl2pPr indent="0" lvl="1"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2pPr>
            <a:lvl3pPr indent="0" lvl="2"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3pPr>
            <a:lvl4pPr indent="0" lvl="3"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4pPr>
            <a:lvl5pPr indent="0" lvl="4"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5pPr>
            <a:lvl6pPr indent="0" lvl="5"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6pPr>
            <a:lvl7pPr indent="0" lvl="6"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7pPr>
            <a:lvl8pPr indent="0" lvl="7"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8pPr>
            <a:lvl9pPr indent="0" lvl="8" rtl="0" algn="ctr">
              <a:spcBef>
                <a:spcPts val="0"/>
              </a:spcBef>
              <a:spcAft>
                <a:spcPts val="0"/>
              </a:spcAft>
              <a:buClr>
                <a:srgbClr val="FFFFFF"/>
              </a:buClr>
              <a:buSzPts val="1400"/>
              <a:buFont typeface="Source Sans Pro"/>
              <a:buNone/>
              <a:defRPr sz="3600">
                <a:solidFill>
                  <a:srgbClr val="FFFFFF"/>
                </a:solidFill>
                <a:latin typeface="Source Sans Pro"/>
                <a:ea typeface="Source Sans Pro"/>
                <a:cs typeface="Source Sans Pro"/>
                <a:sym typeface="Source Sans Pro"/>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CUSTOM_1">
    <p:spTree>
      <p:nvGrpSpPr>
        <p:cNvPr id="177" name="Shape 177"/>
        <p:cNvGrpSpPr/>
        <p:nvPr/>
      </p:nvGrpSpPr>
      <p:grpSpPr>
        <a:xfrm>
          <a:off x="0" y="0"/>
          <a:ext cx="0" cy="0"/>
          <a:chOff x="0" y="0"/>
          <a:chExt cx="0" cy="0"/>
        </a:xfrm>
      </p:grpSpPr>
      <p:pic>
        <p:nvPicPr>
          <p:cNvPr id="178" name="Google Shape;178;p41"/>
          <p:cNvPicPr preferRelativeResize="0"/>
          <p:nvPr/>
        </p:nvPicPr>
        <p:blipFill rotWithShape="1">
          <a:blip r:embed="rId2">
            <a:alphaModFix/>
          </a:blip>
          <a:srcRect b="-42621" l="-39597" r="34201" t="36756"/>
          <a:stretch/>
        </p:blipFill>
        <p:spPr>
          <a:xfrm>
            <a:off x="7115175" y="0"/>
            <a:ext cx="2028825" cy="2276475"/>
          </a:xfrm>
          <a:prstGeom prst="rect">
            <a:avLst/>
          </a:prstGeom>
          <a:noFill/>
          <a:ln>
            <a:noFill/>
          </a:ln>
        </p:spPr>
      </p:pic>
      <p:pic>
        <p:nvPicPr>
          <p:cNvPr id="179" name="Google Shape;179;p41"/>
          <p:cNvPicPr preferRelativeResize="0"/>
          <p:nvPr/>
        </p:nvPicPr>
        <p:blipFill rotWithShape="1">
          <a:blip r:embed="rId3">
            <a:alphaModFix/>
          </a:blip>
          <a:srcRect b="55087" l="57647" r="-5884" t="-4118"/>
          <a:stretch/>
        </p:blipFill>
        <p:spPr>
          <a:xfrm>
            <a:off x="0" y="3957275"/>
            <a:ext cx="781050" cy="1186225"/>
          </a:xfrm>
          <a:prstGeom prst="rect">
            <a:avLst/>
          </a:prstGeom>
          <a:noFill/>
          <a:ln>
            <a:noFill/>
          </a:ln>
        </p:spPr>
      </p:pic>
      <p:pic>
        <p:nvPicPr>
          <p:cNvPr id="180" name="Google Shape;180;p41"/>
          <p:cNvPicPr preferRelativeResize="0"/>
          <p:nvPr/>
        </p:nvPicPr>
        <p:blipFill rotWithShape="1">
          <a:blip r:embed="rId4">
            <a:alphaModFix/>
          </a:blip>
          <a:srcRect b="40695" l="0" r="22839" t="0"/>
          <a:stretch/>
        </p:blipFill>
        <p:spPr>
          <a:xfrm>
            <a:off x="7358075" y="3957275"/>
            <a:ext cx="1785925" cy="1186225"/>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85" name="Shape 185"/>
        <p:cNvGrpSpPr/>
        <p:nvPr/>
      </p:nvGrpSpPr>
      <p:grpSpPr>
        <a:xfrm>
          <a:off x="0" y="0"/>
          <a:ext cx="0" cy="0"/>
          <a:chOff x="0" y="0"/>
          <a:chExt cx="0" cy="0"/>
        </a:xfrm>
      </p:grpSpPr>
      <p:sp>
        <p:nvSpPr>
          <p:cNvPr id="186" name="Google Shape;186;p43"/>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187" name="Google Shape;187;p43"/>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188" name="Google Shape;188;p43"/>
          <p:cNvSpPr txBox="1"/>
          <p:nvPr>
            <p:ph idx="1" type="body"/>
          </p:nvPr>
        </p:nvSpPr>
        <p:spPr>
          <a:xfrm>
            <a:off x="235500" y="1056325"/>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SzPts val="1400"/>
              <a:buChar char="●"/>
              <a:defRPr sz="14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89" name="Shape 189"/>
        <p:cNvGrpSpPr/>
        <p:nvPr/>
      </p:nvGrpSpPr>
      <p:grpSpPr>
        <a:xfrm>
          <a:off x="0" y="0"/>
          <a:ext cx="0" cy="0"/>
          <a:chOff x="0" y="0"/>
          <a:chExt cx="0" cy="0"/>
        </a:xfrm>
      </p:grpSpPr>
      <p:sp>
        <p:nvSpPr>
          <p:cNvPr id="190" name="Google Shape;190;p44"/>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191" name="Google Shape;191;p44"/>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192" name="Google Shape;192;p44"/>
          <p:cNvPicPr preferRelativeResize="0"/>
          <p:nvPr/>
        </p:nvPicPr>
        <p:blipFill>
          <a:blip r:embed="rId2">
            <a:alphaModFix/>
          </a:blip>
          <a:stretch>
            <a:fillRect/>
          </a:stretch>
        </p:blipFill>
        <p:spPr>
          <a:xfrm>
            <a:off x="19025" y="4875425"/>
            <a:ext cx="511626" cy="250925"/>
          </a:xfrm>
          <a:prstGeom prst="rect">
            <a:avLst/>
          </a:prstGeom>
          <a:noFill/>
          <a:ln>
            <a:noFill/>
          </a:ln>
        </p:spPr>
      </p:pic>
      <p:pic>
        <p:nvPicPr>
          <p:cNvPr descr="circuit-pattern.png" id="193" name="Google Shape;193;p44"/>
          <p:cNvPicPr preferRelativeResize="0"/>
          <p:nvPr/>
        </p:nvPicPr>
        <p:blipFill rotWithShape="1">
          <a:blip r:embed="rId3">
            <a:alphaModFix amt="89000"/>
          </a:blip>
          <a:srcRect b="0" l="0" r="0" t="0"/>
          <a:stretch/>
        </p:blipFill>
        <p:spPr>
          <a:xfrm>
            <a:off x="-71050" y="-98725"/>
            <a:ext cx="9376478" cy="5282099"/>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94" name="Shape 194"/>
        <p:cNvGrpSpPr/>
        <p:nvPr/>
      </p:nvGrpSpPr>
      <p:grpSpPr>
        <a:xfrm>
          <a:off x="0" y="0"/>
          <a:ext cx="0" cy="0"/>
          <a:chOff x="0" y="0"/>
          <a:chExt cx="0" cy="0"/>
        </a:xfrm>
      </p:grpSpPr>
      <p:pic>
        <p:nvPicPr>
          <p:cNvPr id="195" name="Google Shape;195;p45"/>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196" name="Google Shape;196;p45"/>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197" name="Google Shape;197;p45"/>
          <p:cNvPicPr preferRelativeResize="0"/>
          <p:nvPr/>
        </p:nvPicPr>
        <p:blipFill>
          <a:blip r:embed="rId3">
            <a:alphaModFix/>
          </a:blip>
          <a:stretch>
            <a:fillRect/>
          </a:stretch>
        </p:blipFill>
        <p:spPr>
          <a:xfrm>
            <a:off x="19025" y="4875425"/>
            <a:ext cx="511626" cy="250925"/>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p:spTree>
      <p:nvGrpSpPr>
        <p:cNvPr id="198" name="Shape 198"/>
        <p:cNvGrpSpPr/>
        <p:nvPr/>
      </p:nvGrpSpPr>
      <p:grpSpPr>
        <a:xfrm>
          <a:off x="0" y="0"/>
          <a:ext cx="0" cy="0"/>
          <a:chOff x="0" y="0"/>
          <a:chExt cx="0" cy="0"/>
        </a:xfrm>
      </p:grpSpPr>
      <p:sp>
        <p:nvSpPr>
          <p:cNvPr id="199" name="Google Shape;199;p46"/>
          <p:cNvSpPr txBox="1"/>
          <p:nvPr>
            <p:ph type="title"/>
          </p:nvPr>
        </p:nvSpPr>
        <p:spPr>
          <a:xfrm>
            <a:off x="311700" y="260950"/>
            <a:ext cx="8520600" cy="629700"/>
          </a:xfrm>
          <a:prstGeom prst="rect">
            <a:avLst/>
          </a:prstGeom>
        </p:spPr>
        <p:txBody>
          <a:bodyPr anchorCtr="0" anchor="t" bIns="91425" lIns="91425" spcFirstLastPara="1" rIns="91425" wrap="square" tIns="91425">
            <a:noAutofit/>
          </a:bodyPr>
          <a:lstStyle>
            <a:lvl1pPr lvl="0">
              <a:spcBef>
                <a:spcPts val="0"/>
              </a:spcBef>
              <a:spcAft>
                <a:spcPts val="0"/>
              </a:spcAft>
              <a:buNone/>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00" name="Shape 200"/>
        <p:cNvGrpSpPr/>
        <p:nvPr/>
      </p:nvGrpSpPr>
      <p:grpSpPr>
        <a:xfrm>
          <a:off x="0" y="0"/>
          <a:ext cx="0" cy="0"/>
          <a:chOff x="0" y="0"/>
          <a:chExt cx="0" cy="0"/>
        </a:xfrm>
      </p:grpSpPr>
      <p:sp>
        <p:nvSpPr>
          <p:cNvPr id="201" name="Google Shape;201;p4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202" name="Google Shape;202;p4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Font typeface="Source Sans Pro"/>
              <a:buNone/>
              <a:defRPr b="1" i="0" sz="1000" u="none" cap="none" strike="noStrike">
                <a:solidFill>
                  <a:srgbClr val="757575"/>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9pPr>
          </a:lstStyle>
          <a:p/>
        </p:txBody>
      </p:sp>
      <p:sp>
        <p:nvSpPr>
          <p:cNvPr id="203" name="Google Shape;203;p47"/>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04" name="Shape 204"/>
        <p:cNvGrpSpPr/>
        <p:nvPr/>
      </p:nvGrpSpPr>
      <p:grpSpPr>
        <a:xfrm>
          <a:off x="0" y="0"/>
          <a:ext cx="0" cy="0"/>
          <a:chOff x="0" y="0"/>
          <a:chExt cx="0" cy="0"/>
        </a:xfrm>
      </p:grpSpPr>
      <p:sp>
        <p:nvSpPr>
          <p:cNvPr id="205" name="Google Shape;205;p48"/>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206" name="Google Shape;206;p48"/>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207" name="Google Shape;207;p48"/>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208" name="Shape 208"/>
        <p:cNvGrpSpPr/>
        <p:nvPr/>
      </p:nvGrpSpPr>
      <p:grpSpPr>
        <a:xfrm>
          <a:off x="0" y="0"/>
          <a:ext cx="0" cy="0"/>
          <a:chOff x="0" y="0"/>
          <a:chExt cx="0" cy="0"/>
        </a:xfrm>
      </p:grpSpPr>
      <p:sp>
        <p:nvSpPr>
          <p:cNvPr id="209" name="Google Shape;209;p49"/>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210" name="Google Shape;210;p49"/>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211" name="Google Shape;211;p49"/>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12" name="Shape 212"/>
        <p:cNvGrpSpPr/>
        <p:nvPr/>
      </p:nvGrpSpPr>
      <p:grpSpPr>
        <a:xfrm>
          <a:off x="0" y="0"/>
          <a:ext cx="0" cy="0"/>
          <a:chOff x="0" y="0"/>
          <a:chExt cx="0" cy="0"/>
        </a:xfrm>
      </p:grpSpPr>
      <p:sp>
        <p:nvSpPr>
          <p:cNvPr id="213" name="Google Shape;213;p50"/>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214" name="Google Shape;214;p50"/>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215" name="Google Shape;215;p50"/>
          <p:cNvSpPr txBox="1"/>
          <p:nvPr>
            <p:ph idx="1" type="body"/>
          </p:nvPr>
        </p:nvSpPr>
        <p:spPr>
          <a:xfrm>
            <a:off x="235500" y="1056325"/>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16" name="Shape 216"/>
        <p:cNvGrpSpPr/>
        <p:nvPr/>
      </p:nvGrpSpPr>
      <p:grpSpPr>
        <a:xfrm>
          <a:off x="0" y="0"/>
          <a:ext cx="0" cy="0"/>
          <a:chOff x="0" y="0"/>
          <a:chExt cx="0" cy="0"/>
        </a:xfrm>
      </p:grpSpPr>
      <p:sp>
        <p:nvSpPr>
          <p:cNvPr id="217" name="Google Shape;217;p5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8" name="Google Shape;218;p5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19" name="Google Shape;219;p5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20" name="Google Shape;220;p5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1600"/>
              </a:spcBef>
              <a:spcAft>
                <a:spcPts val="0"/>
              </a:spcAft>
              <a:buSzPts val="1400"/>
              <a:buNone/>
              <a:defRPr/>
            </a:lvl2pPr>
            <a:lvl3pPr indent="-228600" lvl="2" marL="1371600" rtl="0">
              <a:spcBef>
                <a:spcPts val="1600"/>
              </a:spcBef>
              <a:spcAft>
                <a:spcPts val="0"/>
              </a:spcAft>
              <a:buSzPts val="1400"/>
              <a:buNone/>
              <a:defRPr/>
            </a:lvl3pPr>
            <a:lvl4pPr indent="-228600" lvl="3" marL="1828800" rtl="0">
              <a:spcBef>
                <a:spcPts val="1600"/>
              </a:spcBef>
              <a:spcAft>
                <a:spcPts val="0"/>
              </a:spcAft>
              <a:buSzPts val="1400"/>
              <a:buNone/>
              <a:defRPr/>
            </a:lvl4pPr>
            <a:lvl5pPr indent="-228600" lvl="4" marL="2286000" rtl="0">
              <a:spcBef>
                <a:spcPts val="1600"/>
              </a:spcBef>
              <a:spcAft>
                <a:spcPts val="0"/>
              </a:spcAft>
              <a:buSzPts val="1400"/>
              <a:buNone/>
              <a:defRPr/>
            </a:lvl5pPr>
            <a:lvl6pPr indent="-228600" lvl="5" marL="2743200" rtl="0">
              <a:spcBef>
                <a:spcPts val="1600"/>
              </a:spcBef>
              <a:spcAft>
                <a:spcPts val="0"/>
              </a:spcAft>
              <a:buSzPts val="1400"/>
              <a:buNone/>
              <a:defRPr/>
            </a:lvl6pPr>
            <a:lvl7pPr indent="-228600" lvl="6" marL="3200400" rtl="0">
              <a:spcBef>
                <a:spcPts val="1600"/>
              </a:spcBef>
              <a:spcAft>
                <a:spcPts val="0"/>
              </a:spcAft>
              <a:buSzPts val="1400"/>
              <a:buNone/>
              <a:defRPr/>
            </a:lvl7pPr>
            <a:lvl8pPr indent="-228600" lvl="7" marL="3657600" rtl="0">
              <a:spcBef>
                <a:spcPts val="1600"/>
              </a:spcBef>
              <a:spcAft>
                <a:spcPts val="0"/>
              </a:spcAft>
              <a:buSzPts val="1400"/>
              <a:buNone/>
              <a:defRPr/>
            </a:lvl8pPr>
            <a:lvl9pPr indent="-228600" lvl="8" marL="4114800" rtl="0">
              <a:spcBef>
                <a:spcPts val="1600"/>
              </a:spcBef>
              <a:spcAft>
                <a:spcPts val="1600"/>
              </a:spcAft>
              <a:buSzPts val="1400"/>
              <a:buNone/>
              <a:defRPr/>
            </a:lvl9pPr>
          </a:lstStyle>
          <a:p/>
        </p:txBody>
      </p:sp>
      <p:sp>
        <p:nvSpPr>
          <p:cNvPr id="221" name="Google Shape;221;p5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22" name="Shape 222"/>
        <p:cNvGrpSpPr/>
        <p:nvPr/>
      </p:nvGrpSpPr>
      <p:grpSpPr>
        <a:xfrm>
          <a:off x="0" y="0"/>
          <a:ext cx="0" cy="0"/>
          <a:chOff x="0" y="0"/>
          <a:chExt cx="0" cy="0"/>
        </a:xfrm>
      </p:grpSpPr>
      <p:sp>
        <p:nvSpPr>
          <p:cNvPr id="223" name="Google Shape;223;p52"/>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224" name="Google Shape;224;p52"/>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sz="1400"/>
            </a:lvl1pPr>
            <a:lvl2pPr indent="-228600" lvl="1" marL="914400" rtl="0">
              <a:spcBef>
                <a:spcPts val="1600"/>
              </a:spcBef>
              <a:spcAft>
                <a:spcPts val="0"/>
              </a:spcAft>
              <a:buSzPts val="1200"/>
              <a:buNone/>
              <a:defRPr sz="1200"/>
            </a:lvl2pPr>
            <a:lvl3pPr indent="-228600" lvl="2" marL="1371600" rtl="0">
              <a:spcBef>
                <a:spcPts val="1600"/>
              </a:spcBef>
              <a:spcAft>
                <a:spcPts val="0"/>
              </a:spcAft>
              <a:buSzPts val="1200"/>
              <a:buNone/>
              <a:defRPr sz="1200"/>
            </a:lvl3pPr>
            <a:lvl4pPr indent="-228600" lvl="3" marL="1828800" rtl="0">
              <a:spcBef>
                <a:spcPts val="1600"/>
              </a:spcBef>
              <a:spcAft>
                <a:spcPts val="0"/>
              </a:spcAft>
              <a:buSzPts val="1200"/>
              <a:buNone/>
              <a:defRPr sz="1200"/>
            </a:lvl4pPr>
            <a:lvl5pPr indent="-228600" lvl="4" marL="2286000" rtl="0">
              <a:spcBef>
                <a:spcPts val="1600"/>
              </a:spcBef>
              <a:spcAft>
                <a:spcPts val="0"/>
              </a:spcAft>
              <a:buSzPts val="1200"/>
              <a:buNone/>
              <a:defRPr sz="1200"/>
            </a:lvl5pPr>
            <a:lvl6pPr indent="-228600" lvl="5" marL="2743200" rtl="0">
              <a:spcBef>
                <a:spcPts val="1600"/>
              </a:spcBef>
              <a:spcAft>
                <a:spcPts val="0"/>
              </a:spcAft>
              <a:buSzPts val="1200"/>
              <a:buNone/>
              <a:defRPr sz="1200"/>
            </a:lvl6pPr>
            <a:lvl7pPr indent="-228600" lvl="6" marL="3200400" rtl="0">
              <a:spcBef>
                <a:spcPts val="1600"/>
              </a:spcBef>
              <a:spcAft>
                <a:spcPts val="0"/>
              </a:spcAft>
              <a:buSzPts val="1200"/>
              <a:buNone/>
              <a:defRPr sz="1200"/>
            </a:lvl7pPr>
            <a:lvl8pPr indent="-228600" lvl="7" marL="3657600" rtl="0">
              <a:spcBef>
                <a:spcPts val="1600"/>
              </a:spcBef>
              <a:spcAft>
                <a:spcPts val="0"/>
              </a:spcAft>
              <a:buSzPts val="1200"/>
              <a:buNone/>
              <a:defRPr sz="1200"/>
            </a:lvl8pPr>
            <a:lvl9pPr indent="-228600" lvl="8" marL="4114800" rtl="0">
              <a:spcBef>
                <a:spcPts val="1600"/>
              </a:spcBef>
              <a:spcAft>
                <a:spcPts val="1600"/>
              </a:spcAft>
              <a:buSzPts val="1200"/>
              <a:buNone/>
              <a:defRPr sz="1200"/>
            </a:lvl9pPr>
          </a:lstStyle>
          <a:p/>
        </p:txBody>
      </p:sp>
      <p:sp>
        <p:nvSpPr>
          <p:cNvPr id="225" name="Google Shape;225;p52"/>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sz="1400"/>
            </a:lvl1pPr>
            <a:lvl2pPr indent="-228600" lvl="1" marL="914400" rtl="0">
              <a:spcBef>
                <a:spcPts val="1600"/>
              </a:spcBef>
              <a:spcAft>
                <a:spcPts val="0"/>
              </a:spcAft>
              <a:buSzPts val="1200"/>
              <a:buNone/>
              <a:defRPr sz="1200"/>
            </a:lvl2pPr>
            <a:lvl3pPr indent="-228600" lvl="2" marL="1371600" rtl="0">
              <a:spcBef>
                <a:spcPts val="1600"/>
              </a:spcBef>
              <a:spcAft>
                <a:spcPts val="0"/>
              </a:spcAft>
              <a:buSzPts val="1200"/>
              <a:buNone/>
              <a:defRPr sz="1200"/>
            </a:lvl3pPr>
            <a:lvl4pPr indent="-228600" lvl="3" marL="1828800" rtl="0">
              <a:spcBef>
                <a:spcPts val="1600"/>
              </a:spcBef>
              <a:spcAft>
                <a:spcPts val="0"/>
              </a:spcAft>
              <a:buSzPts val="1200"/>
              <a:buNone/>
              <a:defRPr sz="1200"/>
            </a:lvl4pPr>
            <a:lvl5pPr indent="-228600" lvl="4" marL="2286000" rtl="0">
              <a:spcBef>
                <a:spcPts val="1600"/>
              </a:spcBef>
              <a:spcAft>
                <a:spcPts val="0"/>
              </a:spcAft>
              <a:buSzPts val="1200"/>
              <a:buNone/>
              <a:defRPr sz="1200"/>
            </a:lvl5pPr>
            <a:lvl6pPr indent="-228600" lvl="5" marL="2743200" rtl="0">
              <a:spcBef>
                <a:spcPts val="1600"/>
              </a:spcBef>
              <a:spcAft>
                <a:spcPts val="0"/>
              </a:spcAft>
              <a:buSzPts val="1200"/>
              <a:buNone/>
              <a:defRPr sz="1200"/>
            </a:lvl6pPr>
            <a:lvl7pPr indent="-228600" lvl="6" marL="3200400" rtl="0">
              <a:spcBef>
                <a:spcPts val="1600"/>
              </a:spcBef>
              <a:spcAft>
                <a:spcPts val="0"/>
              </a:spcAft>
              <a:buSzPts val="1200"/>
              <a:buNone/>
              <a:defRPr sz="1200"/>
            </a:lvl7pPr>
            <a:lvl8pPr indent="-228600" lvl="7" marL="3657600" rtl="0">
              <a:spcBef>
                <a:spcPts val="1600"/>
              </a:spcBef>
              <a:spcAft>
                <a:spcPts val="0"/>
              </a:spcAft>
              <a:buSzPts val="1200"/>
              <a:buNone/>
              <a:defRPr sz="1200"/>
            </a:lvl8pPr>
            <a:lvl9pPr indent="-228600" lvl="8" marL="4114800" rtl="0">
              <a:spcBef>
                <a:spcPts val="1600"/>
              </a:spcBef>
              <a:spcAft>
                <a:spcPts val="1600"/>
              </a:spcAft>
              <a:buSzPts val="1200"/>
              <a:buNone/>
              <a:defRPr sz="1200"/>
            </a:lvl9pPr>
          </a:lstStyle>
          <a:p/>
        </p:txBody>
      </p:sp>
      <p:sp>
        <p:nvSpPr>
          <p:cNvPr id="226" name="Google Shape;226;p5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232" name="Shape 232"/>
        <p:cNvGrpSpPr/>
        <p:nvPr/>
      </p:nvGrpSpPr>
      <p:grpSpPr>
        <a:xfrm>
          <a:off x="0" y="0"/>
          <a:ext cx="0" cy="0"/>
          <a:chOff x="0" y="0"/>
          <a:chExt cx="0" cy="0"/>
        </a:xfrm>
      </p:grpSpPr>
      <p:sp>
        <p:nvSpPr>
          <p:cNvPr id="233" name="Google Shape;233;p54"/>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234" name="Google Shape;234;p54"/>
          <p:cNvSpPr txBox="1"/>
          <p:nvPr>
            <p:ph idx="1" type="subTitle"/>
          </p:nvPr>
        </p:nvSpPr>
        <p:spPr>
          <a:xfrm>
            <a:off x="311700" y="2834125"/>
            <a:ext cx="8520600" cy="7926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235" name="Google Shape;235;p5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rgbClr val="000000"/>
        </a:solidFill>
      </p:bgPr>
    </p:bg>
    <p:spTree>
      <p:nvGrpSpPr>
        <p:cNvPr id="236" name="Shape 236"/>
        <p:cNvGrpSpPr/>
        <p:nvPr/>
      </p:nvGrpSpPr>
      <p:grpSpPr>
        <a:xfrm>
          <a:off x="0" y="0"/>
          <a:ext cx="0" cy="0"/>
          <a:chOff x="0" y="0"/>
          <a:chExt cx="0" cy="0"/>
        </a:xfrm>
      </p:grpSpPr>
      <p:pic>
        <p:nvPicPr>
          <p:cNvPr descr="circuit-pattern.png" id="237" name="Google Shape;237;p55"/>
          <p:cNvPicPr preferRelativeResize="0"/>
          <p:nvPr/>
        </p:nvPicPr>
        <p:blipFill rotWithShape="1">
          <a:blip r:embed="rId2">
            <a:alphaModFix amt="89000"/>
          </a:blip>
          <a:srcRect b="0" l="0" r="0" t="0"/>
          <a:stretch/>
        </p:blipFill>
        <p:spPr>
          <a:xfrm>
            <a:off x="-71050" y="-98725"/>
            <a:ext cx="9376500" cy="5282100"/>
          </a:xfrm>
          <a:prstGeom prst="rect">
            <a:avLst/>
          </a:prstGeom>
          <a:noFill/>
          <a:ln>
            <a:noFill/>
          </a:ln>
        </p:spPr>
      </p:pic>
      <p:sp>
        <p:nvSpPr>
          <p:cNvPr id="238" name="Google Shape;238;p55"/>
          <p:cNvSpPr txBox="1"/>
          <p:nvPr>
            <p:ph type="title"/>
          </p:nvPr>
        </p:nvSpPr>
        <p:spPr>
          <a:xfrm>
            <a:off x="311700" y="2150850"/>
            <a:ext cx="8520600" cy="841800"/>
          </a:xfrm>
          <a:prstGeom prst="rect">
            <a:avLst/>
          </a:prstGeom>
        </p:spPr>
        <p:txBody>
          <a:bodyPr anchorCtr="0" anchor="ctr" bIns="91425" lIns="91425" spcFirstLastPara="1" rIns="91425" wrap="square" tIns="91425">
            <a:noAutofit/>
          </a:bodyPr>
          <a:lstStyle>
            <a:lvl1pPr lvl="0" rtl="0" algn="ctr">
              <a:spcBef>
                <a:spcPts val="0"/>
              </a:spcBef>
              <a:spcAft>
                <a:spcPts val="0"/>
              </a:spcAft>
              <a:buClr>
                <a:srgbClr val="FFFFFF"/>
              </a:buClr>
              <a:buSzPts val="3000"/>
              <a:buNone/>
              <a:defRPr b="1" sz="3000">
                <a:solidFill>
                  <a:srgbClr val="FFFFFF"/>
                </a:solidFill>
              </a:defRPr>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239" name="Google Shape;239;p55"/>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pic>
        <p:nvPicPr>
          <p:cNvPr id="240" name="Google Shape;240;p55"/>
          <p:cNvPicPr preferRelativeResize="0"/>
          <p:nvPr/>
        </p:nvPicPr>
        <p:blipFill>
          <a:blip r:embed="rId3">
            <a:alphaModFix/>
          </a:blip>
          <a:stretch>
            <a:fillRect/>
          </a:stretch>
        </p:blipFill>
        <p:spPr>
          <a:xfrm>
            <a:off x="52325" y="4877000"/>
            <a:ext cx="475600" cy="233250"/>
          </a:xfrm>
          <a:prstGeom prst="rect">
            <a:avLst/>
          </a:prstGeom>
          <a:noFill/>
          <a:ln>
            <a:noFill/>
          </a:ln>
        </p:spPr>
      </p:pic>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41" name="Shape 241"/>
        <p:cNvGrpSpPr/>
        <p:nvPr/>
      </p:nvGrpSpPr>
      <p:grpSpPr>
        <a:xfrm>
          <a:off x="0" y="0"/>
          <a:ext cx="0" cy="0"/>
          <a:chOff x="0" y="0"/>
          <a:chExt cx="0" cy="0"/>
        </a:xfrm>
      </p:grpSpPr>
      <p:sp>
        <p:nvSpPr>
          <p:cNvPr id="242" name="Google Shape;242;p5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3" name="Google Shape;243;p56"/>
          <p:cNvSpPr txBox="1"/>
          <p:nvPr>
            <p:ph idx="1" type="body"/>
          </p:nvPr>
        </p:nvSpPr>
        <p:spPr>
          <a:xfrm>
            <a:off x="311700" y="1152475"/>
            <a:ext cx="8520600" cy="3416400"/>
          </a:xfrm>
          <a:prstGeom prst="rect">
            <a:avLst/>
          </a:prstGeom>
        </p:spPr>
        <p:txBody>
          <a:bodyPr anchorCtr="0" anchor="t"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44" name="Google Shape;244;p56"/>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5" name="Shape 245"/>
        <p:cNvGrpSpPr/>
        <p:nvPr/>
      </p:nvGrpSpPr>
      <p:grpSpPr>
        <a:xfrm>
          <a:off x="0" y="0"/>
          <a:ext cx="0" cy="0"/>
          <a:chOff x="0" y="0"/>
          <a:chExt cx="0" cy="0"/>
        </a:xfrm>
      </p:grpSpPr>
      <p:sp>
        <p:nvSpPr>
          <p:cNvPr id="246" name="Google Shape;246;p5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47" name="Google Shape;247;p57"/>
          <p:cNvSpPr txBox="1"/>
          <p:nvPr>
            <p:ph idx="1" type="body"/>
          </p:nvPr>
        </p:nvSpPr>
        <p:spPr>
          <a:xfrm>
            <a:off x="3117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8" name="Google Shape;248;p57"/>
          <p:cNvSpPr txBox="1"/>
          <p:nvPr>
            <p:ph idx="2" type="body"/>
          </p:nvPr>
        </p:nvSpPr>
        <p:spPr>
          <a:xfrm>
            <a:off x="4832400" y="1152475"/>
            <a:ext cx="3999900" cy="34164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SzPts val="1400"/>
              <a:buChar char="●"/>
              <a:defRPr sz="14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49" name="Google Shape;249;p5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0" name="Shape 250"/>
        <p:cNvGrpSpPr/>
        <p:nvPr/>
      </p:nvGrpSpPr>
      <p:grpSpPr>
        <a:xfrm>
          <a:off x="0" y="0"/>
          <a:ext cx="0" cy="0"/>
          <a:chOff x="0" y="0"/>
          <a:chExt cx="0" cy="0"/>
        </a:xfrm>
      </p:grpSpPr>
      <p:sp>
        <p:nvSpPr>
          <p:cNvPr id="251" name="Google Shape;251;p5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lvl1pPr lvl="0" rtl="0">
              <a:spcBef>
                <a:spcPts val="0"/>
              </a:spcBef>
              <a:spcAft>
                <a:spcPts val="0"/>
              </a:spcAft>
              <a:buSzPts val="2800"/>
              <a:buNone/>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p:txBody>
      </p:sp>
      <p:sp>
        <p:nvSpPr>
          <p:cNvPr id="252" name="Google Shape;252;p5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53" name="Shape 253"/>
        <p:cNvGrpSpPr/>
        <p:nvPr/>
      </p:nvGrpSpPr>
      <p:grpSpPr>
        <a:xfrm>
          <a:off x="0" y="0"/>
          <a:ext cx="0" cy="0"/>
          <a:chOff x="0" y="0"/>
          <a:chExt cx="0" cy="0"/>
        </a:xfrm>
      </p:grpSpPr>
      <p:sp>
        <p:nvSpPr>
          <p:cNvPr id="254" name="Google Shape;254;p59"/>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255" name="Google Shape;255;p59"/>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rtl="0">
              <a:spcBef>
                <a:spcPts val="0"/>
              </a:spcBef>
              <a:spcAft>
                <a:spcPts val="0"/>
              </a:spcAft>
              <a:buSzPts val="1200"/>
              <a:buChar char="●"/>
              <a:defRPr sz="1200"/>
            </a:lvl1pPr>
            <a:lvl2pPr indent="-304800" lvl="1" marL="914400" rtl="0">
              <a:spcBef>
                <a:spcPts val="1600"/>
              </a:spcBef>
              <a:spcAft>
                <a:spcPts val="0"/>
              </a:spcAft>
              <a:buSzPts val="1200"/>
              <a:buChar char="○"/>
              <a:defRPr sz="1200"/>
            </a:lvl2pPr>
            <a:lvl3pPr indent="-304800" lvl="2" marL="1371600" rtl="0">
              <a:spcBef>
                <a:spcPts val="1600"/>
              </a:spcBef>
              <a:spcAft>
                <a:spcPts val="0"/>
              </a:spcAft>
              <a:buSzPts val="1200"/>
              <a:buChar char="■"/>
              <a:defRPr sz="1200"/>
            </a:lvl3pPr>
            <a:lvl4pPr indent="-304800" lvl="3" marL="1828800" rtl="0">
              <a:spcBef>
                <a:spcPts val="1600"/>
              </a:spcBef>
              <a:spcAft>
                <a:spcPts val="0"/>
              </a:spcAft>
              <a:buSzPts val="1200"/>
              <a:buChar char="●"/>
              <a:defRPr sz="1200"/>
            </a:lvl4pPr>
            <a:lvl5pPr indent="-304800" lvl="4" marL="2286000" rtl="0">
              <a:spcBef>
                <a:spcPts val="1600"/>
              </a:spcBef>
              <a:spcAft>
                <a:spcPts val="0"/>
              </a:spcAft>
              <a:buSzPts val="1200"/>
              <a:buChar char="○"/>
              <a:defRPr sz="1200"/>
            </a:lvl5pPr>
            <a:lvl6pPr indent="-304800" lvl="5" marL="2743200" rtl="0">
              <a:spcBef>
                <a:spcPts val="1600"/>
              </a:spcBef>
              <a:spcAft>
                <a:spcPts val="0"/>
              </a:spcAft>
              <a:buSzPts val="1200"/>
              <a:buChar char="■"/>
              <a:defRPr sz="1200"/>
            </a:lvl6pPr>
            <a:lvl7pPr indent="-304800" lvl="6" marL="3200400" rtl="0">
              <a:spcBef>
                <a:spcPts val="1600"/>
              </a:spcBef>
              <a:spcAft>
                <a:spcPts val="0"/>
              </a:spcAft>
              <a:buSzPts val="1200"/>
              <a:buChar char="●"/>
              <a:defRPr sz="1200"/>
            </a:lvl7pPr>
            <a:lvl8pPr indent="-304800" lvl="7" marL="3657600" rtl="0">
              <a:spcBef>
                <a:spcPts val="1600"/>
              </a:spcBef>
              <a:spcAft>
                <a:spcPts val="0"/>
              </a:spcAft>
              <a:buSzPts val="1200"/>
              <a:buChar char="○"/>
              <a:defRPr sz="1200"/>
            </a:lvl8pPr>
            <a:lvl9pPr indent="-304800" lvl="8" marL="4114800" rtl="0">
              <a:spcBef>
                <a:spcPts val="1600"/>
              </a:spcBef>
              <a:spcAft>
                <a:spcPts val="1600"/>
              </a:spcAft>
              <a:buSzPts val="1200"/>
              <a:buChar char="■"/>
              <a:defRPr sz="1200"/>
            </a:lvl9pPr>
          </a:lstStyle>
          <a:p/>
        </p:txBody>
      </p:sp>
      <p:sp>
        <p:nvSpPr>
          <p:cNvPr id="256" name="Google Shape;256;p5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257" name="Shape 257"/>
        <p:cNvGrpSpPr/>
        <p:nvPr/>
      </p:nvGrpSpPr>
      <p:grpSpPr>
        <a:xfrm>
          <a:off x="0" y="0"/>
          <a:ext cx="0" cy="0"/>
          <a:chOff x="0" y="0"/>
          <a:chExt cx="0" cy="0"/>
        </a:xfrm>
      </p:grpSpPr>
      <p:sp>
        <p:nvSpPr>
          <p:cNvPr id="258" name="Google Shape;258;p60"/>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rtl="0">
              <a:spcBef>
                <a:spcPts val="0"/>
              </a:spcBef>
              <a:spcAft>
                <a:spcPts val="0"/>
              </a:spcAft>
              <a:buSzPts val="4800"/>
              <a:buNone/>
              <a:defRPr sz="4800"/>
            </a:lvl1pPr>
            <a:lvl2pPr lvl="1" rtl="0">
              <a:spcBef>
                <a:spcPts val="0"/>
              </a:spcBef>
              <a:spcAft>
                <a:spcPts val="0"/>
              </a:spcAft>
              <a:buSzPts val="4800"/>
              <a:buNone/>
              <a:defRPr sz="4800"/>
            </a:lvl2pPr>
            <a:lvl3pPr lvl="2" rtl="0">
              <a:spcBef>
                <a:spcPts val="0"/>
              </a:spcBef>
              <a:spcAft>
                <a:spcPts val="0"/>
              </a:spcAft>
              <a:buSzPts val="4800"/>
              <a:buNone/>
              <a:defRPr sz="4800"/>
            </a:lvl3pPr>
            <a:lvl4pPr lvl="3" rtl="0">
              <a:spcBef>
                <a:spcPts val="0"/>
              </a:spcBef>
              <a:spcAft>
                <a:spcPts val="0"/>
              </a:spcAft>
              <a:buSzPts val="4800"/>
              <a:buNone/>
              <a:defRPr sz="4800"/>
            </a:lvl4pPr>
            <a:lvl5pPr lvl="4" rtl="0">
              <a:spcBef>
                <a:spcPts val="0"/>
              </a:spcBef>
              <a:spcAft>
                <a:spcPts val="0"/>
              </a:spcAft>
              <a:buSzPts val="4800"/>
              <a:buNone/>
              <a:defRPr sz="4800"/>
            </a:lvl5pPr>
            <a:lvl6pPr lvl="5" rtl="0">
              <a:spcBef>
                <a:spcPts val="0"/>
              </a:spcBef>
              <a:spcAft>
                <a:spcPts val="0"/>
              </a:spcAft>
              <a:buSzPts val="4800"/>
              <a:buNone/>
              <a:defRPr sz="4800"/>
            </a:lvl6pPr>
            <a:lvl7pPr lvl="6" rtl="0">
              <a:spcBef>
                <a:spcPts val="0"/>
              </a:spcBef>
              <a:spcAft>
                <a:spcPts val="0"/>
              </a:spcAft>
              <a:buSzPts val="4800"/>
              <a:buNone/>
              <a:defRPr sz="4800"/>
            </a:lvl7pPr>
            <a:lvl8pPr lvl="7" rtl="0">
              <a:spcBef>
                <a:spcPts val="0"/>
              </a:spcBef>
              <a:spcAft>
                <a:spcPts val="0"/>
              </a:spcAft>
              <a:buSzPts val="4800"/>
              <a:buNone/>
              <a:defRPr sz="4800"/>
            </a:lvl8pPr>
            <a:lvl9pPr lvl="8" rtl="0">
              <a:spcBef>
                <a:spcPts val="0"/>
              </a:spcBef>
              <a:spcAft>
                <a:spcPts val="0"/>
              </a:spcAft>
              <a:buSzPts val="4800"/>
              <a:buNone/>
              <a:defRPr sz="4800"/>
            </a:lvl9pPr>
          </a:lstStyle>
          <a:p/>
        </p:txBody>
      </p:sp>
      <p:sp>
        <p:nvSpPr>
          <p:cNvPr id="259" name="Google Shape;259;p6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0" name="Shape 260"/>
        <p:cNvGrpSpPr/>
        <p:nvPr/>
      </p:nvGrpSpPr>
      <p:grpSpPr>
        <a:xfrm>
          <a:off x="0" y="0"/>
          <a:ext cx="0" cy="0"/>
          <a:chOff x="0" y="0"/>
          <a:chExt cx="0" cy="0"/>
        </a:xfrm>
      </p:grpSpPr>
      <p:sp>
        <p:nvSpPr>
          <p:cNvPr id="261" name="Google Shape;261;p61"/>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61"/>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4200"/>
              <a:buNone/>
              <a:defRPr sz="4200"/>
            </a:lvl1pPr>
            <a:lvl2pPr lvl="1" rtl="0" algn="ctr">
              <a:spcBef>
                <a:spcPts val="0"/>
              </a:spcBef>
              <a:spcAft>
                <a:spcPts val="0"/>
              </a:spcAft>
              <a:buSzPts val="4200"/>
              <a:buNone/>
              <a:defRPr sz="4200"/>
            </a:lvl2pPr>
            <a:lvl3pPr lvl="2" rtl="0" algn="ctr">
              <a:spcBef>
                <a:spcPts val="0"/>
              </a:spcBef>
              <a:spcAft>
                <a:spcPts val="0"/>
              </a:spcAft>
              <a:buSzPts val="4200"/>
              <a:buNone/>
              <a:defRPr sz="4200"/>
            </a:lvl3pPr>
            <a:lvl4pPr lvl="3" rtl="0" algn="ctr">
              <a:spcBef>
                <a:spcPts val="0"/>
              </a:spcBef>
              <a:spcAft>
                <a:spcPts val="0"/>
              </a:spcAft>
              <a:buSzPts val="4200"/>
              <a:buNone/>
              <a:defRPr sz="4200"/>
            </a:lvl4pPr>
            <a:lvl5pPr lvl="4" rtl="0" algn="ctr">
              <a:spcBef>
                <a:spcPts val="0"/>
              </a:spcBef>
              <a:spcAft>
                <a:spcPts val="0"/>
              </a:spcAft>
              <a:buSzPts val="4200"/>
              <a:buNone/>
              <a:defRPr sz="4200"/>
            </a:lvl5pPr>
            <a:lvl6pPr lvl="5" rtl="0" algn="ctr">
              <a:spcBef>
                <a:spcPts val="0"/>
              </a:spcBef>
              <a:spcAft>
                <a:spcPts val="0"/>
              </a:spcAft>
              <a:buSzPts val="4200"/>
              <a:buNone/>
              <a:defRPr sz="4200"/>
            </a:lvl6pPr>
            <a:lvl7pPr lvl="6" rtl="0" algn="ctr">
              <a:spcBef>
                <a:spcPts val="0"/>
              </a:spcBef>
              <a:spcAft>
                <a:spcPts val="0"/>
              </a:spcAft>
              <a:buSzPts val="4200"/>
              <a:buNone/>
              <a:defRPr sz="4200"/>
            </a:lvl7pPr>
            <a:lvl8pPr lvl="7" rtl="0" algn="ctr">
              <a:spcBef>
                <a:spcPts val="0"/>
              </a:spcBef>
              <a:spcAft>
                <a:spcPts val="0"/>
              </a:spcAft>
              <a:buSzPts val="4200"/>
              <a:buNone/>
              <a:defRPr sz="4200"/>
            </a:lvl8pPr>
            <a:lvl9pPr lvl="8" rtl="0" algn="ctr">
              <a:spcBef>
                <a:spcPts val="0"/>
              </a:spcBef>
              <a:spcAft>
                <a:spcPts val="0"/>
              </a:spcAft>
              <a:buSzPts val="4200"/>
              <a:buNone/>
              <a:defRPr sz="4200"/>
            </a:lvl9pPr>
          </a:lstStyle>
          <a:p/>
        </p:txBody>
      </p:sp>
      <p:sp>
        <p:nvSpPr>
          <p:cNvPr id="263" name="Google Shape;263;p61"/>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2100"/>
              <a:buNone/>
              <a:defRPr sz="2100"/>
            </a:lvl1pPr>
            <a:lvl2pPr lvl="1" rtl="0" algn="ctr">
              <a:lnSpc>
                <a:spcPct val="100000"/>
              </a:lnSpc>
              <a:spcBef>
                <a:spcPts val="0"/>
              </a:spcBef>
              <a:spcAft>
                <a:spcPts val="0"/>
              </a:spcAft>
              <a:buSzPts val="2100"/>
              <a:buNone/>
              <a:defRPr sz="2100"/>
            </a:lvl2pPr>
            <a:lvl3pPr lvl="2" rtl="0" algn="ctr">
              <a:lnSpc>
                <a:spcPct val="100000"/>
              </a:lnSpc>
              <a:spcBef>
                <a:spcPts val="0"/>
              </a:spcBef>
              <a:spcAft>
                <a:spcPts val="0"/>
              </a:spcAft>
              <a:buSzPts val="2100"/>
              <a:buNone/>
              <a:defRPr sz="2100"/>
            </a:lvl3pPr>
            <a:lvl4pPr lvl="3" rtl="0" algn="ctr">
              <a:lnSpc>
                <a:spcPct val="100000"/>
              </a:lnSpc>
              <a:spcBef>
                <a:spcPts val="0"/>
              </a:spcBef>
              <a:spcAft>
                <a:spcPts val="0"/>
              </a:spcAft>
              <a:buSzPts val="2100"/>
              <a:buNone/>
              <a:defRPr sz="2100"/>
            </a:lvl4pPr>
            <a:lvl5pPr lvl="4" rtl="0" algn="ctr">
              <a:lnSpc>
                <a:spcPct val="100000"/>
              </a:lnSpc>
              <a:spcBef>
                <a:spcPts val="0"/>
              </a:spcBef>
              <a:spcAft>
                <a:spcPts val="0"/>
              </a:spcAft>
              <a:buSzPts val="2100"/>
              <a:buNone/>
              <a:defRPr sz="2100"/>
            </a:lvl5pPr>
            <a:lvl6pPr lvl="5" rtl="0" algn="ctr">
              <a:lnSpc>
                <a:spcPct val="100000"/>
              </a:lnSpc>
              <a:spcBef>
                <a:spcPts val="0"/>
              </a:spcBef>
              <a:spcAft>
                <a:spcPts val="0"/>
              </a:spcAft>
              <a:buSzPts val="2100"/>
              <a:buNone/>
              <a:defRPr sz="2100"/>
            </a:lvl6pPr>
            <a:lvl7pPr lvl="6" rtl="0" algn="ctr">
              <a:lnSpc>
                <a:spcPct val="100000"/>
              </a:lnSpc>
              <a:spcBef>
                <a:spcPts val="0"/>
              </a:spcBef>
              <a:spcAft>
                <a:spcPts val="0"/>
              </a:spcAft>
              <a:buSzPts val="2100"/>
              <a:buNone/>
              <a:defRPr sz="2100"/>
            </a:lvl7pPr>
            <a:lvl8pPr lvl="7" rtl="0" algn="ctr">
              <a:lnSpc>
                <a:spcPct val="100000"/>
              </a:lnSpc>
              <a:spcBef>
                <a:spcPts val="0"/>
              </a:spcBef>
              <a:spcAft>
                <a:spcPts val="0"/>
              </a:spcAft>
              <a:buSzPts val="2100"/>
              <a:buNone/>
              <a:defRPr sz="2100"/>
            </a:lvl8pPr>
            <a:lvl9pPr lvl="8" rtl="0" algn="ctr">
              <a:lnSpc>
                <a:spcPct val="100000"/>
              </a:lnSpc>
              <a:spcBef>
                <a:spcPts val="0"/>
              </a:spcBef>
              <a:spcAft>
                <a:spcPts val="0"/>
              </a:spcAft>
              <a:buSzPts val="2100"/>
              <a:buNone/>
              <a:defRPr sz="2100"/>
            </a:lvl9pPr>
          </a:lstStyle>
          <a:p/>
        </p:txBody>
      </p:sp>
      <p:sp>
        <p:nvSpPr>
          <p:cNvPr id="264" name="Google Shape;264;p61"/>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rtl="0">
              <a:spcBef>
                <a:spcPts val="0"/>
              </a:spcBef>
              <a:spcAft>
                <a:spcPts val="0"/>
              </a:spcAft>
              <a:buSzPts val="1800"/>
              <a:buChar char="●"/>
              <a:defRPr/>
            </a:lvl1pPr>
            <a:lvl2pPr indent="-317500" lvl="1" marL="914400" rtl="0">
              <a:spcBef>
                <a:spcPts val="1600"/>
              </a:spcBef>
              <a:spcAft>
                <a:spcPts val="0"/>
              </a:spcAft>
              <a:buSzPts val="1400"/>
              <a:buChar char="○"/>
              <a:defRPr/>
            </a:lvl2pPr>
            <a:lvl3pPr indent="-317500" lvl="2" marL="1371600" rtl="0">
              <a:spcBef>
                <a:spcPts val="1600"/>
              </a:spcBef>
              <a:spcAft>
                <a:spcPts val="0"/>
              </a:spcAft>
              <a:buSzPts val="1400"/>
              <a:buChar char="■"/>
              <a:defRPr/>
            </a:lvl3pPr>
            <a:lvl4pPr indent="-317500" lvl="3" marL="1828800" rtl="0">
              <a:spcBef>
                <a:spcPts val="1600"/>
              </a:spcBef>
              <a:spcAft>
                <a:spcPts val="0"/>
              </a:spcAft>
              <a:buSzPts val="1400"/>
              <a:buChar char="●"/>
              <a:defRPr/>
            </a:lvl4pPr>
            <a:lvl5pPr indent="-317500" lvl="4" marL="2286000" rtl="0">
              <a:spcBef>
                <a:spcPts val="1600"/>
              </a:spcBef>
              <a:spcAft>
                <a:spcPts val="0"/>
              </a:spcAft>
              <a:buSzPts val="1400"/>
              <a:buChar char="○"/>
              <a:defRPr/>
            </a:lvl5pPr>
            <a:lvl6pPr indent="-317500" lvl="5" marL="2743200" rtl="0">
              <a:spcBef>
                <a:spcPts val="1600"/>
              </a:spcBef>
              <a:spcAft>
                <a:spcPts val="0"/>
              </a:spcAft>
              <a:buSzPts val="1400"/>
              <a:buChar char="■"/>
              <a:defRPr/>
            </a:lvl6pPr>
            <a:lvl7pPr indent="-317500" lvl="6" marL="3200400" rtl="0">
              <a:spcBef>
                <a:spcPts val="1600"/>
              </a:spcBef>
              <a:spcAft>
                <a:spcPts val="0"/>
              </a:spcAft>
              <a:buSzPts val="1400"/>
              <a:buChar char="●"/>
              <a:defRPr/>
            </a:lvl7pPr>
            <a:lvl8pPr indent="-317500" lvl="7" marL="3657600" rtl="0">
              <a:spcBef>
                <a:spcPts val="1600"/>
              </a:spcBef>
              <a:spcAft>
                <a:spcPts val="0"/>
              </a:spcAft>
              <a:buSzPts val="1400"/>
              <a:buChar char="○"/>
              <a:defRPr/>
            </a:lvl8pPr>
            <a:lvl9pPr indent="-317500" lvl="8" marL="4114800" rtl="0">
              <a:spcBef>
                <a:spcPts val="1600"/>
              </a:spcBef>
              <a:spcAft>
                <a:spcPts val="1600"/>
              </a:spcAft>
              <a:buSzPts val="1400"/>
              <a:buChar char="■"/>
              <a:defRPr/>
            </a:lvl9pPr>
          </a:lstStyle>
          <a:p/>
        </p:txBody>
      </p:sp>
      <p:sp>
        <p:nvSpPr>
          <p:cNvPr id="265" name="Google Shape;265;p61"/>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62"/>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rtl="0">
              <a:lnSpc>
                <a:spcPct val="100000"/>
              </a:lnSpc>
              <a:spcBef>
                <a:spcPts val="0"/>
              </a:spcBef>
              <a:spcAft>
                <a:spcPts val="0"/>
              </a:spcAft>
              <a:buSzPts val="1800"/>
              <a:buNone/>
              <a:defRPr/>
            </a:lvl1pPr>
          </a:lstStyle>
          <a:p/>
        </p:txBody>
      </p:sp>
      <p:sp>
        <p:nvSpPr>
          <p:cNvPr id="268" name="Google Shape;268;p6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269" name="Shape 269"/>
        <p:cNvGrpSpPr/>
        <p:nvPr/>
      </p:nvGrpSpPr>
      <p:grpSpPr>
        <a:xfrm>
          <a:off x="0" y="0"/>
          <a:ext cx="0" cy="0"/>
          <a:chOff x="0" y="0"/>
          <a:chExt cx="0" cy="0"/>
        </a:xfrm>
      </p:grpSpPr>
      <p:sp>
        <p:nvSpPr>
          <p:cNvPr id="270" name="Google Shape;270;p63"/>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12000"/>
              <a:buNone/>
              <a:defRPr sz="12000"/>
            </a:lvl1pPr>
            <a:lvl2pPr lvl="1" rtl="0" algn="ctr">
              <a:spcBef>
                <a:spcPts val="0"/>
              </a:spcBef>
              <a:spcAft>
                <a:spcPts val="0"/>
              </a:spcAft>
              <a:buSzPts val="12000"/>
              <a:buNone/>
              <a:defRPr sz="12000"/>
            </a:lvl2pPr>
            <a:lvl3pPr lvl="2" rtl="0" algn="ctr">
              <a:spcBef>
                <a:spcPts val="0"/>
              </a:spcBef>
              <a:spcAft>
                <a:spcPts val="0"/>
              </a:spcAft>
              <a:buSzPts val="12000"/>
              <a:buNone/>
              <a:defRPr sz="12000"/>
            </a:lvl3pPr>
            <a:lvl4pPr lvl="3" rtl="0" algn="ctr">
              <a:spcBef>
                <a:spcPts val="0"/>
              </a:spcBef>
              <a:spcAft>
                <a:spcPts val="0"/>
              </a:spcAft>
              <a:buSzPts val="12000"/>
              <a:buNone/>
              <a:defRPr sz="12000"/>
            </a:lvl4pPr>
            <a:lvl5pPr lvl="4" rtl="0" algn="ctr">
              <a:spcBef>
                <a:spcPts val="0"/>
              </a:spcBef>
              <a:spcAft>
                <a:spcPts val="0"/>
              </a:spcAft>
              <a:buSzPts val="12000"/>
              <a:buNone/>
              <a:defRPr sz="12000"/>
            </a:lvl5pPr>
            <a:lvl6pPr lvl="5" rtl="0" algn="ctr">
              <a:spcBef>
                <a:spcPts val="0"/>
              </a:spcBef>
              <a:spcAft>
                <a:spcPts val="0"/>
              </a:spcAft>
              <a:buSzPts val="12000"/>
              <a:buNone/>
              <a:defRPr sz="12000"/>
            </a:lvl6pPr>
            <a:lvl7pPr lvl="6" rtl="0" algn="ctr">
              <a:spcBef>
                <a:spcPts val="0"/>
              </a:spcBef>
              <a:spcAft>
                <a:spcPts val="0"/>
              </a:spcAft>
              <a:buSzPts val="12000"/>
              <a:buNone/>
              <a:defRPr sz="12000"/>
            </a:lvl7pPr>
            <a:lvl8pPr lvl="7" rtl="0" algn="ctr">
              <a:spcBef>
                <a:spcPts val="0"/>
              </a:spcBef>
              <a:spcAft>
                <a:spcPts val="0"/>
              </a:spcAft>
              <a:buSzPts val="12000"/>
              <a:buNone/>
              <a:defRPr sz="12000"/>
            </a:lvl8pPr>
            <a:lvl9pPr lvl="8" rtl="0" algn="ctr">
              <a:spcBef>
                <a:spcPts val="0"/>
              </a:spcBef>
              <a:spcAft>
                <a:spcPts val="0"/>
              </a:spcAft>
              <a:buSzPts val="12000"/>
              <a:buNone/>
              <a:defRPr sz="12000"/>
            </a:lvl9pPr>
          </a:lstStyle>
          <a:p>
            <a:r>
              <a:t>xx%</a:t>
            </a:r>
          </a:p>
        </p:txBody>
      </p:sp>
      <p:sp>
        <p:nvSpPr>
          <p:cNvPr id="271" name="Google Shape;271;p63"/>
          <p:cNvSpPr txBox="1"/>
          <p:nvPr>
            <p:ph idx="1" type="body"/>
          </p:nvPr>
        </p:nvSpPr>
        <p:spPr>
          <a:xfrm>
            <a:off x="311700" y="3152225"/>
            <a:ext cx="8520600" cy="1300800"/>
          </a:xfrm>
          <a:prstGeom prst="rect">
            <a:avLst/>
          </a:prstGeom>
        </p:spPr>
        <p:txBody>
          <a:bodyPr anchorCtr="0" anchor="t" bIns="91425" lIns="91425" spcFirstLastPara="1" rIns="91425" wrap="square" tIns="91425">
            <a:noAutofit/>
          </a:bodyPr>
          <a:lstStyle>
            <a:lvl1pPr indent="-342900" lvl="0" marL="457200" rtl="0" algn="ctr">
              <a:spcBef>
                <a:spcPts val="0"/>
              </a:spcBef>
              <a:spcAft>
                <a:spcPts val="0"/>
              </a:spcAft>
              <a:buSzPts val="1800"/>
              <a:buChar char="●"/>
              <a:defRPr/>
            </a:lvl1pPr>
            <a:lvl2pPr indent="-317500" lvl="1" marL="914400" rtl="0" algn="ctr">
              <a:spcBef>
                <a:spcPts val="1600"/>
              </a:spcBef>
              <a:spcAft>
                <a:spcPts val="0"/>
              </a:spcAft>
              <a:buSzPts val="1400"/>
              <a:buChar char="○"/>
              <a:defRPr/>
            </a:lvl2pPr>
            <a:lvl3pPr indent="-317500" lvl="2" marL="1371600" rtl="0" algn="ctr">
              <a:spcBef>
                <a:spcPts val="1600"/>
              </a:spcBef>
              <a:spcAft>
                <a:spcPts val="0"/>
              </a:spcAft>
              <a:buSzPts val="1400"/>
              <a:buChar char="■"/>
              <a:defRPr/>
            </a:lvl3pPr>
            <a:lvl4pPr indent="-317500" lvl="3" marL="1828800" rtl="0" algn="ctr">
              <a:spcBef>
                <a:spcPts val="1600"/>
              </a:spcBef>
              <a:spcAft>
                <a:spcPts val="0"/>
              </a:spcAft>
              <a:buSzPts val="1400"/>
              <a:buChar char="●"/>
              <a:defRPr/>
            </a:lvl4pPr>
            <a:lvl5pPr indent="-317500" lvl="4" marL="2286000" rtl="0" algn="ctr">
              <a:spcBef>
                <a:spcPts val="1600"/>
              </a:spcBef>
              <a:spcAft>
                <a:spcPts val="0"/>
              </a:spcAft>
              <a:buSzPts val="1400"/>
              <a:buChar char="○"/>
              <a:defRPr/>
            </a:lvl5pPr>
            <a:lvl6pPr indent="-317500" lvl="5" marL="2743200" rtl="0" algn="ctr">
              <a:spcBef>
                <a:spcPts val="1600"/>
              </a:spcBef>
              <a:spcAft>
                <a:spcPts val="0"/>
              </a:spcAft>
              <a:buSzPts val="1400"/>
              <a:buChar char="■"/>
              <a:defRPr/>
            </a:lvl6pPr>
            <a:lvl7pPr indent="-317500" lvl="6" marL="3200400" rtl="0" algn="ctr">
              <a:spcBef>
                <a:spcPts val="1600"/>
              </a:spcBef>
              <a:spcAft>
                <a:spcPts val="0"/>
              </a:spcAft>
              <a:buSzPts val="1400"/>
              <a:buChar char="●"/>
              <a:defRPr/>
            </a:lvl7pPr>
            <a:lvl8pPr indent="-317500" lvl="7" marL="3657600" rtl="0" algn="ctr">
              <a:spcBef>
                <a:spcPts val="1600"/>
              </a:spcBef>
              <a:spcAft>
                <a:spcPts val="0"/>
              </a:spcAft>
              <a:buSzPts val="1400"/>
              <a:buChar char="○"/>
              <a:defRPr/>
            </a:lvl8pPr>
            <a:lvl9pPr indent="-317500" lvl="8" marL="4114800" rtl="0" algn="ctr">
              <a:spcBef>
                <a:spcPts val="1600"/>
              </a:spcBef>
              <a:spcAft>
                <a:spcPts val="1600"/>
              </a:spcAft>
              <a:buSzPts val="1400"/>
              <a:buChar char="■"/>
              <a:defRPr/>
            </a:lvl9pPr>
          </a:lstStyle>
          <a:p/>
        </p:txBody>
      </p:sp>
      <p:sp>
        <p:nvSpPr>
          <p:cNvPr id="272" name="Google Shape;272;p63"/>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73" name="Shape 273"/>
        <p:cNvGrpSpPr/>
        <p:nvPr/>
      </p:nvGrpSpPr>
      <p:grpSpPr>
        <a:xfrm>
          <a:off x="0" y="0"/>
          <a:ext cx="0" cy="0"/>
          <a:chOff x="0" y="0"/>
          <a:chExt cx="0" cy="0"/>
        </a:xfrm>
      </p:grpSpPr>
      <p:sp>
        <p:nvSpPr>
          <p:cNvPr id="274" name="Google Shape;274;p64"/>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Autofit/>
          </a:bodyPr>
          <a:lstStyle>
            <a:lvl1pPr indent="-304800" lvl="0" marL="457200">
              <a:spcBef>
                <a:spcPts val="0"/>
              </a:spcBef>
              <a:spcAft>
                <a:spcPts val="0"/>
              </a:spcAft>
              <a:buSzPts val="1200"/>
              <a:buChar char="●"/>
              <a:defRPr sz="1200"/>
            </a:lvl1pPr>
            <a:lvl2pPr indent="-304800" lvl="1" marL="914400">
              <a:spcBef>
                <a:spcPts val="1600"/>
              </a:spcBef>
              <a:spcAft>
                <a:spcPts val="0"/>
              </a:spcAft>
              <a:buSzPts val="1200"/>
              <a:buChar char="○"/>
              <a:defRPr sz="1200"/>
            </a:lvl2pPr>
            <a:lvl3pPr indent="-304800" lvl="2" marL="1371600">
              <a:spcBef>
                <a:spcPts val="1600"/>
              </a:spcBef>
              <a:spcAft>
                <a:spcPts val="0"/>
              </a:spcAft>
              <a:buSzPts val="1200"/>
              <a:buChar char="■"/>
              <a:defRPr sz="1200"/>
            </a:lvl3pPr>
            <a:lvl4pPr indent="-304800" lvl="3" marL="1828800">
              <a:spcBef>
                <a:spcPts val="1600"/>
              </a:spcBef>
              <a:spcAft>
                <a:spcPts val="0"/>
              </a:spcAft>
              <a:buSzPts val="1200"/>
              <a:buChar char="●"/>
              <a:defRPr sz="1200"/>
            </a:lvl4pPr>
            <a:lvl5pPr indent="-304800" lvl="4" marL="2286000">
              <a:spcBef>
                <a:spcPts val="1600"/>
              </a:spcBef>
              <a:spcAft>
                <a:spcPts val="0"/>
              </a:spcAft>
              <a:buSzPts val="1200"/>
              <a:buChar char="○"/>
              <a:defRPr sz="1200"/>
            </a:lvl5pPr>
            <a:lvl6pPr indent="-304800" lvl="5" marL="2743200">
              <a:spcBef>
                <a:spcPts val="1600"/>
              </a:spcBef>
              <a:spcAft>
                <a:spcPts val="0"/>
              </a:spcAft>
              <a:buSzPts val="1200"/>
              <a:buChar char="■"/>
              <a:defRPr sz="1200"/>
            </a:lvl6pPr>
            <a:lvl7pPr indent="-304800" lvl="6" marL="3200400">
              <a:spcBef>
                <a:spcPts val="1600"/>
              </a:spcBef>
              <a:spcAft>
                <a:spcPts val="0"/>
              </a:spcAft>
              <a:buSzPts val="1200"/>
              <a:buChar char="●"/>
              <a:defRPr sz="1200"/>
            </a:lvl7pPr>
            <a:lvl8pPr indent="-304800" lvl="7" marL="3657600">
              <a:spcBef>
                <a:spcPts val="1600"/>
              </a:spcBef>
              <a:spcAft>
                <a:spcPts val="0"/>
              </a:spcAft>
              <a:buSzPts val="1200"/>
              <a:buChar char="○"/>
              <a:defRPr sz="1200"/>
            </a:lvl8pPr>
            <a:lvl9pPr indent="-304800" lvl="8" marL="4114800">
              <a:spcBef>
                <a:spcPts val="1600"/>
              </a:spcBef>
              <a:spcAft>
                <a:spcPts val="160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275" name="Shape 275"/>
        <p:cNvGrpSpPr/>
        <p:nvPr/>
      </p:nvGrpSpPr>
      <p:grpSpPr>
        <a:xfrm>
          <a:off x="0" y="0"/>
          <a:ext cx="0" cy="0"/>
          <a:chOff x="0" y="0"/>
          <a:chExt cx="0" cy="0"/>
        </a:xfrm>
      </p:grpSpPr>
      <p:pic>
        <p:nvPicPr>
          <p:cNvPr id="276" name="Google Shape;276;p65"/>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277" name="Google Shape;277;p65"/>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Font typeface="Source Sans Pro"/>
              <a:buNone/>
              <a:defRPr b="1" i="0" sz="3000" u="none" cap="none" strike="noStrike">
                <a:solidFill>
                  <a:srgbClr val="FFFFFF"/>
                </a:solidFill>
                <a:latin typeface="Source Sans Pro"/>
                <a:ea typeface="Source Sans Pro"/>
                <a:cs typeface="Source Sans Pro"/>
                <a:sym typeface="Source Sans Pro"/>
              </a:defRPr>
            </a:lvl1pPr>
            <a:lvl2pPr indent="0" lvl="1"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2pPr>
            <a:lvl3pPr indent="0" lvl="2"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3pPr>
            <a:lvl4pPr indent="0" lvl="3"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4pPr>
            <a:lvl5pPr indent="0" lvl="4"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5pPr>
            <a:lvl6pPr indent="0" lvl="5"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6pPr>
            <a:lvl7pPr indent="0" lvl="6"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7pPr>
            <a:lvl8pPr indent="0" lvl="7"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8pPr>
            <a:lvl9pPr indent="0" lvl="8" rtl="0" algn="ctr">
              <a:spcBef>
                <a:spcPts val="0"/>
              </a:spcBef>
              <a:spcAft>
                <a:spcPts val="0"/>
              </a:spcAft>
              <a:buClr>
                <a:srgbClr val="FFFFFF"/>
              </a:buClr>
              <a:buSzPts val="2800"/>
              <a:buFont typeface="Source Sans Pro"/>
              <a:buNone/>
              <a:defRPr sz="3600">
                <a:solidFill>
                  <a:srgbClr val="FFFFFF"/>
                </a:solidFill>
                <a:latin typeface="Source Sans Pro"/>
                <a:ea typeface="Source Sans Pro"/>
                <a:cs typeface="Source Sans Pro"/>
                <a:sym typeface="Source Sans Pro"/>
              </a:defRPr>
            </a:lvl9pPr>
          </a:lstStyle>
          <a:p/>
        </p:txBody>
      </p:sp>
      <p:pic>
        <p:nvPicPr>
          <p:cNvPr id="278" name="Google Shape;278;p65"/>
          <p:cNvPicPr preferRelativeResize="0"/>
          <p:nvPr/>
        </p:nvPicPr>
        <p:blipFill>
          <a:blip r:embed="rId3">
            <a:alphaModFix/>
          </a:blip>
          <a:stretch>
            <a:fillRect/>
          </a:stretch>
        </p:blipFill>
        <p:spPr>
          <a:xfrm>
            <a:off x="19025" y="4875425"/>
            <a:ext cx="511626" cy="250925"/>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279" name="Shape 279"/>
        <p:cNvGrpSpPr/>
        <p:nvPr/>
      </p:nvGrpSpPr>
      <p:grpSpPr>
        <a:xfrm>
          <a:off x="0" y="0"/>
          <a:ext cx="0" cy="0"/>
          <a:chOff x="0" y="0"/>
          <a:chExt cx="0" cy="0"/>
        </a:xfrm>
      </p:grpSpPr>
      <p:sp>
        <p:nvSpPr>
          <p:cNvPr id="280" name="Google Shape;280;p66"/>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2800"/>
              <a:buFont typeface="Source Sans Pro"/>
              <a:buNone/>
              <a:defRPr sz="1800">
                <a:solidFill>
                  <a:srgbClr val="423B88"/>
                </a:solidFill>
                <a:latin typeface="Source Sans Pro"/>
                <a:ea typeface="Source Sans Pro"/>
                <a:cs typeface="Source Sans Pro"/>
                <a:sym typeface="Source Sans Pro"/>
              </a:defRPr>
            </a:lvl9pPr>
          </a:lstStyle>
          <a:p/>
        </p:txBody>
      </p:sp>
      <p:sp>
        <p:nvSpPr>
          <p:cNvPr id="281" name="Google Shape;281;p66"/>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Font typeface="Source Sans Pro"/>
              <a:buNone/>
              <a:defRPr b="1" i="0" sz="1000" u="none" cap="none" strike="noStrike">
                <a:solidFill>
                  <a:srgbClr val="757575"/>
                </a:solidFill>
                <a:latin typeface="Source Sans Pro"/>
                <a:ea typeface="Source Sans Pro"/>
                <a:cs typeface="Source Sans Pro"/>
                <a:sym typeface="Source Sans Pro"/>
              </a:defRPr>
            </a:lvl1pPr>
            <a:lvl2pPr indent="0" lvl="1"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2800"/>
              <a:buFont typeface="Source Sans Pro"/>
              <a:buNone/>
              <a:defRPr b="1" sz="1400">
                <a:solidFill>
                  <a:srgbClr val="423B88"/>
                </a:solidFill>
                <a:latin typeface="Source Sans Pro"/>
                <a:ea typeface="Source Sans Pro"/>
                <a:cs typeface="Source Sans Pro"/>
                <a:sym typeface="Source Sans Pro"/>
              </a:defRPr>
            </a:lvl9pPr>
          </a:lstStyle>
          <a:p/>
        </p:txBody>
      </p:sp>
      <p:sp>
        <p:nvSpPr>
          <p:cNvPr id="282" name="Google Shape;282;p66"/>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283" name="Shape 283"/>
        <p:cNvGrpSpPr/>
        <p:nvPr/>
      </p:nvGrpSpPr>
      <p:grpSpPr>
        <a:xfrm>
          <a:off x="0" y="0"/>
          <a:ext cx="0" cy="0"/>
          <a:chOff x="0" y="0"/>
          <a:chExt cx="0" cy="0"/>
        </a:xfrm>
      </p:grpSpPr>
      <p:sp>
        <p:nvSpPr>
          <p:cNvPr id="284" name="Google Shape;284;p67"/>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28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2800"/>
              <a:buNone/>
              <a:defRPr sz="1400"/>
            </a:lvl2pPr>
            <a:lvl3pPr indent="0" lvl="2" rtl="0">
              <a:spcBef>
                <a:spcPts val="0"/>
              </a:spcBef>
              <a:spcAft>
                <a:spcPts val="0"/>
              </a:spcAft>
              <a:buSzPts val="2800"/>
              <a:buNone/>
              <a:defRPr sz="1400"/>
            </a:lvl3pPr>
            <a:lvl4pPr indent="0" lvl="3" rtl="0">
              <a:spcBef>
                <a:spcPts val="0"/>
              </a:spcBef>
              <a:spcAft>
                <a:spcPts val="0"/>
              </a:spcAft>
              <a:buSzPts val="2800"/>
              <a:buNone/>
              <a:defRPr sz="1400"/>
            </a:lvl4pPr>
            <a:lvl5pPr indent="0" lvl="4" rtl="0">
              <a:spcBef>
                <a:spcPts val="0"/>
              </a:spcBef>
              <a:spcAft>
                <a:spcPts val="0"/>
              </a:spcAft>
              <a:buSzPts val="2800"/>
              <a:buNone/>
              <a:defRPr sz="1400"/>
            </a:lvl5pPr>
            <a:lvl6pPr indent="0" lvl="5" rtl="0">
              <a:spcBef>
                <a:spcPts val="0"/>
              </a:spcBef>
              <a:spcAft>
                <a:spcPts val="0"/>
              </a:spcAft>
              <a:buSzPts val="2800"/>
              <a:buNone/>
              <a:defRPr sz="1400"/>
            </a:lvl6pPr>
            <a:lvl7pPr indent="0" lvl="6" rtl="0">
              <a:spcBef>
                <a:spcPts val="0"/>
              </a:spcBef>
              <a:spcAft>
                <a:spcPts val="0"/>
              </a:spcAft>
              <a:buSzPts val="2800"/>
              <a:buNone/>
              <a:defRPr sz="1400"/>
            </a:lvl7pPr>
            <a:lvl8pPr indent="0" lvl="7" rtl="0">
              <a:spcBef>
                <a:spcPts val="0"/>
              </a:spcBef>
              <a:spcAft>
                <a:spcPts val="0"/>
              </a:spcAft>
              <a:buSzPts val="2800"/>
              <a:buNone/>
              <a:defRPr sz="1400"/>
            </a:lvl8pPr>
            <a:lvl9pPr indent="0" lvl="8" rtl="0">
              <a:spcBef>
                <a:spcPts val="0"/>
              </a:spcBef>
              <a:spcAft>
                <a:spcPts val="0"/>
              </a:spcAft>
              <a:buSzPts val="2800"/>
              <a:buNone/>
              <a:defRPr sz="1400"/>
            </a:lvl9pPr>
          </a:lstStyle>
          <a:p/>
        </p:txBody>
      </p:sp>
      <p:sp>
        <p:nvSpPr>
          <p:cNvPr id="285" name="Google Shape;285;p67"/>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800"/>
              </a:spcBef>
              <a:spcAft>
                <a:spcPts val="0"/>
              </a:spcAft>
              <a:buClr>
                <a:schemeClr val="dk1"/>
              </a:buClr>
              <a:buSzPts val="18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1600"/>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1600"/>
              </a:spcBef>
              <a:spcAft>
                <a:spcPts val="160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286" name="Google Shape;286;p67"/>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87" name="Google Shape;287;p67"/>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288" name="Google Shape;288;p67"/>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289" name="Shape 289"/>
        <p:cNvGrpSpPr/>
        <p:nvPr/>
      </p:nvGrpSpPr>
      <p:grpSpPr>
        <a:xfrm>
          <a:off x="0" y="0"/>
          <a:ext cx="0" cy="0"/>
          <a:chOff x="0" y="0"/>
          <a:chExt cx="0" cy="0"/>
        </a:xfrm>
      </p:grpSpPr>
      <p:sp>
        <p:nvSpPr>
          <p:cNvPr id="290" name="Google Shape;290;p68"/>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291" name="Google Shape;291;p68"/>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292" name="Google Shape;292;p68"/>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3">
  <p:cSld name="TITLE_AND_BODY_3">
    <p:spTree>
      <p:nvGrpSpPr>
        <p:cNvPr id="293" name="Shape 293"/>
        <p:cNvGrpSpPr/>
        <p:nvPr/>
      </p:nvGrpSpPr>
      <p:grpSpPr>
        <a:xfrm>
          <a:off x="0" y="0"/>
          <a:ext cx="0" cy="0"/>
          <a:chOff x="0" y="0"/>
          <a:chExt cx="0" cy="0"/>
        </a:xfrm>
      </p:grpSpPr>
      <p:sp>
        <p:nvSpPr>
          <p:cNvPr id="294" name="Google Shape;294;p69"/>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2800"/>
              <a:buNone/>
              <a:defRPr b="1" i="0" sz="1800" u="none" cap="none" strike="noStrike">
                <a:solidFill>
                  <a:srgbClr val="5A17EE"/>
                </a:solidFill>
              </a:defRPr>
            </a:lvl1pPr>
            <a:lvl2pPr indent="0" lvl="1" rtl="0">
              <a:spcBef>
                <a:spcPts val="0"/>
              </a:spcBef>
              <a:spcAft>
                <a:spcPts val="0"/>
              </a:spcAft>
              <a:buClr>
                <a:srgbClr val="423B88"/>
              </a:buClr>
              <a:buSzPts val="2800"/>
              <a:buNone/>
              <a:defRPr sz="1800">
                <a:solidFill>
                  <a:srgbClr val="423B88"/>
                </a:solidFill>
              </a:defRPr>
            </a:lvl2pPr>
            <a:lvl3pPr indent="0" lvl="2" rtl="0">
              <a:spcBef>
                <a:spcPts val="0"/>
              </a:spcBef>
              <a:spcAft>
                <a:spcPts val="0"/>
              </a:spcAft>
              <a:buClr>
                <a:srgbClr val="423B88"/>
              </a:buClr>
              <a:buSzPts val="2800"/>
              <a:buNone/>
              <a:defRPr sz="1800">
                <a:solidFill>
                  <a:srgbClr val="423B88"/>
                </a:solidFill>
              </a:defRPr>
            </a:lvl3pPr>
            <a:lvl4pPr indent="0" lvl="3" rtl="0">
              <a:spcBef>
                <a:spcPts val="0"/>
              </a:spcBef>
              <a:spcAft>
                <a:spcPts val="0"/>
              </a:spcAft>
              <a:buClr>
                <a:srgbClr val="423B88"/>
              </a:buClr>
              <a:buSzPts val="2800"/>
              <a:buNone/>
              <a:defRPr sz="1800">
                <a:solidFill>
                  <a:srgbClr val="423B88"/>
                </a:solidFill>
              </a:defRPr>
            </a:lvl4pPr>
            <a:lvl5pPr indent="0" lvl="4" rtl="0">
              <a:spcBef>
                <a:spcPts val="0"/>
              </a:spcBef>
              <a:spcAft>
                <a:spcPts val="0"/>
              </a:spcAft>
              <a:buClr>
                <a:srgbClr val="423B88"/>
              </a:buClr>
              <a:buSzPts val="2800"/>
              <a:buNone/>
              <a:defRPr sz="1800">
                <a:solidFill>
                  <a:srgbClr val="423B88"/>
                </a:solidFill>
              </a:defRPr>
            </a:lvl5pPr>
            <a:lvl6pPr indent="0" lvl="5" rtl="0">
              <a:spcBef>
                <a:spcPts val="0"/>
              </a:spcBef>
              <a:spcAft>
                <a:spcPts val="0"/>
              </a:spcAft>
              <a:buClr>
                <a:srgbClr val="423B88"/>
              </a:buClr>
              <a:buSzPts val="2800"/>
              <a:buNone/>
              <a:defRPr sz="1800">
                <a:solidFill>
                  <a:srgbClr val="423B88"/>
                </a:solidFill>
              </a:defRPr>
            </a:lvl6pPr>
            <a:lvl7pPr indent="0" lvl="6" rtl="0">
              <a:spcBef>
                <a:spcPts val="0"/>
              </a:spcBef>
              <a:spcAft>
                <a:spcPts val="0"/>
              </a:spcAft>
              <a:buClr>
                <a:srgbClr val="423B88"/>
              </a:buClr>
              <a:buSzPts val="2800"/>
              <a:buNone/>
              <a:defRPr sz="1800">
                <a:solidFill>
                  <a:srgbClr val="423B88"/>
                </a:solidFill>
              </a:defRPr>
            </a:lvl7pPr>
            <a:lvl8pPr indent="0" lvl="7" rtl="0">
              <a:spcBef>
                <a:spcPts val="0"/>
              </a:spcBef>
              <a:spcAft>
                <a:spcPts val="0"/>
              </a:spcAft>
              <a:buClr>
                <a:srgbClr val="423B88"/>
              </a:buClr>
              <a:buSzPts val="2800"/>
              <a:buNone/>
              <a:defRPr sz="1800">
                <a:solidFill>
                  <a:srgbClr val="423B88"/>
                </a:solidFill>
              </a:defRPr>
            </a:lvl8pPr>
            <a:lvl9pPr indent="0" lvl="8" rtl="0">
              <a:spcBef>
                <a:spcPts val="0"/>
              </a:spcBef>
              <a:spcAft>
                <a:spcPts val="0"/>
              </a:spcAft>
              <a:buClr>
                <a:srgbClr val="423B88"/>
              </a:buClr>
              <a:buSzPts val="2800"/>
              <a:buNone/>
              <a:defRPr sz="1800">
                <a:solidFill>
                  <a:srgbClr val="423B88"/>
                </a:solidFill>
              </a:defRPr>
            </a:lvl9pPr>
          </a:lstStyle>
          <a:p/>
        </p:txBody>
      </p:sp>
      <p:sp>
        <p:nvSpPr>
          <p:cNvPr id="295" name="Google Shape;295;p69"/>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2800"/>
              <a:buNone/>
              <a:defRPr b="1" i="0" sz="1000" u="none" cap="none" strike="noStrike">
                <a:solidFill>
                  <a:srgbClr val="757575"/>
                </a:solidFill>
              </a:defRPr>
            </a:lvl1pPr>
            <a:lvl2pPr indent="0" lvl="1" rtl="0">
              <a:spcBef>
                <a:spcPts val="0"/>
              </a:spcBef>
              <a:spcAft>
                <a:spcPts val="0"/>
              </a:spcAft>
              <a:buClr>
                <a:srgbClr val="423B88"/>
              </a:buClr>
              <a:buSzPts val="2800"/>
              <a:buNone/>
              <a:defRPr b="1" sz="1400">
                <a:solidFill>
                  <a:srgbClr val="423B88"/>
                </a:solidFill>
              </a:defRPr>
            </a:lvl2pPr>
            <a:lvl3pPr indent="0" lvl="2" rtl="0">
              <a:spcBef>
                <a:spcPts val="0"/>
              </a:spcBef>
              <a:spcAft>
                <a:spcPts val="0"/>
              </a:spcAft>
              <a:buClr>
                <a:srgbClr val="423B88"/>
              </a:buClr>
              <a:buSzPts val="2800"/>
              <a:buNone/>
              <a:defRPr b="1" sz="1400">
                <a:solidFill>
                  <a:srgbClr val="423B88"/>
                </a:solidFill>
              </a:defRPr>
            </a:lvl3pPr>
            <a:lvl4pPr indent="0" lvl="3" rtl="0">
              <a:spcBef>
                <a:spcPts val="0"/>
              </a:spcBef>
              <a:spcAft>
                <a:spcPts val="0"/>
              </a:spcAft>
              <a:buClr>
                <a:srgbClr val="423B88"/>
              </a:buClr>
              <a:buSzPts val="2800"/>
              <a:buNone/>
              <a:defRPr b="1" sz="1400">
                <a:solidFill>
                  <a:srgbClr val="423B88"/>
                </a:solidFill>
              </a:defRPr>
            </a:lvl4pPr>
            <a:lvl5pPr indent="0" lvl="4" rtl="0">
              <a:spcBef>
                <a:spcPts val="0"/>
              </a:spcBef>
              <a:spcAft>
                <a:spcPts val="0"/>
              </a:spcAft>
              <a:buClr>
                <a:srgbClr val="423B88"/>
              </a:buClr>
              <a:buSzPts val="2800"/>
              <a:buNone/>
              <a:defRPr b="1" sz="1400">
                <a:solidFill>
                  <a:srgbClr val="423B88"/>
                </a:solidFill>
              </a:defRPr>
            </a:lvl5pPr>
            <a:lvl6pPr indent="0" lvl="5" rtl="0">
              <a:spcBef>
                <a:spcPts val="0"/>
              </a:spcBef>
              <a:spcAft>
                <a:spcPts val="0"/>
              </a:spcAft>
              <a:buClr>
                <a:srgbClr val="423B88"/>
              </a:buClr>
              <a:buSzPts val="2800"/>
              <a:buNone/>
              <a:defRPr b="1" sz="1400">
                <a:solidFill>
                  <a:srgbClr val="423B88"/>
                </a:solidFill>
              </a:defRPr>
            </a:lvl6pPr>
            <a:lvl7pPr indent="0" lvl="6" rtl="0">
              <a:spcBef>
                <a:spcPts val="0"/>
              </a:spcBef>
              <a:spcAft>
                <a:spcPts val="0"/>
              </a:spcAft>
              <a:buClr>
                <a:srgbClr val="423B88"/>
              </a:buClr>
              <a:buSzPts val="2800"/>
              <a:buNone/>
              <a:defRPr b="1" sz="1400">
                <a:solidFill>
                  <a:srgbClr val="423B88"/>
                </a:solidFill>
              </a:defRPr>
            </a:lvl7pPr>
            <a:lvl8pPr indent="0" lvl="7" rtl="0">
              <a:spcBef>
                <a:spcPts val="0"/>
              </a:spcBef>
              <a:spcAft>
                <a:spcPts val="0"/>
              </a:spcAft>
              <a:buClr>
                <a:srgbClr val="423B88"/>
              </a:buClr>
              <a:buSzPts val="2800"/>
              <a:buNone/>
              <a:defRPr b="1" sz="1400">
                <a:solidFill>
                  <a:srgbClr val="423B88"/>
                </a:solidFill>
              </a:defRPr>
            </a:lvl8pPr>
            <a:lvl9pPr indent="0" lvl="8" rtl="0">
              <a:spcBef>
                <a:spcPts val="0"/>
              </a:spcBef>
              <a:spcAft>
                <a:spcPts val="0"/>
              </a:spcAft>
              <a:buClr>
                <a:srgbClr val="423B88"/>
              </a:buClr>
              <a:buSzPts val="2800"/>
              <a:buNone/>
              <a:defRPr b="1" sz="1400">
                <a:solidFill>
                  <a:srgbClr val="423B88"/>
                </a:solidFill>
              </a:defRPr>
            </a:lvl9pPr>
          </a:lstStyle>
          <a:p/>
        </p:txBody>
      </p:sp>
      <p:sp>
        <p:nvSpPr>
          <p:cNvPr id="296" name="Google Shape;296;p69"/>
          <p:cNvSpPr txBox="1"/>
          <p:nvPr>
            <p:ph idx="1" type="body"/>
          </p:nvPr>
        </p:nvSpPr>
        <p:spPr>
          <a:xfrm>
            <a:off x="235500" y="1056325"/>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8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4">
  <p:cSld name="TITLE_AND_BODY_4">
    <p:spTree>
      <p:nvGrpSpPr>
        <p:cNvPr id="297" name="Shape 297"/>
        <p:cNvGrpSpPr/>
        <p:nvPr/>
      </p:nvGrpSpPr>
      <p:grpSpPr>
        <a:xfrm>
          <a:off x="0" y="0"/>
          <a:ext cx="0" cy="0"/>
          <a:chOff x="0" y="0"/>
          <a:chExt cx="0" cy="0"/>
        </a:xfrm>
      </p:grpSpPr>
      <p:sp>
        <p:nvSpPr>
          <p:cNvPr id="298" name="Google Shape;298;p70"/>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299" name="Google Shape;299;p70"/>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300" name="Google Shape;300;p70"/>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301" name="Shape 301"/>
        <p:cNvGrpSpPr/>
        <p:nvPr/>
      </p:nvGrpSpPr>
      <p:grpSpPr>
        <a:xfrm>
          <a:off x="0" y="0"/>
          <a:ext cx="0" cy="0"/>
          <a:chOff x="0" y="0"/>
          <a:chExt cx="0" cy="0"/>
        </a:xfrm>
      </p:grpSpPr>
      <p:sp>
        <p:nvSpPr>
          <p:cNvPr id="302" name="Google Shape;302;p71"/>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SzPts val="14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
        <p:nvSpPr>
          <p:cNvPr id="303" name="Google Shape;303;p7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04" name="Google Shape;304;p71"/>
          <p:cNvSpPr txBox="1"/>
          <p:nvPr>
            <p:ph type="title"/>
          </p:nvPr>
        </p:nvSpPr>
        <p:spPr>
          <a:xfrm>
            <a:off x="311700" y="140225"/>
            <a:ext cx="8520600" cy="75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5">
  <p:cSld name="TITLE_AND_BODY_5">
    <p:spTree>
      <p:nvGrpSpPr>
        <p:cNvPr id="305" name="Shape 305"/>
        <p:cNvGrpSpPr/>
        <p:nvPr/>
      </p:nvGrpSpPr>
      <p:grpSpPr>
        <a:xfrm>
          <a:off x="0" y="0"/>
          <a:ext cx="0" cy="0"/>
          <a:chOff x="0" y="0"/>
          <a:chExt cx="0" cy="0"/>
        </a:xfrm>
      </p:grpSpPr>
      <p:sp>
        <p:nvSpPr>
          <p:cNvPr id="306" name="Google Shape;306;p72"/>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307" name="Google Shape;307;p72"/>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308" name="Google Shape;308;p72"/>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Hero No Text 1">
  <p:cSld name="Purple Hero No Text_1">
    <p:bg>
      <p:bgPr>
        <a:solidFill>
          <a:srgbClr val="FFFFFF"/>
        </a:solidFill>
      </p:bgPr>
    </p:bg>
    <p:spTree>
      <p:nvGrpSpPr>
        <p:cNvPr id="309" name="Shape 309"/>
        <p:cNvGrpSpPr/>
        <p:nvPr/>
      </p:nvGrpSpPr>
      <p:grpSpPr>
        <a:xfrm>
          <a:off x="0" y="0"/>
          <a:ext cx="0" cy="0"/>
          <a:chOff x="0" y="0"/>
          <a:chExt cx="0" cy="0"/>
        </a:xfrm>
      </p:grpSpPr>
      <p:pic>
        <p:nvPicPr>
          <p:cNvPr id="310" name="Google Shape;310;p73"/>
          <p:cNvPicPr preferRelativeResize="0"/>
          <p:nvPr/>
        </p:nvPicPr>
        <p:blipFill rotWithShape="1">
          <a:blip r:embed="rId2">
            <a:alphaModFix/>
          </a:blip>
          <a:srcRect b="0" l="0" r="12049" t="0"/>
          <a:stretch/>
        </p:blipFill>
        <p:spPr>
          <a:xfrm>
            <a:off x="1789425" y="-8475"/>
            <a:ext cx="7354577" cy="5156950"/>
          </a:xfrm>
          <a:prstGeom prst="rect">
            <a:avLst/>
          </a:prstGeom>
          <a:noFill/>
          <a:ln>
            <a:noFill/>
          </a:ln>
        </p:spPr>
      </p:pic>
      <p:grpSp>
        <p:nvGrpSpPr>
          <p:cNvPr id="311" name="Google Shape;311;p73"/>
          <p:cNvGrpSpPr/>
          <p:nvPr/>
        </p:nvGrpSpPr>
        <p:grpSpPr>
          <a:xfrm>
            <a:off x="990600" y="-20533"/>
            <a:ext cx="5363284" cy="5177283"/>
            <a:chOff x="303493" y="-39425"/>
            <a:chExt cx="5483370" cy="5195989"/>
          </a:xfrm>
        </p:grpSpPr>
        <p:sp>
          <p:nvSpPr>
            <p:cNvPr id="312" name="Google Shape;312;p73"/>
            <p:cNvSpPr/>
            <p:nvPr/>
          </p:nvSpPr>
          <p:spPr>
            <a:xfrm rot="10800000">
              <a:off x="1664563" y="-39425"/>
              <a:ext cx="4122300" cy="5185800"/>
            </a:xfrm>
            <a:prstGeom prst="triangle">
              <a:avLst>
                <a:gd fmla="val 4991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3" name="Google Shape;313;p73"/>
            <p:cNvSpPr/>
            <p:nvPr/>
          </p:nvSpPr>
          <p:spPr>
            <a:xfrm>
              <a:off x="303493" y="-37636"/>
              <a:ext cx="3433500" cy="519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4" name="Google Shape;314;p73"/>
          <p:cNvPicPr preferRelativeResize="0"/>
          <p:nvPr/>
        </p:nvPicPr>
        <p:blipFill>
          <a:blip r:embed="rId3">
            <a:alphaModFix/>
          </a:blip>
          <a:stretch>
            <a:fillRect/>
          </a:stretch>
        </p:blipFill>
        <p:spPr>
          <a:xfrm>
            <a:off x="52500" y="4877100"/>
            <a:ext cx="480249" cy="233926"/>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6">
  <p:cSld name="TITLE_AND_BODY_6">
    <p:spTree>
      <p:nvGrpSpPr>
        <p:cNvPr id="315" name="Shape 315"/>
        <p:cNvGrpSpPr/>
        <p:nvPr/>
      </p:nvGrpSpPr>
      <p:grpSpPr>
        <a:xfrm>
          <a:off x="0" y="0"/>
          <a:ext cx="0" cy="0"/>
          <a:chOff x="0" y="0"/>
          <a:chExt cx="0" cy="0"/>
        </a:xfrm>
      </p:grpSpPr>
      <p:sp>
        <p:nvSpPr>
          <p:cNvPr id="316" name="Google Shape;316;p74"/>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317" name="Google Shape;317;p74"/>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318" name="Google Shape;318;p74"/>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23" name="Shape 323"/>
        <p:cNvGrpSpPr/>
        <p:nvPr/>
      </p:nvGrpSpPr>
      <p:grpSpPr>
        <a:xfrm>
          <a:off x="0" y="0"/>
          <a:ext cx="0" cy="0"/>
          <a:chOff x="0" y="0"/>
          <a:chExt cx="0" cy="0"/>
        </a:xfrm>
      </p:grpSpPr>
      <p:pic>
        <p:nvPicPr>
          <p:cNvPr id="324" name="Google Shape;324;p76"/>
          <p:cNvPicPr preferRelativeResize="0"/>
          <p:nvPr/>
        </p:nvPicPr>
        <p:blipFill rotWithShape="1">
          <a:blip r:embed="rId2">
            <a:alphaModFix/>
          </a:blip>
          <a:srcRect b="0" l="0" r="0" t="0"/>
          <a:stretch/>
        </p:blipFill>
        <p:spPr>
          <a:xfrm>
            <a:off x="-71050" y="-98725"/>
            <a:ext cx="9376475" cy="5282101"/>
          </a:xfrm>
          <a:prstGeom prst="rect">
            <a:avLst/>
          </a:prstGeom>
          <a:noFill/>
          <a:ln>
            <a:noFill/>
          </a:ln>
        </p:spPr>
      </p:pic>
      <p:sp>
        <p:nvSpPr>
          <p:cNvPr id="325" name="Google Shape;325;p76"/>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None/>
              <a:defRPr sz="3600">
                <a:solidFill>
                  <a:srgbClr val="FFFFFF"/>
                </a:solidFill>
              </a:defRPr>
            </a:lvl2pPr>
            <a:lvl3pPr lvl="2" rtl="0" algn="ctr">
              <a:lnSpc>
                <a:spcPct val="100000"/>
              </a:lnSpc>
              <a:spcBef>
                <a:spcPts val="0"/>
              </a:spcBef>
              <a:spcAft>
                <a:spcPts val="0"/>
              </a:spcAft>
              <a:buClr>
                <a:srgbClr val="FFFFFF"/>
              </a:buClr>
              <a:buSzPts val="1400"/>
              <a:buNone/>
              <a:defRPr sz="3600">
                <a:solidFill>
                  <a:srgbClr val="FFFFFF"/>
                </a:solidFill>
              </a:defRPr>
            </a:lvl3pPr>
            <a:lvl4pPr lvl="3" rtl="0" algn="ctr">
              <a:lnSpc>
                <a:spcPct val="100000"/>
              </a:lnSpc>
              <a:spcBef>
                <a:spcPts val="0"/>
              </a:spcBef>
              <a:spcAft>
                <a:spcPts val="0"/>
              </a:spcAft>
              <a:buClr>
                <a:srgbClr val="FFFFFF"/>
              </a:buClr>
              <a:buSzPts val="1400"/>
              <a:buNone/>
              <a:defRPr sz="3600">
                <a:solidFill>
                  <a:srgbClr val="FFFFFF"/>
                </a:solidFill>
              </a:defRPr>
            </a:lvl4pPr>
            <a:lvl5pPr lvl="4" rtl="0" algn="ctr">
              <a:lnSpc>
                <a:spcPct val="100000"/>
              </a:lnSpc>
              <a:spcBef>
                <a:spcPts val="0"/>
              </a:spcBef>
              <a:spcAft>
                <a:spcPts val="0"/>
              </a:spcAft>
              <a:buClr>
                <a:srgbClr val="FFFFFF"/>
              </a:buClr>
              <a:buSzPts val="1400"/>
              <a:buNone/>
              <a:defRPr sz="3600">
                <a:solidFill>
                  <a:srgbClr val="FFFFFF"/>
                </a:solidFill>
              </a:defRPr>
            </a:lvl5pPr>
            <a:lvl6pPr lvl="5" rtl="0" algn="ctr">
              <a:lnSpc>
                <a:spcPct val="100000"/>
              </a:lnSpc>
              <a:spcBef>
                <a:spcPts val="0"/>
              </a:spcBef>
              <a:spcAft>
                <a:spcPts val="0"/>
              </a:spcAft>
              <a:buClr>
                <a:srgbClr val="FFFFFF"/>
              </a:buClr>
              <a:buSzPts val="1400"/>
              <a:buNone/>
              <a:defRPr sz="3600">
                <a:solidFill>
                  <a:srgbClr val="FFFFFF"/>
                </a:solidFill>
              </a:defRPr>
            </a:lvl6pPr>
            <a:lvl7pPr lvl="6" rtl="0" algn="ctr">
              <a:lnSpc>
                <a:spcPct val="100000"/>
              </a:lnSpc>
              <a:spcBef>
                <a:spcPts val="0"/>
              </a:spcBef>
              <a:spcAft>
                <a:spcPts val="0"/>
              </a:spcAft>
              <a:buClr>
                <a:srgbClr val="FFFFFF"/>
              </a:buClr>
              <a:buSzPts val="1400"/>
              <a:buNone/>
              <a:defRPr sz="3600">
                <a:solidFill>
                  <a:srgbClr val="FFFFFF"/>
                </a:solidFill>
              </a:defRPr>
            </a:lvl7pPr>
            <a:lvl8pPr lvl="7" rtl="0" algn="ctr">
              <a:lnSpc>
                <a:spcPct val="100000"/>
              </a:lnSpc>
              <a:spcBef>
                <a:spcPts val="0"/>
              </a:spcBef>
              <a:spcAft>
                <a:spcPts val="0"/>
              </a:spcAft>
              <a:buClr>
                <a:srgbClr val="FFFFFF"/>
              </a:buClr>
              <a:buSzPts val="1400"/>
              <a:buNone/>
              <a:defRPr sz="3600">
                <a:solidFill>
                  <a:srgbClr val="FFFFFF"/>
                </a:solidFill>
              </a:defRPr>
            </a:lvl8pPr>
            <a:lvl9pPr lvl="8" rtl="0" algn="ctr">
              <a:lnSpc>
                <a:spcPct val="100000"/>
              </a:lnSpc>
              <a:spcBef>
                <a:spcPts val="0"/>
              </a:spcBef>
              <a:spcAft>
                <a:spcPts val="0"/>
              </a:spcAft>
              <a:buClr>
                <a:srgbClr val="FFFFFF"/>
              </a:buClr>
              <a:buSzPts val="1400"/>
              <a:buNone/>
              <a:defRPr sz="3600">
                <a:solidFill>
                  <a:srgbClr val="FFFFFF"/>
                </a:solidFill>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26" name="Shape 326"/>
        <p:cNvGrpSpPr/>
        <p:nvPr/>
      </p:nvGrpSpPr>
      <p:grpSpPr>
        <a:xfrm>
          <a:off x="0" y="0"/>
          <a:ext cx="0" cy="0"/>
          <a:chOff x="0" y="0"/>
          <a:chExt cx="0" cy="0"/>
        </a:xfrm>
      </p:grpSpPr>
      <p:sp>
        <p:nvSpPr>
          <p:cNvPr id="327" name="Google Shape;327;p7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328" name="Google Shape;328;p7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329" name="Google Shape;329;p77"/>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E29AA"/>
            </a:gs>
            <a:gs pos="100000">
              <a:srgbClr val="1E123D"/>
            </a:gs>
          </a:gsLst>
          <a:lin ang="5400012" scaled="0"/>
        </a:gradFill>
      </p:bgPr>
    </p:bg>
    <p:spTree>
      <p:nvGrpSpPr>
        <p:cNvPr id="330" name="Shape 330"/>
        <p:cNvGrpSpPr/>
        <p:nvPr/>
      </p:nvGrpSpPr>
      <p:grpSpPr>
        <a:xfrm>
          <a:off x="0" y="0"/>
          <a:ext cx="0" cy="0"/>
          <a:chOff x="0" y="0"/>
          <a:chExt cx="0" cy="0"/>
        </a:xfrm>
      </p:grpSpPr>
      <p:sp>
        <p:nvSpPr>
          <p:cNvPr id="331" name="Google Shape;331;p78"/>
          <p:cNvSpPr txBox="1"/>
          <p:nvPr>
            <p:ph idx="1" type="subTitle"/>
          </p:nvPr>
        </p:nvSpPr>
        <p:spPr>
          <a:xfrm>
            <a:off x="311700" y="24212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1400"/>
              <a:buNone/>
              <a:defRPr i="0" sz="1400" u="none" cap="none" strike="noStrike">
                <a:solidFill>
                  <a:srgbClr val="FFFFFF"/>
                </a:solidFill>
              </a:defRPr>
            </a:lvl1pPr>
            <a:lvl2pPr lvl="1" marR="0" rtl="0" algn="ctr">
              <a:lnSpc>
                <a:spcPct val="100000"/>
              </a:lnSpc>
              <a:spcBef>
                <a:spcPts val="0"/>
              </a:spcBef>
              <a:spcAft>
                <a:spcPts val="0"/>
              </a:spcAft>
              <a:buClr>
                <a:srgbClr val="FFFFFF"/>
              </a:buClr>
              <a:buSzPts val="1400"/>
              <a:buNone/>
              <a:defRPr i="0" sz="2800" u="none" cap="none" strike="noStrike">
                <a:solidFill>
                  <a:srgbClr val="FFFFFF"/>
                </a:solidFill>
              </a:defRPr>
            </a:lvl2pPr>
            <a:lvl3pPr lvl="2" marR="0" rtl="0" algn="ctr">
              <a:lnSpc>
                <a:spcPct val="100000"/>
              </a:lnSpc>
              <a:spcBef>
                <a:spcPts val="0"/>
              </a:spcBef>
              <a:spcAft>
                <a:spcPts val="0"/>
              </a:spcAft>
              <a:buClr>
                <a:srgbClr val="FFFFFF"/>
              </a:buClr>
              <a:buSzPts val="1400"/>
              <a:buNone/>
              <a:defRPr i="0" sz="2800" u="none" cap="none" strike="noStrike">
                <a:solidFill>
                  <a:srgbClr val="FFFFFF"/>
                </a:solidFill>
              </a:defRPr>
            </a:lvl3pPr>
            <a:lvl4pPr lvl="3" marR="0" rtl="0" algn="ctr">
              <a:lnSpc>
                <a:spcPct val="100000"/>
              </a:lnSpc>
              <a:spcBef>
                <a:spcPts val="0"/>
              </a:spcBef>
              <a:spcAft>
                <a:spcPts val="0"/>
              </a:spcAft>
              <a:buClr>
                <a:srgbClr val="FFFFFF"/>
              </a:buClr>
              <a:buSzPts val="1400"/>
              <a:buNone/>
              <a:defRPr i="0" sz="2800" u="none" cap="none" strike="noStrike">
                <a:solidFill>
                  <a:srgbClr val="FFFFFF"/>
                </a:solidFill>
              </a:defRPr>
            </a:lvl4pPr>
            <a:lvl5pPr lvl="4" marR="0" rtl="0" algn="ctr">
              <a:lnSpc>
                <a:spcPct val="100000"/>
              </a:lnSpc>
              <a:spcBef>
                <a:spcPts val="0"/>
              </a:spcBef>
              <a:spcAft>
                <a:spcPts val="0"/>
              </a:spcAft>
              <a:buClr>
                <a:srgbClr val="FFFFFF"/>
              </a:buClr>
              <a:buSzPts val="1400"/>
              <a:buNone/>
              <a:defRPr i="0" sz="2800" u="none" cap="none" strike="noStrike">
                <a:solidFill>
                  <a:srgbClr val="FFFFFF"/>
                </a:solidFill>
              </a:defRPr>
            </a:lvl5pPr>
            <a:lvl6pPr lvl="5" marR="0" rtl="0" algn="ctr">
              <a:lnSpc>
                <a:spcPct val="100000"/>
              </a:lnSpc>
              <a:spcBef>
                <a:spcPts val="0"/>
              </a:spcBef>
              <a:spcAft>
                <a:spcPts val="0"/>
              </a:spcAft>
              <a:buClr>
                <a:srgbClr val="FFFFFF"/>
              </a:buClr>
              <a:buSzPts val="1400"/>
              <a:buNone/>
              <a:defRPr i="0" sz="2800" u="none" cap="none" strike="noStrike">
                <a:solidFill>
                  <a:srgbClr val="FFFFFF"/>
                </a:solidFill>
              </a:defRPr>
            </a:lvl6pPr>
            <a:lvl7pPr lvl="6" marR="0" rtl="0" algn="ctr">
              <a:lnSpc>
                <a:spcPct val="100000"/>
              </a:lnSpc>
              <a:spcBef>
                <a:spcPts val="0"/>
              </a:spcBef>
              <a:spcAft>
                <a:spcPts val="0"/>
              </a:spcAft>
              <a:buClr>
                <a:srgbClr val="FFFFFF"/>
              </a:buClr>
              <a:buSzPts val="1400"/>
              <a:buNone/>
              <a:defRPr i="0" sz="2800" u="none" cap="none" strike="noStrike">
                <a:solidFill>
                  <a:srgbClr val="FFFFFF"/>
                </a:solidFill>
              </a:defRPr>
            </a:lvl7pPr>
            <a:lvl8pPr lvl="7" marR="0" rtl="0" algn="ctr">
              <a:lnSpc>
                <a:spcPct val="100000"/>
              </a:lnSpc>
              <a:spcBef>
                <a:spcPts val="0"/>
              </a:spcBef>
              <a:spcAft>
                <a:spcPts val="0"/>
              </a:spcAft>
              <a:buClr>
                <a:srgbClr val="FFFFFF"/>
              </a:buClr>
              <a:buSzPts val="1400"/>
              <a:buNone/>
              <a:defRPr i="0" sz="2800" u="none" cap="none" strike="noStrike">
                <a:solidFill>
                  <a:srgbClr val="FFFFFF"/>
                </a:solidFill>
              </a:defRPr>
            </a:lvl8pPr>
            <a:lvl9pPr lvl="8" marR="0" rtl="0" algn="ctr">
              <a:lnSpc>
                <a:spcPct val="100000"/>
              </a:lnSpc>
              <a:spcBef>
                <a:spcPts val="0"/>
              </a:spcBef>
              <a:spcAft>
                <a:spcPts val="0"/>
              </a:spcAft>
              <a:buClr>
                <a:srgbClr val="FFFFFF"/>
              </a:buClr>
              <a:buSzPts val="1400"/>
              <a:buNone/>
              <a:defRPr i="0" sz="2800" u="none" cap="none" strike="noStrike">
                <a:solidFill>
                  <a:srgbClr val="FFFFFF"/>
                </a:solidFill>
              </a:defRPr>
            </a:lvl9pPr>
          </a:lstStyle>
          <a:p/>
        </p:txBody>
      </p:sp>
      <p:pic>
        <p:nvPicPr>
          <p:cNvPr id="332" name="Google Shape;332;p78"/>
          <p:cNvPicPr preferRelativeResize="0"/>
          <p:nvPr/>
        </p:nvPicPr>
        <p:blipFill rotWithShape="1">
          <a:blip r:embed="rId2">
            <a:alphaModFix/>
          </a:blip>
          <a:srcRect b="0" l="0" r="0" t="0"/>
          <a:stretch/>
        </p:blipFill>
        <p:spPr>
          <a:xfrm>
            <a:off x="52325" y="4877000"/>
            <a:ext cx="475600" cy="233250"/>
          </a:xfrm>
          <a:prstGeom prst="rect">
            <a:avLst/>
          </a:prstGeom>
          <a:noFill/>
          <a:ln>
            <a:noFill/>
          </a:ln>
        </p:spPr>
      </p:pic>
      <p:sp>
        <p:nvSpPr>
          <p:cNvPr id="333" name="Google Shape;333;p78"/>
          <p:cNvSpPr txBox="1"/>
          <p:nvPr>
            <p:ph type="title"/>
          </p:nvPr>
        </p:nvSpPr>
        <p:spPr>
          <a:xfrm>
            <a:off x="311700" y="1653800"/>
            <a:ext cx="8520600" cy="958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None/>
              <a:defRPr sz="3600">
                <a:solidFill>
                  <a:srgbClr val="FFFFFF"/>
                </a:solidFill>
              </a:defRPr>
            </a:lvl2pPr>
            <a:lvl3pPr lvl="2" rtl="0" algn="ctr">
              <a:lnSpc>
                <a:spcPct val="100000"/>
              </a:lnSpc>
              <a:spcBef>
                <a:spcPts val="0"/>
              </a:spcBef>
              <a:spcAft>
                <a:spcPts val="0"/>
              </a:spcAft>
              <a:buClr>
                <a:srgbClr val="FFFFFF"/>
              </a:buClr>
              <a:buSzPts val="1400"/>
              <a:buNone/>
              <a:defRPr sz="3600">
                <a:solidFill>
                  <a:srgbClr val="FFFFFF"/>
                </a:solidFill>
              </a:defRPr>
            </a:lvl3pPr>
            <a:lvl4pPr lvl="3" rtl="0" algn="ctr">
              <a:lnSpc>
                <a:spcPct val="100000"/>
              </a:lnSpc>
              <a:spcBef>
                <a:spcPts val="0"/>
              </a:spcBef>
              <a:spcAft>
                <a:spcPts val="0"/>
              </a:spcAft>
              <a:buClr>
                <a:srgbClr val="FFFFFF"/>
              </a:buClr>
              <a:buSzPts val="1400"/>
              <a:buNone/>
              <a:defRPr sz="3600">
                <a:solidFill>
                  <a:srgbClr val="FFFFFF"/>
                </a:solidFill>
              </a:defRPr>
            </a:lvl4pPr>
            <a:lvl5pPr lvl="4" rtl="0" algn="ctr">
              <a:lnSpc>
                <a:spcPct val="100000"/>
              </a:lnSpc>
              <a:spcBef>
                <a:spcPts val="0"/>
              </a:spcBef>
              <a:spcAft>
                <a:spcPts val="0"/>
              </a:spcAft>
              <a:buClr>
                <a:srgbClr val="FFFFFF"/>
              </a:buClr>
              <a:buSzPts val="1400"/>
              <a:buNone/>
              <a:defRPr sz="3600">
                <a:solidFill>
                  <a:srgbClr val="FFFFFF"/>
                </a:solidFill>
              </a:defRPr>
            </a:lvl5pPr>
            <a:lvl6pPr lvl="5" rtl="0" algn="ctr">
              <a:lnSpc>
                <a:spcPct val="100000"/>
              </a:lnSpc>
              <a:spcBef>
                <a:spcPts val="0"/>
              </a:spcBef>
              <a:spcAft>
                <a:spcPts val="0"/>
              </a:spcAft>
              <a:buClr>
                <a:srgbClr val="FFFFFF"/>
              </a:buClr>
              <a:buSzPts val="1400"/>
              <a:buNone/>
              <a:defRPr sz="3600">
                <a:solidFill>
                  <a:srgbClr val="FFFFFF"/>
                </a:solidFill>
              </a:defRPr>
            </a:lvl6pPr>
            <a:lvl7pPr lvl="6" rtl="0" algn="ctr">
              <a:lnSpc>
                <a:spcPct val="100000"/>
              </a:lnSpc>
              <a:spcBef>
                <a:spcPts val="0"/>
              </a:spcBef>
              <a:spcAft>
                <a:spcPts val="0"/>
              </a:spcAft>
              <a:buClr>
                <a:srgbClr val="FFFFFF"/>
              </a:buClr>
              <a:buSzPts val="1400"/>
              <a:buNone/>
              <a:defRPr sz="3600">
                <a:solidFill>
                  <a:srgbClr val="FFFFFF"/>
                </a:solidFill>
              </a:defRPr>
            </a:lvl7pPr>
            <a:lvl8pPr lvl="7" rtl="0" algn="ctr">
              <a:lnSpc>
                <a:spcPct val="100000"/>
              </a:lnSpc>
              <a:spcBef>
                <a:spcPts val="0"/>
              </a:spcBef>
              <a:spcAft>
                <a:spcPts val="0"/>
              </a:spcAft>
              <a:buClr>
                <a:srgbClr val="FFFFFF"/>
              </a:buClr>
              <a:buSzPts val="1400"/>
              <a:buNone/>
              <a:defRPr sz="3600">
                <a:solidFill>
                  <a:srgbClr val="FFFFFF"/>
                </a:solidFill>
              </a:defRPr>
            </a:lvl8pPr>
            <a:lvl9pPr lvl="8" rtl="0" algn="ctr">
              <a:lnSpc>
                <a:spcPct val="100000"/>
              </a:lnSpc>
              <a:spcBef>
                <a:spcPts val="0"/>
              </a:spcBef>
              <a:spcAft>
                <a:spcPts val="0"/>
              </a:spcAft>
              <a:buClr>
                <a:srgbClr val="FFFFFF"/>
              </a:buClr>
              <a:buSzPts val="1400"/>
              <a:buNone/>
              <a:defRPr sz="3600">
                <a:solidFill>
                  <a:srgbClr val="FFFFFF"/>
                </a:solidFill>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34" name="Shape 334"/>
        <p:cNvGrpSpPr/>
        <p:nvPr/>
      </p:nvGrpSpPr>
      <p:grpSpPr>
        <a:xfrm>
          <a:off x="0" y="0"/>
          <a:ext cx="0" cy="0"/>
          <a:chOff x="0" y="0"/>
          <a:chExt cx="0" cy="0"/>
        </a:xfrm>
      </p:grpSpPr>
      <p:sp>
        <p:nvSpPr>
          <p:cNvPr id="335" name="Google Shape;335;p79"/>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79"/>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None/>
              <a:defRPr sz="3600">
                <a:solidFill>
                  <a:srgbClr val="FFFFFF"/>
                </a:solidFill>
              </a:defRPr>
            </a:lvl2pPr>
            <a:lvl3pPr lvl="2" rtl="0" algn="ctr">
              <a:lnSpc>
                <a:spcPct val="100000"/>
              </a:lnSpc>
              <a:spcBef>
                <a:spcPts val="0"/>
              </a:spcBef>
              <a:spcAft>
                <a:spcPts val="0"/>
              </a:spcAft>
              <a:buClr>
                <a:srgbClr val="FFFFFF"/>
              </a:buClr>
              <a:buSzPts val="1400"/>
              <a:buNone/>
              <a:defRPr sz="3600">
                <a:solidFill>
                  <a:srgbClr val="FFFFFF"/>
                </a:solidFill>
              </a:defRPr>
            </a:lvl3pPr>
            <a:lvl4pPr lvl="3" rtl="0" algn="ctr">
              <a:lnSpc>
                <a:spcPct val="100000"/>
              </a:lnSpc>
              <a:spcBef>
                <a:spcPts val="0"/>
              </a:spcBef>
              <a:spcAft>
                <a:spcPts val="0"/>
              </a:spcAft>
              <a:buClr>
                <a:srgbClr val="FFFFFF"/>
              </a:buClr>
              <a:buSzPts val="1400"/>
              <a:buNone/>
              <a:defRPr sz="3600">
                <a:solidFill>
                  <a:srgbClr val="FFFFFF"/>
                </a:solidFill>
              </a:defRPr>
            </a:lvl4pPr>
            <a:lvl5pPr lvl="4" rtl="0" algn="ctr">
              <a:lnSpc>
                <a:spcPct val="100000"/>
              </a:lnSpc>
              <a:spcBef>
                <a:spcPts val="0"/>
              </a:spcBef>
              <a:spcAft>
                <a:spcPts val="0"/>
              </a:spcAft>
              <a:buClr>
                <a:srgbClr val="FFFFFF"/>
              </a:buClr>
              <a:buSzPts val="1400"/>
              <a:buNone/>
              <a:defRPr sz="3600">
                <a:solidFill>
                  <a:srgbClr val="FFFFFF"/>
                </a:solidFill>
              </a:defRPr>
            </a:lvl5pPr>
            <a:lvl6pPr lvl="5" rtl="0" algn="ctr">
              <a:lnSpc>
                <a:spcPct val="100000"/>
              </a:lnSpc>
              <a:spcBef>
                <a:spcPts val="0"/>
              </a:spcBef>
              <a:spcAft>
                <a:spcPts val="0"/>
              </a:spcAft>
              <a:buClr>
                <a:srgbClr val="FFFFFF"/>
              </a:buClr>
              <a:buSzPts val="1400"/>
              <a:buNone/>
              <a:defRPr sz="3600">
                <a:solidFill>
                  <a:srgbClr val="FFFFFF"/>
                </a:solidFill>
              </a:defRPr>
            </a:lvl6pPr>
            <a:lvl7pPr lvl="6" rtl="0" algn="ctr">
              <a:lnSpc>
                <a:spcPct val="100000"/>
              </a:lnSpc>
              <a:spcBef>
                <a:spcPts val="0"/>
              </a:spcBef>
              <a:spcAft>
                <a:spcPts val="0"/>
              </a:spcAft>
              <a:buClr>
                <a:srgbClr val="FFFFFF"/>
              </a:buClr>
              <a:buSzPts val="1400"/>
              <a:buNone/>
              <a:defRPr sz="3600">
                <a:solidFill>
                  <a:srgbClr val="FFFFFF"/>
                </a:solidFill>
              </a:defRPr>
            </a:lvl7pPr>
            <a:lvl8pPr lvl="7" rtl="0" algn="ctr">
              <a:lnSpc>
                <a:spcPct val="100000"/>
              </a:lnSpc>
              <a:spcBef>
                <a:spcPts val="0"/>
              </a:spcBef>
              <a:spcAft>
                <a:spcPts val="0"/>
              </a:spcAft>
              <a:buClr>
                <a:srgbClr val="FFFFFF"/>
              </a:buClr>
              <a:buSzPts val="1400"/>
              <a:buNone/>
              <a:defRPr sz="3600">
                <a:solidFill>
                  <a:srgbClr val="FFFFFF"/>
                </a:solidFill>
              </a:defRPr>
            </a:lvl8pPr>
            <a:lvl9pPr lvl="8" rtl="0" algn="ctr">
              <a:lnSpc>
                <a:spcPct val="100000"/>
              </a:lnSpc>
              <a:spcBef>
                <a:spcPts val="0"/>
              </a:spcBef>
              <a:spcAft>
                <a:spcPts val="0"/>
              </a:spcAft>
              <a:buClr>
                <a:srgbClr val="FFFFFF"/>
              </a:buClr>
              <a:buSzPts val="1400"/>
              <a:buNone/>
              <a:defRPr sz="3600">
                <a:solidFill>
                  <a:srgbClr val="FFFFFF"/>
                </a:solidFill>
              </a:defRPr>
            </a:lvl9pPr>
          </a:lstStyle>
          <a:p/>
        </p:txBody>
      </p:sp>
      <p:pic>
        <p:nvPicPr>
          <p:cNvPr id="337" name="Google Shape;337;p79"/>
          <p:cNvPicPr preferRelativeResize="0"/>
          <p:nvPr/>
        </p:nvPicPr>
        <p:blipFill rotWithShape="1">
          <a:blip r:embed="rId2">
            <a:alphaModFix/>
          </a:blip>
          <a:srcRect b="0" l="0" r="0" t="0"/>
          <a:stretch/>
        </p:blipFill>
        <p:spPr>
          <a:xfrm>
            <a:off x="19025" y="4875425"/>
            <a:ext cx="511626" cy="250925"/>
          </a:xfrm>
          <a:prstGeom prst="rect">
            <a:avLst/>
          </a:prstGeom>
          <a:noFill/>
          <a:ln>
            <a:noFill/>
          </a:ln>
        </p:spPr>
      </p:pic>
      <p:pic>
        <p:nvPicPr>
          <p:cNvPr descr="circuit-pattern.png" id="338" name="Google Shape;338;p79"/>
          <p:cNvPicPr preferRelativeResize="0"/>
          <p:nvPr/>
        </p:nvPicPr>
        <p:blipFill rotWithShape="1">
          <a:blip r:embed="rId3">
            <a:alphaModFix amt="89000"/>
          </a:blip>
          <a:srcRect b="0" l="0" r="0" t="0"/>
          <a:stretch/>
        </p:blipFill>
        <p:spPr>
          <a:xfrm>
            <a:off x="-71050" y="-98725"/>
            <a:ext cx="9376478" cy="5282099"/>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gradFill>
          <a:gsLst>
            <a:gs pos="0">
              <a:srgbClr val="4E29AA"/>
            </a:gs>
            <a:gs pos="100000">
              <a:srgbClr val="1E123D"/>
            </a:gs>
          </a:gsLst>
          <a:lin ang="5400012" scaled="0"/>
        </a:gradFill>
      </p:bgPr>
    </p:bg>
    <p:spTree>
      <p:nvGrpSpPr>
        <p:cNvPr id="339" name="Shape 339"/>
        <p:cNvGrpSpPr/>
        <p:nvPr/>
      </p:nvGrpSpPr>
      <p:grpSpPr>
        <a:xfrm>
          <a:off x="0" y="0"/>
          <a:ext cx="0" cy="0"/>
          <a:chOff x="0" y="0"/>
          <a:chExt cx="0" cy="0"/>
        </a:xfrm>
      </p:grpSpPr>
      <p:sp>
        <p:nvSpPr>
          <p:cNvPr id="340" name="Google Shape;340;p80"/>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2pPr>
            <a:lvl3pPr lvl="2"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3pPr>
            <a:lvl4pPr lvl="3"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4pPr>
            <a:lvl5pPr lvl="4"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5pPr>
            <a:lvl6pPr lvl="5"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6pPr>
            <a:lvl7pPr lvl="6"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7pPr>
            <a:lvl8pPr lvl="7"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8pPr>
            <a:lvl9pPr lvl="8"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9pPr>
          </a:lstStyle>
          <a:p/>
        </p:txBody>
      </p:sp>
      <p:pic>
        <p:nvPicPr>
          <p:cNvPr id="341" name="Google Shape;341;p80"/>
          <p:cNvPicPr preferRelativeResize="0"/>
          <p:nvPr/>
        </p:nvPicPr>
        <p:blipFill rotWithShape="1">
          <a:blip r:embed="rId2">
            <a:alphaModFix/>
          </a:blip>
          <a:srcRect b="0" l="0" r="0" t="0"/>
          <a:stretch/>
        </p:blipFill>
        <p:spPr>
          <a:xfrm>
            <a:off x="52325" y="4877000"/>
            <a:ext cx="475600" cy="233250"/>
          </a:xfrm>
          <a:prstGeom prst="rect">
            <a:avLst/>
          </a:prstGeom>
          <a:noFill/>
          <a:ln>
            <a:noFill/>
          </a:ln>
        </p:spPr>
      </p:pic>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no Rasa logo)">
  <p:cSld name="Hero (no Rasa logo)">
    <p:spTree>
      <p:nvGrpSpPr>
        <p:cNvPr id="342" name="Shape 342"/>
        <p:cNvGrpSpPr/>
        <p:nvPr/>
      </p:nvGrpSpPr>
      <p:grpSpPr>
        <a:xfrm>
          <a:off x="0" y="0"/>
          <a:ext cx="0" cy="0"/>
          <a:chOff x="0" y="0"/>
          <a:chExt cx="0" cy="0"/>
        </a:xfrm>
      </p:grpSpPr>
      <p:pic>
        <p:nvPicPr>
          <p:cNvPr descr="pattern-bg.png" id="343" name="Google Shape;343;p81"/>
          <p:cNvPicPr preferRelativeResize="0"/>
          <p:nvPr/>
        </p:nvPicPr>
        <p:blipFill rotWithShape="1">
          <a:blip r:embed="rId2">
            <a:alphaModFix/>
          </a:blip>
          <a:srcRect b="0" l="0" r="0" t="0"/>
          <a:stretch/>
        </p:blipFill>
        <p:spPr>
          <a:xfrm>
            <a:off x="-62625" y="-83500"/>
            <a:ext cx="9376500" cy="5282099"/>
          </a:xfrm>
          <a:prstGeom prst="rect">
            <a:avLst/>
          </a:prstGeom>
          <a:noFill/>
          <a:ln>
            <a:noFill/>
          </a:ln>
        </p:spPr>
      </p:pic>
      <p:sp>
        <p:nvSpPr>
          <p:cNvPr id="344" name="Google Shape;344;p81"/>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ircuit-pattern.png" id="345" name="Google Shape;345;p81"/>
          <p:cNvPicPr preferRelativeResize="0"/>
          <p:nvPr/>
        </p:nvPicPr>
        <p:blipFill rotWithShape="1">
          <a:blip r:embed="rId3">
            <a:alphaModFix amt="89000"/>
          </a:blip>
          <a:srcRect b="0" l="0" r="0" t="0"/>
          <a:stretch/>
        </p:blipFill>
        <p:spPr>
          <a:xfrm>
            <a:off x="-71050" y="-98725"/>
            <a:ext cx="9376500" cy="5282099"/>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346" name="Shape 346"/>
        <p:cNvGrpSpPr/>
        <p:nvPr/>
      </p:nvGrpSpPr>
      <p:grpSpPr>
        <a:xfrm>
          <a:off x="0" y="0"/>
          <a:ext cx="0" cy="0"/>
          <a:chOff x="0" y="0"/>
          <a:chExt cx="0" cy="0"/>
        </a:xfrm>
      </p:grpSpPr>
      <p:sp>
        <p:nvSpPr>
          <p:cNvPr id="347" name="Google Shape;347;p82"/>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lvl="0" marR="0" rtl="0" algn="ctr">
              <a:lnSpc>
                <a:spcPct val="90000"/>
              </a:lnSpc>
              <a:spcBef>
                <a:spcPts val="0"/>
              </a:spcBef>
              <a:spcAft>
                <a:spcPts val="0"/>
              </a:spcAft>
              <a:buClr>
                <a:schemeClr val="dk1"/>
              </a:buClr>
              <a:buSzPts val="1400"/>
              <a:buFont typeface="Calibri"/>
              <a:buNone/>
              <a:defRPr b="0" i="0" sz="45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348" name="Google Shape;348;p82"/>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800"/>
              </a:spcBef>
              <a:spcAft>
                <a:spcPts val="0"/>
              </a:spcAft>
              <a:buClr>
                <a:schemeClr val="dk1"/>
              </a:buClr>
              <a:buSzPts val="14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1600"/>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1600"/>
              </a:spcBef>
              <a:spcAft>
                <a:spcPts val="160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349" name="Google Shape;349;p82"/>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350" name="Google Shape;350;p82"/>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351" name="Google Shape;351;p82"/>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52" name="Shape 352"/>
        <p:cNvGrpSpPr/>
        <p:nvPr/>
      </p:nvGrpSpPr>
      <p:grpSpPr>
        <a:xfrm>
          <a:off x="0" y="0"/>
          <a:ext cx="0" cy="0"/>
          <a:chOff x="0" y="0"/>
          <a:chExt cx="0" cy="0"/>
        </a:xfrm>
      </p:grpSpPr>
      <p:sp>
        <p:nvSpPr>
          <p:cNvPr id="353" name="Google Shape;353;p83"/>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SzPts val="14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
        <p:nvSpPr>
          <p:cNvPr id="354" name="Google Shape;354;p8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355" name="Google Shape;355;p83"/>
          <p:cNvSpPr txBox="1"/>
          <p:nvPr>
            <p:ph type="title"/>
          </p:nvPr>
        </p:nvSpPr>
        <p:spPr>
          <a:xfrm>
            <a:off x="311700" y="140225"/>
            <a:ext cx="8520600" cy="75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E29AA"/>
            </a:gs>
            <a:gs pos="100000">
              <a:srgbClr val="1E123D"/>
            </a:gs>
          </a:gsLst>
          <a:lin ang="5400012" scaled="0"/>
        </a:gradFill>
      </p:bgPr>
    </p:bg>
    <p:spTree>
      <p:nvGrpSpPr>
        <p:cNvPr id="360" name="Shape 360"/>
        <p:cNvGrpSpPr/>
        <p:nvPr/>
      </p:nvGrpSpPr>
      <p:grpSpPr>
        <a:xfrm>
          <a:off x="0" y="0"/>
          <a:ext cx="0" cy="0"/>
          <a:chOff x="0" y="0"/>
          <a:chExt cx="0" cy="0"/>
        </a:xfrm>
      </p:grpSpPr>
      <p:sp>
        <p:nvSpPr>
          <p:cNvPr id="361" name="Google Shape;361;p85"/>
          <p:cNvSpPr txBox="1"/>
          <p:nvPr>
            <p:ph idx="1" type="subTitle"/>
          </p:nvPr>
        </p:nvSpPr>
        <p:spPr>
          <a:xfrm>
            <a:off x="311700" y="2421225"/>
            <a:ext cx="8520600" cy="792600"/>
          </a:xfrm>
          <a:prstGeom prst="rect">
            <a:avLst/>
          </a:prstGeom>
          <a:noFill/>
          <a:ln>
            <a:noFill/>
          </a:ln>
        </p:spPr>
        <p:txBody>
          <a:bodyPr anchorCtr="0" anchor="t"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1400"/>
              <a:buNone/>
              <a:defRPr i="0" sz="1400" u="none" cap="none" strike="noStrike">
                <a:solidFill>
                  <a:srgbClr val="FFFFFF"/>
                </a:solidFill>
              </a:defRPr>
            </a:lvl1pPr>
            <a:lvl2pPr indent="0" lvl="1" marL="457200" marR="0" rtl="0" algn="ctr">
              <a:lnSpc>
                <a:spcPct val="100000"/>
              </a:lnSpc>
              <a:spcBef>
                <a:spcPts val="0"/>
              </a:spcBef>
              <a:spcAft>
                <a:spcPts val="0"/>
              </a:spcAft>
              <a:buClr>
                <a:srgbClr val="FFFFFF"/>
              </a:buClr>
              <a:buSzPts val="1400"/>
              <a:buNone/>
              <a:defRPr i="0" sz="2800" u="none" cap="none" strike="noStrike">
                <a:solidFill>
                  <a:srgbClr val="FFFFFF"/>
                </a:solidFill>
              </a:defRPr>
            </a:lvl2pPr>
            <a:lvl3pPr indent="0" lvl="2" marL="914400" marR="0" rtl="0" algn="ctr">
              <a:lnSpc>
                <a:spcPct val="100000"/>
              </a:lnSpc>
              <a:spcBef>
                <a:spcPts val="0"/>
              </a:spcBef>
              <a:spcAft>
                <a:spcPts val="0"/>
              </a:spcAft>
              <a:buClr>
                <a:srgbClr val="FFFFFF"/>
              </a:buClr>
              <a:buSzPts val="1400"/>
              <a:buNone/>
              <a:defRPr i="0" sz="2800" u="none" cap="none" strike="noStrike">
                <a:solidFill>
                  <a:srgbClr val="FFFFFF"/>
                </a:solidFill>
              </a:defRPr>
            </a:lvl3pPr>
            <a:lvl4pPr indent="0" lvl="3" marL="1371600" marR="0" rtl="0" algn="ctr">
              <a:lnSpc>
                <a:spcPct val="100000"/>
              </a:lnSpc>
              <a:spcBef>
                <a:spcPts val="0"/>
              </a:spcBef>
              <a:spcAft>
                <a:spcPts val="0"/>
              </a:spcAft>
              <a:buClr>
                <a:srgbClr val="FFFFFF"/>
              </a:buClr>
              <a:buSzPts val="1400"/>
              <a:buNone/>
              <a:defRPr i="0" sz="2800" u="none" cap="none" strike="noStrike">
                <a:solidFill>
                  <a:srgbClr val="FFFFFF"/>
                </a:solidFill>
              </a:defRPr>
            </a:lvl4pPr>
            <a:lvl5pPr indent="0" lvl="4" marL="1828800" marR="0" rtl="0" algn="ctr">
              <a:lnSpc>
                <a:spcPct val="100000"/>
              </a:lnSpc>
              <a:spcBef>
                <a:spcPts val="0"/>
              </a:spcBef>
              <a:spcAft>
                <a:spcPts val="0"/>
              </a:spcAft>
              <a:buClr>
                <a:srgbClr val="FFFFFF"/>
              </a:buClr>
              <a:buSzPts val="1400"/>
              <a:buNone/>
              <a:defRPr i="0" sz="2800" u="none" cap="none" strike="noStrike">
                <a:solidFill>
                  <a:srgbClr val="FFFFFF"/>
                </a:solidFill>
              </a:defRPr>
            </a:lvl5pPr>
            <a:lvl6pPr indent="0" lvl="5" marL="2286000" marR="0" rtl="0" algn="ctr">
              <a:lnSpc>
                <a:spcPct val="100000"/>
              </a:lnSpc>
              <a:spcBef>
                <a:spcPts val="0"/>
              </a:spcBef>
              <a:spcAft>
                <a:spcPts val="0"/>
              </a:spcAft>
              <a:buClr>
                <a:srgbClr val="FFFFFF"/>
              </a:buClr>
              <a:buSzPts val="1400"/>
              <a:buNone/>
              <a:defRPr i="0" sz="2800" u="none" cap="none" strike="noStrike">
                <a:solidFill>
                  <a:srgbClr val="FFFFFF"/>
                </a:solidFill>
              </a:defRPr>
            </a:lvl6pPr>
            <a:lvl7pPr indent="0" lvl="6" marL="2743200" marR="0" rtl="0" algn="ctr">
              <a:lnSpc>
                <a:spcPct val="100000"/>
              </a:lnSpc>
              <a:spcBef>
                <a:spcPts val="0"/>
              </a:spcBef>
              <a:spcAft>
                <a:spcPts val="0"/>
              </a:spcAft>
              <a:buClr>
                <a:srgbClr val="FFFFFF"/>
              </a:buClr>
              <a:buSzPts val="1400"/>
              <a:buNone/>
              <a:defRPr i="0" sz="2800" u="none" cap="none" strike="noStrike">
                <a:solidFill>
                  <a:srgbClr val="FFFFFF"/>
                </a:solidFill>
              </a:defRPr>
            </a:lvl7pPr>
            <a:lvl8pPr indent="0" lvl="7" marL="3200400" marR="0" rtl="0" algn="ctr">
              <a:lnSpc>
                <a:spcPct val="100000"/>
              </a:lnSpc>
              <a:spcBef>
                <a:spcPts val="0"/>
              </a:spcBef>
              <a:spcAft>
                <a:spcPts val="0"/>
              </a:spcAft>
              <a:buClr>
                <a:srgbClr val="FFFFFF"/>
              </a:buClr>
              <a:buSzPts val="1400"/>
              <a:buNone/>
              <a:defRPr i="0" sz="2800" u="none" cap="none" strike="noStrike">
                <a:solidFill>
                  <a:srgbClr val="FFFFFF"/>
                </a:solidFill>
              </a:defRPr>
            </a:lvl8pPr>
            <a:lvl9pPr indent="0" lvl="8" marL="3657600" marR="0" rtl="0" algn="ctr">
              <a:lnSpc>
                <a:spcPct val="100000"/>
              </a:lnSpc>
              <a:spcBef>
                <a:spcPts val="0"/>
              </a:spcBef>
              <a:spcAft>
                <a:spcPts val="0"/>
              </a:spcAft>
              <a:buClr>
                <a:srgbClr val="FFFFFF"/>
              </a:buClr>
              <a:buSzPts val="1400"/>
              <a:buNone/>
              <a:defRPr i="0" sz="2800" u="none" cap="none" strike="noStrike">
                <a:solidFill>
                  <a:srgbClr val="FFFFFF"/>
                </a:solidFill>
              </a:defRPr>
            </a:lvl9pPr>
          </a:lstStyle>
          <a:p/>
        </p:txBody>
      </p:sp>
      <p:pic>
        <p:nvPicPr>
          <p:cNvPr id="362" name="Google Shape;362;p85"/>
          <p:cNvPicPr preferRelativeResize="0"/>
          <p:nvPr/>
        </p:nvPicPr>
        <p:blipFill>
          <a:blip r:embed="rId2">
            <a:alphaModFix/>
          </a:blip>
          <a:stretch>
            <a:fillRect/>
          </a:stretch>
        </p:blipFill>
        <p:spPr>
          <a:xfrm>
            <a:off x="52325" y="4877000"/>
            <a:ext cx="475600" cy="233250"/>
          </a:xfrm>
          <a:prstGeom prst="rect">
            <a:avLst/>
          </a:prstGeom>
          <a:noFill/>
          <a:ln>
            <a:noFill/>
          </a:ln>
        </p:spPr>
      </p:pic>
      <p:sp>
        <p:nvSpPr>
          <p:cNvPr id="363" name="Google Shape;363;p85"/>
          <p:cNvSpPr txBox="1"/>
          <p:nvPr>
            <p:ph type="title"/>
          </p:nvPr>
        </p:nvSpPr>
        <p:spPr>
          <a:xfrm>
            <a:off x="311700" y="1653800"/>
            <a:ext cx="8520600" cy="9582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64" name="Shape 364"/>
        <p:cNvGrpSpPr/>
        <p:nvPr/>
      </p:nvGrpSpPr>
      <p:grpSpPr>
        <a:xfrm>
          <a:off x="0" y="0"/>
          <a:ext cx="0" cy="0"/>
          <a:chOff x="0" y="0"/>
          <a:chExt cx="0" cy="0"/>
        </a:xfrm>
      </p:grpSpPr>
      <p:sp>
        <p:nvSpPr>
          <p:cNvPr id="365" name="Google Shape;365;p86"/>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366" name="Google Shape;366;p86"/>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367" name="Google Shape;367;p86"/>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075"/>
            <a:ext cx="3837000" cy="3695100"/>
          </a:xfrm>
          <a:prstGeom prst="rect">
            <a:avLst/>
          </a:prstGeom>
        </p:spPr>
        <p:txBody>
          <a:bodyPr anchorCtr="0" anchor="ctr" bIns="91425" lIns="91425" spcFirstLastPara="1" rIns="91425" wrap="square" tIns="91425">
            <a:noAutofit/>
          </a:bodyPr>
          <a:lstStyle>
            <a:lvl1pPr indent="-342900" lvl="0" marL="457200">
              <a:spcBef>
                <a:spcPts val="0"/>
              </a:spcBef>
              <a:spcAft>
                <a:spcPts val="0"/>
              </a:spcAft>
              <a:buSzPts val="1800"/>
              <a:buChar char="●"/>
              <a:defRPr/>
            </a:lvl1pPr>
            <a:lvl2pPr indent="-317500" lvl="1" marL="914400">
              <a:spcBef>
                <a:spcPts val="1600"/>
              </a:spcBef>
              <a:spcAft>
                <a:spcPts val="0"/>
              </a:spcAft>
              <a:buSzPts val="1400"/>
              <a:buChar char="○"/>
              <a:defRPr/>
            </a:lvl2pPr>
            <a:lvl3pPr indent="-317500" lvl="2" marL="1371600">
              <a:spcBef>
                <a:spcPts val="1600"/>
              </a:spcBef>
              <a:spcAft>
                <a:spcPts val="0"/>
              </a:spcAft>
              <a:buSzPts val="1400"/>
              <a:buChar char="■"/>
              <a:defRPr/>
            </a:lvl3pPr>
            <a:lvl4pPr indent="-317500" lvl="3" marL="1828800">
              <a:spcBef>
                <a:spcPts val="1600"/>
              </a:spcBef>
              <a:spcAft>
                <a:spcPts val="0"/>
              </a:spcAft>
              <a:buSzPts val="1400"/>
              <a:buChar char="●"/>
              <a:defRPr/>
            </a:lvl4pPr>
            <a:lvl5pPr indent="-317500" lvl="4" marL="2286000">
              <a:spcBef>
                <a:spcPts val="1600"/>
              </a:spcBef>
              <a:spcAft>
                <a:spcPts val="0"/>
              </a:spcAft>
              <a:buSzPts val="1400"/>
              <a:buChar char="○"/>
              <a:defRPr/>
            </a:lvl5pPr>
            <a:lvl6pPr indent="-317500" lvl="5" marL="2743200">
              <a:spcBef>
                <a:spcPts val="1600"/>
              </a:spcBef>
              <a:spcAft>
                <a:spcPts val="0"/>
              </a:spcAft>
              <a:buSzPts val="1400"/>
              <a:buChar char="■"/>
              <a:defRPr/>
            </a:lvl6pPr>
            <a:lvl7pPr indent="-317500" lvl="6" marL="3200400">
              <a:spcBef>
                <a:spcPts val="1600"/>
              </a:spcBef>
              <a:spcAft>
                <a:spcPts val="0"/>
              </a:spcAft>
              <a:buSzPts val="1400"/>
              <a:buChar char="●"/>
              <a:defRPr/>
            </a:lvl7pPr>
            <a:lvl8pPr indent="-317500" lvl="7" marL="3657600">
              <a:spcBef>
                <a:spcPts val="1600"/>
              </a:spcBef>
              <a:spcAft>
                <a:spcPts val="0"/>
              </a:spcAft>
              <a:buSzPts val="1400"/>
              <a:buChar char="○"/>
              <a:defRPr/>
            </a:lvl8pPr>
            <a:lvl9pPr indent="-317500" lvl="8" marL="4114800">
              <a:spcBef>
                <a:spcPts val="1600"/>
              </a:spcBef>
              <a:spcAft>
                <a:spcPts val="1600"/>
              </a:spcAft>
              <a:buSzPts val="1400"/>
              <a:buChar char="■"/>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368" name="Shape 368"/>
        <p:cNvGrpSpPr/>
        <p:nvPr/>
      </p:nvGrpSpPr>
      <p:grpSpPr>
        <a:xfrm>
          <a:off x="0" y="0"/>
          <a:ext cx="0" cy="0"/>
          <a:chOff x="0" y="0"/>
          <a:chExt cx="0" cy="0"/>
        </a:xfrm>
      </p:grpSpPr>
      <p:sp>
        <p:nvSpPr>
          <p:cNvPr id="369" name="Google Shape;369;p87"/>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87"/>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371" name="Google Shape;371;p87"/>
          <p:cNvPicPr preferRelativeResize="0"/>
          <p:nvPr/>
        </p:nvPicPr>
        <p:blipFill>
          <a:blip r:embed="rId2">
            <a:alphaModFix/>
          </a:blip>
          <a:stretch>
            <a:fillRect/>
          </a:stretch>
        </p:blipFill>
        <p:spPr>
          <a:xfrm>
            <a:off x="19025" y="4875425"/>
            <a:ext cx="511626" cy="250925"/>
          </a:xfrm>
          <a:prstGeom prst="rect">
            <a:avLst/>
          </a:prstGeom>
          <a:noFill/>
          <a:ln>
            <a:noFill/>
          </a:ln>
        </p:spPr>
      </p:pic>
      <p:pic>
        <p:nvPicPr>
          <p:cNvPr descr="circuit-pattern.png" id="372" name="Google Shape;372;p87"/>
          <p:cNvPicPr preferRelativeResize="0"/>
          <p:nvPr/>
        </p:nvPicPr>
        <p:blipFill rotWithShape="1">
          <a:blip r:embed="rId3">
            <a:alphaModFix amt="89000"/>
          </a:blip>
          <a:srcRect b="0" l="0" r="0" t="0"/>
          <a:stretch/>
        </p:blipFill>
        <p:spPr>
          <a:xfrm>
            <a:off x="-71050" y="-98725"/>
            <a:ext cx="9376478" cy="5282099"/>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gradFill>
          <a:gsLst>
            <a:gs pos="0">
              <a:srgbClr val="4E29AA"/>
            </a:gs>
            <a:gs pos="100000">
              <a:srgbClr val="1E123D"/>
            </a:gs>
          </a:gsLst>
          <a:lin ang="5400012" scaled="0"/>
        </a:gradFill>
      </p:bgPr>
    </p:bg>
    <p:spTree>
      <p:nvGrpSpPr>
        <p:cNvPr id="373" name="Shape 373"/>
        <p:cNvGrpSpPr/>
        <p:nvPr/>
      </p:nvGrpSpPr>
      <p:grpSpPr>
        <a:xfrm>
          <a:off x="0" y="0"/>
          <a:ext cx="0" cy="0"/>
          <a:chOff x="0" y="0"/>
          <a:chExt cx="0" cy="0"/>
        </a:xfrm>
      </p:grpSpPr>
      <p:sp>
        <p:nvSpPr>
          <p:cNvPr id="374" name="Google Shape;374;p88"/>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2pPr>
            <a:lvl3pPr indent="0" lvl="2"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3pPr>
            <a:lvl4pPr indent="0" lvl="3"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4pPr>
            <a:lvl5pPr indent="0" lvl="4"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5pPr>
            <a:lvl6pPr indent="0" lvl="5"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6pPr>
            <a:lvl7pPr indent="0" lvl="6"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7pPr>
            <a:lvl8pPr indent="0" lvl="7"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8pPr>
            <a:lvl9pPr indent="0" lvl="8" rtl="0" algn="ctr">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9pPr>
          </a:lstStyle>
          <a:p/>
        </p:txBody>
      </p:sp>
      <p:pic>
        <p:nvPicPr>
          <p:cNvPr id="375" name="Google Shape;375;p88"/>
          <p:cNvPicPr preferRelativeResize="0"/>
          <p:nvPr/>
        </p:nvPicPr>
        <p:blipFill>
          <a:blip r:embed="rId2">
            <a:alphaModFix/>
          </a:blip>
          <a:stretch>
            <a:fillRect/>
          </a:stretch>
        </p:blipFill>
        <p:spPr>
          <a:xfrm>
            <a:off x="52325" y="4877000"/>
            <a:ext cx="475600" cy="233250"/>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no Rasa logo)">
  <p:cSld name="Hero (no Rasa logo)">
    <p:spTree>
      <p:nvGrpSpPr>
        <p:cNvPr id="376" name="Shape 376"/>
        <p:cNvGrpSpPr/>
        <p:nvPr/>
      </p:nvGrpSpPr>
      <p:grpSpPr>
        <a:xfrm>
          <a:off x="0" y="0"/>
          <a:ext cx="0" cy="0"/>
          <a:chOff x="0" y="0"/>
          <a:chExt cx="0" cy="0"/>
        </a:xfrm>
      </p:grpSpPr>
      <p:pic>
        <p:nvPicPr>
          <p:cNvPr descr="pattern-bg.png" id="377" name="Google Shape;377;p89"/>
          <p:cNvPicPr preferRelativeResize="0"/>
          <p:nvPr/>
        </p:nvPicPr>
        <p:blipFill rotWithShape="1">
          <a:blip r:embed="rId2">
            <a:alphaModFix/>
          </a:blip>
          <a:srcRect b="0" l="0" r="0" t="0"/>
          <a:stretch/>
        </p:blipFill>
        <p:spPr>
          <a:xfrm>
            <a:off x="-62625" y="-83500"/>
            <a:ext cx="9376500" cy="5282100"/>
          </a:xfrm>
          <a:prstGeom prst="rect">
            <a:avLst/>
          </a:prstGeom>
          <a:noFill/>
          <a:ln>
            <a:noFill/>
          </a:ln>
        </p:spPr>
      </p:pic>
      <p:sp>
        <p:nvSpPr>
          <p:cNvPr id="378" name="Google Shape;378;p89"/>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Font typeface="Arial"/>
              <a:buNone/>
            </a:pPr>
            <a:r>
              <a:t/>
            </a:r>
            <a:endParaRPr b="0" i="0" sz="1400" u="none" cap="none" strike="noStrike">
              <a:solidFill>
                <a:srgbClr val="000000"/>
              </a:solidFill>
              <a:latin typeface="Arial"/>
              <a:ea typeface="Arial"/>
              <a:cs typeface="Arial"/>
              <a:sym typeface="Arial"/>
            </a:endParaRPr>
          </a:p>
        </p:txBody>
      </p:sp>
      <p:pic>
        <p:nvPicPr>
          <p:cNvPr descr="circuit-pattern.png" id="379" name="Google Shape;379;p89"/>
          <p:cNvPicPr preferRelativeResize="0"/>
          <p:nvPr/>
        </p:nvPicPr>
        <p:blipFill rotWithShape="1">
          <a:blip r:embed="rId3">
            <a:alphaModFix amt="89000"/>
          </a:blip>
          <a:srcRect b="0" l="0" r="0" t="0"/>
          <a:stretch/>
        </p:blipFill>
        <p:spPr>
          <a:xfrm>
            <a:off x="-71050" y="-98725"/>
            <a:ext cx="9376500" cy="52821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380" name="Shape 380"/>
        <p:cNvGrpSpPr/>
        <p:nvPr/>
      </p:nvGrpSpPr>
      <p:grpSpPr>
        <a:xfrm>
          <a:off x="0" y="0"/>
          <a:ext cx="0" cy="0"/>
          <a:chOff x="0" y="0"/>
          <a:chExt cx="0" cy="0"/>
        </a:xfrm>
      </p:grpSpPr>
      <p:pic>
        <p:nvPicPr>
          <p:cNvPr id="381" name="Google Shape;381;p90"/>
          <p:cNvPicPr preferRelativeResize="0"/>
          <p:nvPr/>
        </p:nvPicPr>
        <p:blipFill rotWithShape="1">
          <a:blip r:embed="rId2">
            <a:alphaModFix/>
          </a:blip>
          <a:srcRect b="4212" l="0" r="0" t="4203"/>
          <a:stretch/>
        </p:blipFill>
        <p:spPr>
          <a:xfrm>
            <a:off x="-71050" y="-98725"/>
            <a:ext cx="9376476" cy="5282100"/>
          </a:xfrm>
          <a:prstGeom prst="rect">
            <a:avLst/>
          </a:prstGeom>
          <a:noFill/>
          <a:ln>
            <a:noFill/>
          </a:ln>
        </p:spPr>
      </p:pic>
      <p:sp>
        <p:nvSpPr>
          <p:cNvPr id="382" name="Google Shape;382;p90"/>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indent="0" lvl="0" mar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indent="0" lvl="1" rtl="0" algn="ctr">
              <a:spcBef>
                <a:spcPts val="0"/>
              </a:spcBef>
              <a:spcAft>
                <a:spcPts val="0"/>
              </a:spcAft>
              <a:buClr>
                <a:srgbClr val="FFFFFF"/>
              </a:buClr>
              <a:buSzPts val="1400"/>
              <a:buNone/>
              <a:defRPr sz="3600">
                <a:solidFill>
                  <a:srgbClr val="FFFFFF"/>
                </a:solidFill>
              </a:defRPr>
            </a:lvl2pPr>
            <a:lvl3pPr indent="0" lvl="2" rtl="0" algn="ctr">
              <a:spcBef>
                <a:spcPts val="0"/>
              </a:spcBef>
              <a:spcAft>
                <a:spcPts val="0"/>
              </a:spcAft>
              <a:buClr>
                <a:srgbClr val="FFFFFF"/>
              </a:buClr>
              <a:buSzPts val="1400"/>
              <a:buNone/>
              <a:defRPr sz="3600">
                <a:solidFill>
                  <a:srgbClr val="FFFFFF"/>
                </a:solidFill>
              </a:defRPr>
            </a:lvl3pPr>
            <a:lvl4pPr indent="0" lvl="3" rtl="0" algn="ctr">
              <a:spcBef>
                <a:spcPts val="0"/>
              </a:spcBef>
              <a:spcAft>
                <a:spcPts val="0"/>
              </a:spcAft>
              <a:buClr>
                <a:srgbClr val="FFFFFF"/>
              </a:buClr>
              <a:buSzPts val="1400"/>
              <a:buNone/>
              <a:defRPr sz="3600">
                <a:solidFill>
                  <a:srgbClr val="FFFFFF"/>
                </a:solidFill>
              </a:defRPr>
            </a:lvl4pPr>
            <a:lvl5pPr indent="0" lvl="4" rtl="0" algn="ctr">
              <a:spcBef>
                <a:spcPts val="0"/>
              </a:spcBef>
              <a:spcAft>
                <a:spcPts val="0"/>
              </a:spcAft>
              <a:buClr>
                <a:srgbClr val="FFFFFF"/>
              </a:buClr>
              <a:buSzPts val="1400"/>
              <a:buNone/>
              <a:defRPr sz="3600">
                <a:solidFill>
                  <a:srgbClr val="FFFFFF"/>
                </a:solidFill>
              </a:defRPr>
            </a:lvl5pPr>
            <a:lvl6pPr indent="0" lvl="5" rtl="0" algn="ctr">
              <a:spcBef>
                <a:spcPts val="0"/>
              </a:spcBef>
              <a:spcAft>
                <a:spcPts val="0"/>
              </a:spcAft>
              <a:buClr>
                <a:srgbClr val="FFFFFF"/>
              </a:buClr>
              <a:buSzPts val="1400"/>
              <a:buNone/>
              <a:defRPr sz="3600">
                <a:solidFill>
                  <a:srgbClr val="FFFFFF"/>
                </a:solidFill>
              </a:defRPr>
            </a:lvl6pPr>
            <a:lvl7pPr indent="0" lvl="6" rtl="0" algn="ctr">
              <a:spcBef>
                <a:spcPts val="0"/>
              </a:spcBef>
              <a:spcAft>
                <a:spcPts val="0"/>
              </a:spcAft>
              <a:buClr>
                <a:srgbClr val="FFFFFF"/>
              </a:buClr>
              <a:buSzPts val="1400"/>
              <a:buNone/>
              <a:defRPr sz="3600">
                <a:solidFill>
                  <a:srgbClr val="FFFFFF"/>
                </a:solidFill>
              </a:defRPr>
            </a:lvl7pPr>
            <a:lvl8pPr indent="0" lvl="7" rtl="0" algn="ctr">
              <a:spcBef>
                <a:spcPts val="0"/>
              </a:spcBef>
              <a:spcAft>
                <a:spcPts val="0"/>
              </a:spcAft>
              <a:buClr>
                <a:srgbClr val="FFFFFF"/>
              </a:buClr>
              <a:buSzPts val="1400"/>
              <a:buNone/>
              <a:defRPr sz="3600">
                <a:solidFill>
                  <a:srgbClr val="FFFFFF"/>
                </a:solidFill>
              </a:defRPr>
            </a:lvl8pPr>
            <a:lvl9pPr indent="0" lvl="8" rtl="0" algn="ctr">
              <a:spcBef>
                <a:spcPts val="0"/>
              </a:spcBef>
              <a:spcAft>
                <a:spcPts val="0"/>
              </a:spcAft>
              <a:buClr>
                <a:srgbClr val="FFFFFF"/>
              </a:buClr>
              <a:buSzPts val="1400"/>
              <a:buNone/>
              <a:defRPr sz="3600">
                <a:solidFill>
                  <a:srgbClr val="FFFFFF"/>
                </a:solidFill>
              </a:defRPr>
            </a:lvl9pPr>
          </a:lstStyle>
          <a:p/>
        </p:txBody>
      </p:sp>
      <p:pic>
        <p:nvPicPr>
          <p:cNvPr id="383" name="Google Shape;383;p90"/>
          <p:cNvPicPr preferRelativeResize="0"/>
          <p:nvPr/>
        </p:nvPicPr>
        <p:blipFill>
          <a:blip r:embed="rId3">
            <a:alphaModFix/>
          </a:blip>
          <a:stretch>
            <a:fillRect/>
          </a:stretch>
        </p:blipFill>
        <p:spPr>
          <a:xfrm>
            <a:off x="19025" y="4875425"/>
            <a:ext cx="511626" cy="250925"/>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384" name="Shape 384"/>
        <p:cNvGrpSpPr/>
        <p:nvPr/>
      </p:nvGrpSpPr>
      <p:grpSpPr>
        <a:xfrm>
          <a:off x="0" y="0"/>
          <a:ext cx="0" cy="0"/>
          <a:chOff x="0" y="0"/>
          <a:chExt cx="0" cy="0"/>
        </a:xfrm>
      </p:grpSpPr>
      <p:sp>
        <p:nvSpPr>
          <p:cNvPr id="385" name="Google Shape;385;p91"/>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indent="0" lvl="0" marL="0" marR="0" rtl="0" algn="ctr">
              <a:lnSpc>
                <a:spcPct val="90000"/>
              </a:lnSpc>
              <a:spcBef>
                <a:spcPts val="0"/>
              </a:spcBef>
              <a:spcAft>
                <a:spcPts val="0"/>
              </a:spcAft>
              <a:buClr>
                <a:schemeClr val="dk1"/>
              </a:buClr>
              <a:buSzPts val="1400"/>
              <a:buFont typeface="Calibri"/>
              <a:buNone/>
              <a:defRPr b="0" i="0" sz="4500" u="none" cap="none" strike="noStrike">
                <a:solidFill>
                  <a:schemeClr val="dk1"/>
                </a:solidFill>
                <a:latin typeface="Calibri"/>
                <a:ea typeface="Calibri"/>
                <a:cs typeface="Calibri"/>
                <a:sym typeface="Calibri"/>
              </a:defRPr>
            </a:lvl1pPr>
            <a:lvl2pPr indent="0" lvl="1" rtl="0">
              <a:spcBef>
                <a:spcPts val="0"/>
              </a:spcBef>
              <a:spcAft>
                <a:spcPts val="0"/>
              </a:spcAft>
              <a:buSzPts val="1400"/>
              <a:buNone/>
              <a:defRPr sz="1400"/>
            </a:lvl2pPr>
            <a:lvl3pPr indent="0" lvl="2" rtl="0">
              <a:spcBef>
                <a:spcPts val="0"/>
              </a:spcBef>
              <a:spcAft>
                <a:spcPts val="0"/>
              </a:spcAft>
              <a:buSzPts val="1400"/>
              <a:buNone/>
              <a:defRPr sz="1400"/>
            </a:lvl3pPr>
            <a:lvl4pPr indent="0" lvl="3" rtl="0">
              <a:spcBef>
                <a:spcPts val="0"/>
              </a:spcBef>
              <a:spcAft>
                <a:spcPts val="0"/>
              </a:spcAft>
              <a:buSzPts val="1400"/>
              <a:buNone/>
              <a:defRPr sz="1400"/>
            </a:lvl4pPr>
            <a:lvl5pPr indent="0" lvl="4" rtl="0">
              <a:spcBef>
                <a:spcPts val="0"/>
              </a:spcBef>
              <a:spcAft>
                <a:spcPts val="0"/>
              </a:spcAft>
              <a:buSzPts val="1400"/>
              <a:buNone/>
              <a:defRPr sz="1400"/>
            </a:lvl5pPr>
            <a:lvl6pPr indent="0" lvl="5" rtl="0">
              <a:spcBef>
                <a:spcPts val="0"/>
              </a:spcBef>
              <a:spcAft>
                <a:spcPts val="0"/>
              </a:spcAft>
              <a:buSzPts val="1400"/>
              <a:buNone/>
              <a:defRPr sz="1400"/>
            </a:lvl6pPr>
            <a:lvl7pPr indent="0" lvl="6" rtl="0">
              <a:spcBef>
                <a:spcPts val="0"/>
              </a:spcBef>
              <a:spcAft>
                <a:spcPts val="0"/>
              </a:spcAft>
              <a:buSzPts val="1400"/>
              <a:buNone/>
              <a:defRPr sz="1400"/>
            </a:lvl7pPr>
            <a:lvl8pPr indent="0" lvl="7" rtl="0">
              <a:spcBef>
                <a:spcPts val="0"/>
              </a:spcBef>
              <a:spcAft>
                <a:spcPts val="0"/>
              </a:spcAft>
              <a:buSzPts val="1400"/>
              <a:buNone/>
              <a:defRPr sz="1400"/>
            </a:lvl8pPr>
            <a:lvl9pPr indent="0" lvl="8" rtl="0">
              <a:spcBef>
                <a:spcPts val="0"/>
              </a:spcBef>
              <a:spcAft>
                <a:spcPts val="0"/>
              </a:spcAft>
              <a:buSzPts val="1400"/>
              <a:buNone/>
              <a:defRPr sz="1400"/>
            </a:lvl9pPr>
          </a:lstStyle>
          <a:p/>
        </p:txBody>
      </p:sp>
      <p:sp>
        <p:nvSpPr>
          <p:cNvPr id="386" name="Google Shape;386;p91"/>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indent="0" lvl="0" marL="0" marR="0" rtl="0" algn="ctr">
              <a:lnSpc>
                <a:spcPct val="90000"/>
              </a:lnSpc>
              <a:spcBef>
                <a:spcPts val="800"/>
              </a:spcBef>
              <a:spcAft>
                <a:spcPts val="0"/>
              </a:spcAft>
              <a:buClr>
                <a:schemeClr val="dk1"/>
              </a:buClr>
              <a:buSzPts val="1400"/>
              <a:buFont typeface="Arial"/>
              <a:buNone/>
              <a:defRPr b="0" i="0" sz="1800" u="none" cap="none" strike="noStrike">
                <a:solidFill>
                  <a:schemeClr val="dk1"/>
                </a:solidFill>
                <a:latin typeface="Calibri"/>
                <a:ea typeface="Calibri"/>
                <a:cs typeface="Calibri"/>
                <a:sym typeface="Calibri"/>
              </a:defRPr>
            </a:lvl1pPr>
            <a:lvl2pPr indent="0" lvl="1" marL="342900" marR="0" rtl="0" algn="ctr">
              <a:lnSpc>
                <a:spcPct val="90000"/>
              </a:lnSpc>
              <a:spcBef>
                <a:spcPts val="1600"/>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2pPr>
            <a:lvl3pPr indent="0" lvl="2" marL="685800"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indent="0" lvl="3" marL="10287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indent="0" lvl="4" marL="13716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indent="0" lvl="5" marL="17145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indent="0" lvl="6" marL="20574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indent="0" lvl="7" marL="2400300"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indent="0" lvl="8" marL="2743200" marR="0" rtl="0" algn="ctr">
              <a:lnSpc>
                <a:spcPct val="90000"/>
              </a:lnSpc>
              <a:spcBef>
                <a:spcPts val="1600"/>
              </a:spcBef>
              <a:spcAft>
                <a:spcPts val="160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387" name="Google Shape;387;p91"/>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indent="0" lvl="0" marL="0" marR="0" rtl="0" algn="l">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388" name="Google Shape;388;p91"/>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indent="0" lvl="0" marL="0" marR="0" rtl="0" algn="ctr">
              <a:spcBef>
                <a:spcPts val="0"/>
              </a:spcBef>
              <a:spcAft>
                <a:spcPts val="0"/>
              </a:spcAft>
              <a:buSzPts val="1400"/>
              <a:buNone/>
              <a:defRPr b="0" i="0" sz="900" u="none" cap="none" strike="noStrike">
                <a:solidFill>
                  <a:srgbClr val="888888"/>
                </a:solidFill>
                <a:latin typeface="Calibri"/>
                <a:ea typeface="Calibri"/>
                <a:cs typeface="Calibri"/>
                <a:sym typeface="Calibri"/>
              </a:defRPr>
            </a:lvl1pPr>
            <a:lvl2pPr indent="0" lvl="1" marL="3429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2pPr>
            <a:lvl3pPr indent="0" lvl="2" marL="6858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3pPr>
            <a:lvl4pPr indent="0" lvl="3" marL="10287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4pPr>
            <a:lvl5pPr indent="0" lvl="4" marL="13716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5pPr>
            <a:lvl6pPr indent="0" lvl="5" marL="17145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6pPr>
            <a:lvl7pPr indent="0" lvl="6" marL="20574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7pPr>
            <a:lvl8pPr indent="0" lvl="7" marL="24003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8pPr>
            <a:lvl9pPr indent="0" lvl="8" marL="2743200" marR="0" rtl="0" algn="l">
              <a:spcBef>
                <a:spcPts val="0"/>
              </a:spcBef>
              <a:spcAft>
                <a:spcPts val="0"/>
              </a:spcAft>
              <a:buSzPts val="1400"/>
              <a:buNone/>
              <a:defRPr b="0" i="0" sz="1400" u="none" cap="none" strike="noStrike">
                <a:solidFill>
                  <a:schemeClr val="dk1"/>
                </a:solidFill>
                <a:latin typeface="Calibri"/>
                <a:ea typeface="Calibri"/>
                <a:cs typeface="Calibri"/>
                <a:sym typeface="Calibri"/>
              </a:defRPr>
            </a:lvl9pPr>
          </a:lstStyle>
          <a:p/>
        </p:txBody>
      </p:sp>
      <p:sp>
        <p:nvSpPr>
          <p:cNvPr id="389" name="Google Shape;389;p91"/>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Calibri"/>
                <a:ea typeface="Calibri"/>
                <a:cs typeface="Calibri"/>
                <a:sym typeface="Calibri"/>
              </a:defRPr>
            </a:lvl1pPr>
            <a:lvl2pPr indent="0" lvl="1" marL="0" marR="0" rtl="0" algn="r">
              <a:spcBef>
                <a:spcPts val="0"/>
              </a:spcBef>
              <a:buNone/>
              <a:defRPr b="0" i="0" sz="900" u="none" cap="none" strike="noStrike">
                <a:solidFill>
                  <a:srgbClr val="888888"/>
                </a:solidFill>
                <a:latin typeface="Calibri"/>
                <a:ea typeface="Calibri"/>
                <a:cs typeface="Calibri"/>
                <a:sym typeface="Calibri"/>
              </a:defRPr>
            </a:lvl2pPr>
            <a:lvl3pPr indent="0" lvl="2" marL="0" marR="0" rtl="0" algn="r">
              <a:spcBef>
                <a:spcPts val="0"/>
              </a:spcBef>
              <a:buNone/>
              <a:defRPr b="0" i="0" sz="900" u="none" cap="none" strike="noStrike">
                <a:solidFill>
                  <a:srgbClr val="888888"/>
                </a:solidFill>
                <a:latin typeface="Calibri"/>
                <a:ea typeface="Calibri"/>
                <a:cs typeface="Calibri"/>
                <a:sym typeface="Calibri"/>
              </a:defRPr>
            </a:lvl3pPr>
            <a:lvl4pPr indent="0" lvl="3" marL="0" marR="0" rtl="0" algn="r">
              <a:spcBef>
                <a:spcPts val="0"/>
              </a:spcBef>
              <a:buNone/>
              <a:defRPr b="0" i="0" sz="900" u="none" cap="none" strike="noStrike">
                <a:solidFill>
                  <a:srgbClr val="888888"/>
                </a:solidFill>
                <a:latin typeface="Calibri"/>
                <a:ea typeface="Calibri"/>
                <a:cs typeface="Calibri"/>
                <a:sym typeface="Calibri"/>
              </a:defRPr>
            </a:lvl4pPr>
            <a:lvl5pPr indent="0" lvl="4" marL="0" marR="0" rtl="0" algn="r">
              <a:spcBef>
                <a:spcPts val="0"/>
              </a:spcBef>
              <a:buNone/>
              <a:defRPr b="0" i="0" sz="900" u="none" cap="none" strike="noStrike">
                <a:solidFill>
                  <a:srgbClr val="888888"/>
                </a:solidFill>
                <a:latin typeface="Calibri"/>
                <a:ea typeface="Calibri"/>
                <a:cs typeface="Calibri"/>
                <a:sym typeface="Calibri"/>
              </a:defRPr>
            </a:lvl5pPr>
            <a:lvl6pPr indent="0" lvl="5" marL="0" marR="0" rtl="0" algn="r">
              <a:spcBef>
                <a:spcPts val="0"/>
              </a:spcBef>
              <a:buNone/>
              <a:defRPr b="0" i="0" sz="900" u="none" cap="none" strike="noStrike">
                <a:solidFill>
                  <a:srgbClr val="888888"/>
                </a:solidFill>
                <a:latin typeface="Calibri"/>
                <a:ea typeface="Calibri"/>
                <a:cs typeface="Calibri"/>
                <a:sym typeface="Calibri"/>
              </a:defRPr>
            </a:lvl6pPr>
            <a:lvl7pPr indent="0" lvl="6" marL="0" marR="0" rtl="0" algn="r">
              <a:spcBef>
                <a:spcPts val="0"/>
              </a:spcBef>
              <a:buNone/>
              <a:defRPr b="0" i="0" sz="900" u="none" cap="none" strike="noStrike">
                <a:solidFill>
                  <a:srgbClr val="888888"/>
                </a:solidFill>
                <a:latin typeface="Calibri"/>
                <a:ea typeface="Calibri"/>
                <a:cs typeface="Calibri"/>
                <a:sym typeface="Calibri"/>
              </a:defRPr>
            </a:lvl7pPr>
            <a:lvl8pPr indent="0" lvl="7" marL="0" marR="0" rtl="0" algn="r">
              <a:spcBef>
                <a:spcPts val="0"/>
              </a:spcBef>
              <a:buNone/>
              <a:defRPr b="0" i="0" sz="900" u="none" cap="none" strike="noStrike">
                <a:solidFill>
                  <a:srgbClr val="888888"/>
                </a:solidFill>
                <a:latin typeface="Calibri"/>
                <a:ea typeface="Calibri"/>
                <a:cs typeface="Calibri"/>
                <a:sym typeface="Calibri"/>
              </a:defRPr>
            </a:lvl8pPr>
            <a:lvl9pPr indent="0" lvl="8" marL="0" marR="0" rtl="0" algn="r">
              <a:spcBef>
                <a:spcPts val="0"/>
              </a:spcBef>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390" name="Shape 390"/>
        <p:cNvGrpSpPr/>
        <p:nvPr/>
      </p:nvGrpSpPr>
      <p:grpSpPr>
        <a:xfrm>
          <a:off x="0" y="0"/>
          <a:ext cx="0" cy="0"/>
          <a:chOff x="0" y="0"/>
          <a:chExt cx="0" cy="0"/>
        </a:xfrm>
      </p:grpSpPr>
      <p:sp>
        <p:nvSpPr>
          <p:cNvPr id="391" name="Google Shape;391;p92"/>
          <p:cNvSpPr txBox="1"/>
          <p:nvPr>
            <p:ph idx="1" type="body"/>
          </p:nvPr>
        </p:nvSpPr>
        <p:spPr>
          <a:xfrm>
            <a:off x="311700" y="1152475"/>
            <a:ext cx="8520600" cy="3510900"/>
          </a:xfrm>
          <a:prstGeom prst="rect">
            <a:avLst/>
          </a:prstGeom>
        </p:spPr>
        <p:txBody>
          <a:bodyPr anchorCtr="0" anchor="t" bIns="91425" lIns="91425" spcFirstLastPara="1" rIns="91425" wrap="square" tIns="91425">
            <a:noAutofit/>
          </a:bodyPr>
          <a:lstStyle>
            <a:lvl1pPr indent="-228600" lvl="0" marL="457200" rtl="0">
              <a:spcBef>
                <a:spcPts val="0"/>
              </a:spcBef>
              <a:spcAft>
                <a:spcPts val="0"/>
              </a:spcAft>
              <a:buSzPts val="1400"/>
              <a:buNone/>
              <a:defRPr/>
            </a:lvl1pPr>
            <a:lvl2pPr indent="-228600" lvl="1" marL="914400" rtl="0">
              <a:spcBef>
                <a:spcPts val="1600"/>
              </a:spcBef>
              <a:spcAft>
                <a:spcPts val="0"/>
              </a:spcAft>
              <a:buSzPts val="1400"/>
              <a:buNone/>
              <a:defRPr/>
            </a:lvl2pPr>
            <a:lvl3pPr indent="-228600" lvl="2" marL="1371600" rtl="0">
              <a:spcBef>
                <a:spcPts val="1600"/>
              </a:spcBef>
              <a:spcAft>
                <a:spcPts val="0"/>
              </a:spcAft>
              <a:buSzPts val="1400"/>
              <a:buNone/>
              <a:defRPr/>
            </a:lvl3pPr>
            <a:lvl4pPr indent="-228600" lvl="3" marL="1828800" rtl="0">
              <a:spcBef>
                <a:spcPts val="1600"/>
              </a:spcBef>
              <a:spcAft>
                <a:spcPts val="0"/>
              </a:spcAft>
              <a:buSzPts val="1400"/>
              <a:buNone/>
              <a:defRPr/>
            </a:lvl4pPr>
            <a:lvl5pPr indent="-228600" lvl="4" marL="2286000" rtl="0">
              <a:spcBef>
                <a:spcPts val="1600"/>
              </a:spcBef>
              <a:spcAft>
                <a:spcPts val="0"/>
              </a:spcAft>
              <a:buSzPts val="1400"/>
              <a:buNone/>
              <a:defRPr/>
            </a:lvl5pPr>
            <a:lvl6pPr indent="-228600" lvl="5" marL="2743200" rtl="0">
              <a:spcBef>
                <a:spcPts val="1600"/>
              </a:spcBef>
              <a:spcAft>
                <a:spcPts val="0"/>
              </a:spcAft>
              <a:buSzPts val="1400"/>
              <a:buNone/>
              <a:defRPr/>
            </a:lvl6pPr>
            <a:lvl7pPr indent="-228600" lvl="6" marL="3200400" rtl="0">
              <a:spcBef>
                <a:spcPts val="1600"/>
              </a:spcBef>
              <a:spcAft>
                <a:spcPts val="0"/>
              </a:spcAft>
              <a:buSzPts val="1400"/>
              <a:buNone/>
              <a:defRPr/>
            </a:lvl7pPr>
            <a:lvl8pPr indent="-228600" lvl="7" marL="3657600" rtl="0">
              <a:spcBef>
                <a:spcPts val="1600"/>
              </a:spcBef>
              <a:spcAft>
                <a:spcPts val="0"/>
              </a:spcAft>
              <a:buSzPts val="1400"/>
              <a:buNone/>
              <a:defRPr/>
            </a:lvl8pPr>
            <a:lvl9pPr indent="-228600" lvl="8" marL="4114800" rtl="0">
              <a:spcBef>
                <a:spcPts val="1600"/>
              </a:spcBef>
              <a:spcAft>
                <a:spcPts val="1600"/>
              </a:spcAft>
              <a:buSzPts val="1400"/>
              <a:buNone/>
              <a:defRPr/>
            </a:lvl9pPr>
          </a:lstStyle>
          <a:p/>
        </p:txBody>
      </p:sp>
      <p:sp>
        <p:nvSpPr>
          <p:cNvPr id="392" name="Google Shape;392;p9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
        <p:nvSpPr>
          <p:cNvPr id="393" name="Google Shape;393;p92"/>
          <p:cNvSpPr txBox="1"/>
          <p:nvPr>
            <p:ph type="title"/>
          </p:nvPr>
        </p:nvSpPr>
        <p:spPr>
          <a:xfrm>
            <a:off x="311700" y="140225"/>
            <a:ext cx="8520600" cy="750300"/>
          </a:xfrm>
          <a:prstGeom prst="rect">
            <a:avLst/>
          </a:prstGeom>
        </p:spPr>
        <p:txBody>
          <a:bodyPr anchorCtr="0" anchor="t" bIns="91425" lIns="91425" spcFirstLastPara="1" rIns="91425" wrap="square" tIns="91425">
            <a:noAutofit/>
          </a:bodyPr>
          <a:lstStyle>
            <a:lvl1pPr lvl="0" rtl="0">
              <a:spcBef>
                <a:spcPts val="0"/>
              </a:spcBef>
              <a:spcAft>
                <a:spcPts val="0"/>
              </a:spcAft>
              <a:buSzPts val="1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peaker">
  <p:cSld name="MAIN_POINT">
    <p:bg>
      <p:bgPr>
        <a:solidFill>
          <a:srgbClr val="080023"/>
        </a:solidFill>
      </p:bgPr>
    </p:bg>
    <p:spTree>
      <p:nvGrpSpPr>
        <p:cNvPr id="394" name="Shape 394"/>
        <p:cNvGrpSpPr/>
        <p:nvPr/>
      </p:nvGrpSpPr>
      <p:grpSpPr>
        <a:xfrm>
          <a:off x="0" y="0"/>
          <a:ext cx="0" cy="0"/>
          <a:chOff x="0" y="0"/>
          <a:chExt cx="0" cy="0"/>
        </a:xfrm>
      </p:grpSpPr>
      <p:sp>
        <p:nvSpPr>
          <p:cNvPr id="395" name="Google Shape;395;p9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pic>
        <p:nvPicPr>
          <p:cNvPr id="396" name="Google Shape;396;p93"/>
          <p:cNvPicPr preferRelativeResize="0"/>
          <p:nvPr/>
        </p:nvPicPr>
        <p:blipFill rotWithShape="1">
          <a:blip r:embed="rId2">
            <a:alphaModFix/>
          </a:blip>
          <a:srcRect b="-42621" l="-39597" r="34201" t="36756"/>
          <a:stretch/>
        </p:blipFill>
        <p:spPr>
          <a:xfrm>
            <a:off x="7115175" y="0"/>
            <a:ext cx="2028825" cy="2276475"/>
          </a:xfrm>
          <a:prstGeom prst="rect">
            <a:avLst/>
          </a:prstGeom>
          <a:noFill/>
          <a:ln>
            <a:noFill/>
          </a:ln>
        </p:spPr>
      </p:pic>
      <p:pic>
        <p:nvPicPr>
          <p:cNvPr id="397" name="Google Shape;397;p93"/>
          <p:cNvPicPr preferRelativeResize="0"/>
          <p:nvPr/>
        </p:nvPicPr>
        <p:blipFill rotWithShape="1">
          <a:blip r:embed="rId3">
            <a:alphaModFix/>
          </a:blip>
          <a:srcRect b="55087" l="57647" r="-5884" t="-4118"/>
          <a:stretch/>
        </p:blipFill>
        <p:spPr>
          <a:xfrm>
            <a:off x="0" y="3957275"/>
            <a:ext cx="781050" cy="1186225"/>
          </a:xfrm>
          <a:prstGeom prst="rect">
            <a:avLst/>
          </a:prstGeom>
          <a:noFill/>
          <a:ln>
            <a:noFill/>
          </a:ln>
        </p:spPr>
      </p:pic>
      <p:pic>
        <p:nvPicPr>
          <p:cNvPr id="398" name="Google Shape;398;p93"/>
          <p:cNvPicPr preferRelativeResize="0"/>
          <p:nvPr/>
        </p:nvPicPr>
        <p:blipFill rotWithShape="1">
          <a:blip r:embed="rId4">
            <a:alphaModFix/>
          </a:blip>
          <a:srcRect b="40695" l="0" r="22839" t="0"/>
          <a:stretch/>
        </p:blipFill>
        <p:spPr>
          <a:xfrm>
            <a:off x="7358075" y="3957275"/>
            <a:ext cx="1785925" cy="1186225"/>
          </a:xfrm>
          <a:prstGeom prst="rect">
            <a:avLst/>
          </a:prstGeom>
          <a:noFill/>
          <a:ln>
            <a:noFill/>
          </a:ln>
        </p:spPr>
      </p:pic>
      <p:sp>
        <p:nvSpPr>
          <p:cNvPr id="399" name="Google Shape;399;p93"/>
          <p:cNvSpPr txBox="1"/>
          <p:nvPr>
            <p:ph type="title"/>
          </p:nvPr>
        </p:nvSpPr>
        <p:spPr>
          <a:xfrm>
            <a:off x="419100" y="885800"/>
            <a:ext cx="7943700" cy="1521900"/>
          </a:xfrm>
          <a:prstGeom prst="rect">
            <a:avLst/>
          </a:prstGeom>
        </p:spPr>
        <p:txBody>
          <a:bodyPr anchorCtr="0" anchor="t" bIns="91425" lIns="91425" spcFirstLastPara="1" rIns="91425" wrap="square" tIns="91425">
            <a:noAutofit/>
          </a:bodyPr>
          <a:lstStyle>
            <a:lvl1pPr lvl="0" rtl="0">
              <a:lnSpc>
                <a:spcPct val="110000"/>
              </a:lnSpc>
              <a:spcBef>
                <a:spcPts val="0"/>
              </a:spcBef>
              <a:spcAft>
                <a:spcPts val="0"/>
              </a:spcAft>
              <a:buNone/>
              <a:defRPr sz="4000">
                <a:solidFill>
                  <a:srgbClr val="FFFFFF"/>
                </a:solidFill>
              </a:defRPr>
            </a:lvl1pPr>
            <a:lvl2pPr lvl="1" rtl="0">
              <a:lnSpc>
                <a:spcPct val="110000"/>
              </a:lnSpc>
              <a:spcBef>
                <a:spcPts val="0"/>
              </a:spcBef>
              <a:spcAft>
                <a:spcPts val="0"/>
              </a:spcAft>
              <a:buNone/>
              <a:defRPr/>
            </a:lvl2pPr>
            <a:lvl3pPr lvl="2" rtl="0">
              <a:lnSpc>
                <a:spcPct val="110000"/>
              </a:lnSpc>
              <a:spcBef>
                <a:spcPts val="0"/>
              </a:spcBef>
              <a:spcAft>
                <a:spcPts val="0"/>
              </a:spcAft>
              <a:buNone/>
              <a:defRPr/>
            </a:lvl3pPr>
            <a:lvl4pPr lvl="3" rtl="0">
              <a:lnSpc>
                <a:spcPct val="110000"/>
              </a:lnSpc>
              <a:spcBef>
                <a:spcPts val="0"/>
              </a:spcBef>
              <a:spcAft>
                <a:spcPts val="0"/>
              </a:spcAft>
              <a:buNone/>
              <a:defRPr/>
            </a:lvl4pPr>
            <a:lvl5pPr lvl="4" rtl="0">
              <a:lnSpc>
                <a:spcPct val="110000"/>
              </a:lnSpc>
              <a:spcBef>
                <a:spcPts val="0"/>
              </a:spcBef>
              <a:spcAft>
                <a:spcPts val="0"/>
              </a:spcAft>
              <a:buNone/>
              <a:defRPr/>
            </a:lvl5pPr>
            <a:lvl6pPr lvl="5" rtl="0">
              <a:lnSpc>
                <a:spcPct val="110000"/>
              </a:lnSpc>
              <a:spcBef>
                <a:spcPts val="0"/>
              </a:spcBef>
              <a:spcAft>
                <a:spcPts val="0"/>
              </a:spcAft>
              <a:buNone/>
              <a:defRPr/>
            </a:lvl6pPr>
            <a:lvl7pPr lvl="6" rtl="0">
              <a:lnSpc>
                <a:spcPct val="110000"/>
              </a:lnSpc>
              <a:spcBef>
                <a:spcPts val="0"/>
              </a:spcBef>
              <a:spcAft>
                <a:spcPts val="0"/>
              </a:spcAft>
              <a:buNone/>
              <a:defRPr/>
            </a:lvl7pPr>
            <a:lvl8pPr lvl="7" rtl="0">
              <a:lnSpc>
                <a:spcPct val="110000"/>
              </a:lnSpc>
              <a:spcBef>
                <a:spcPts val="0"/>
              </a:spcBef>
              <a:spcAft>
                <a:spcPts val="0"/>
              </a:spcAft>
              <a:buNone/>
              <a:defRPr/>
            </a:lvl8pPr>
            <a:lvl9pPr lvl="8" rtl="0">
              <a:lnSpc>
                <a:spcPct val="110000"/>
              </a:lnSpc>
              <a:spcBef>
                <a:spcPts val="0"/>
              </a:spcBef>
              <a:spcAft>
                <a:spcPts val="0"/>
              </a:spcAft>
              <a:buNone/>
              <a:defRPr/>
            </a:lvl9pPr>
          </a:lstStyle>
          <a:p/>
        </p:txBody>
      </p:sp>
      <p:sp>
        <p:nvSpPr>
          <p:cNvPr id="400" name="Google Shape;400;p93"/>
          <p:cNvSpPr txBox="1"/>
          <p:nvPr>
            <p:ph idx="1" type="subTitle"/>
          </p:nvPr>
        </p:nvSpPr>
        <p:spPr>
          <a:xfrm>
            <a:off x="2357050" y="2647025"/>
            <a:ext cx="6396300" cy="489900"/>
          </a:xfrm>
          <a:prstGeom prst="rect">
            <a:avLst/>
          </a:prstGeom>
        </p:spPr>
        <p:txBody>
          <a:bodyPr anchorCtr="0" anchor="t" bIns="91425" lIns="91425" spcFirstLastPara="1" rIns="91425" wrap="square" tIns="91425">
            <a:noAutofit/>
          </a:bodyPr>
          <a:lstStyle>
            <a:lvl1pPr lvl="0" rtl="0">
              <a:spcBef>
                <a:spcPts val="0"/>
              </a:spcBef>
              <a:spcAft>
                <a:spcPts val="0"/>
              </a:spcAft>
              <a:buNone/>
              <a:defRPr b="1" sz="3000">
                <a:solidFill>
                  <a:srgbClr val="FFFFFF"/>
                </a:solidFill>
              </a:defRPr>
            </a:lvl1pPr>
            <a:lvl2pPr lvl="1" rtl="0">
              <a:spcBef>
                <a:spcPts val="1600"/>
              </a:spcBef>
              <a:spcAft>
                <a:spcPts val="0"/>
              </a:spcAft>
              <a:buNone/>
              <a:defRPr b="1"/>
            </a:lvl2pPr>
            <a:lvl3pPr lvl="2" rtl="0">
              <a:spcBef>
                <a:spcPts val="1600"/>
              </a:spcBef>
              <a:spcAft>
                <a:spcPts val="0"/>
              </a:spcAft>
              <a:buNone/>
              <a:defRPr b="1"/>
            </a:lvl3pPr>
            <a:lvl4pPr lvl="3" rtl="0">
              <a:spcBef>
                <a:spcPts val="1600"/>
              </a:spcBef>
              <a:spcAft>
                <a:spcPts val="0"/>
              </a:spcAft>
              <a:buNone/>
              <a:defRPr b="1"/>
            </a:lvl4pPr>
            <a:lvl5pPr lvl="4" rtl="0">
              <a:spcBef>
                <a:spcPts val="1600"/>
              </a:spcBef>
              <a:spcAft>
                <a:spcPts val="0"/>
              </a:spcAft>
              <a:buNone/>
              <a:defRPr b="1"/>
            </a:lvl5pPr>
            <a:lvl6pPr lvl="5" rtl="0">
              <a:spcBef>
                <a:spcPts val="1600"/>
              </a:spcBef>
              <a:spcAft>
                <a:spcPts val="0"/>
              </a:spcAft>
              <a:buNone/>
              <a:defRPr b="1"/>
            </a:lvl6pPr>
            <a:lvl7pPr lvl="6" rtl="0">
              <a:spcBef>
                <a:spcPts val="1600"/>
              </a:spcBef>
              <a:spcAft>
                <a:spcPts val="0"/>
              </a:spcAft>
              <a:buNone/>
              <a:defRPr b="1"/>
            </a:lvl7pPr>
            <a:lvl8pPr lvl="7" rtl="0">
              <a:spcBef>
                <a:spcPts val="1600"/>
              </a:spcBef>
              <a:spcAft>
                <a:spcPts val="0"/>
              </a:spcAft>
              <a:buNone/>
              <a:defRPr b="1"/>
            </a:lvl8pPr>
            <a:lvl9pPr lvl="8" rtl="0">
              <a:spcBef>
                <a:spcPts val="1600"/>
              </a:spcBef>
              <a:spcAft>
                <a:spcPts val="1600"/>
              </a:spcAft>
              <a:buNone/>
              <a:defRPr b="1"/>
            </a:lvl9pPr>
          </a:lstStyle>
          <a:p/>
        </p:txBody>
      </p:sp>
      <p:sp>
        <p:nvSpPr>
          <p:cNvPr id="401" name="Google Shape;401;p93"/>
          <p:cNvSpPr txBox="1"/>
          <p:nvPr>
            <p:ph idx="2" type="title"/>
          </p:nvPr>
        </p:nvSpPr>
        <p:spPr>
          <a:xfrm>
            <a:off x="2366600" y="3201175"/>
            <a:ext cx="6396300" cy="5727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3F3F3"/>
              </a:buClr>
              <a:buSzPts val="1600"/>
              <a:buFont typeface="Source Code Pro"/>
              <a:buNone/>
              <a:defRPr b="0" sz="1600">
                <a:solidFill>
                  <a:srgbClr val="F3F3F3"/>
                </a:solidFill>
                <a:latin typeface="Source Code Pro"/>
                <a:ea typeface="Source Code Pro"/>
                <a:cs typeface="Source Code Pro"/>
                <a:sym typeface="Source Code Pro"/>
              </a:defRPr>
            </a:lvl1pPr>
            <a:lvl2pPr lvl="1"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2pPr>
            <a:lvl3pPr lvl="2"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3pPr>
            <a:lvl4pPr lvl="3"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4pPr>
            <a:lvl5pPr lvl="4"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5pPr>
            <a:lvl6pPr lvl="5"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6pPr>
            <a:lvl7pPr lvl="6"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7pPr>
            <a:lvl8pPr lvl="7"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8pPr>
            <a:lvl9pPr lvl="8" rtl="0">
              <a:spcBef>
                <a:spcPts val="0"/>
              </a:spcBef>
              <a:spcAft>
                <a:spcPts val="0"/>
              </a:spcAft>
              <a:buClr>
                <a:srgbClr val="F3F3F3"/>
              </a:buClr>
              <a:buSzPts val="2800"/>
              <a:buFont typeface="Source Code Pro"/>
              <a:buNone/>
              <a:defRPr sz="2800">
                <a:solidFill>
                  <a:srgbClr val="F3F3F3"/>
                </a:solidFill>
                <a:latin typeface="Source Code Pro"/>
                <a:ea typeface="Source Code Pro"/>
                <a:cs typeface="Source Code Pro"/>
                <a:sym typeface="Source Code Pro"/>
              </a:defRPr>
            </a:lvl9pPr>
          </a:lstStyle>
          <a:p/>
        </p:txBody>
      </p:sp>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Hero No Text 1">
  <p:cSld name="Purple Hero No Text_1">
    <p:bg>
      <p:bgPr>
        <a:solidFill>
          <a:srgbClr val="FFFFFF"/>
        </a:solidFill>
      </p:bgPr>
    </p:bg>
    <p:spTree>
      <p:nvGrpSpPr>
        <p:cNvPr id="402" name="Shape 402"/>
        <p:cNvGrpSpPr/>
        <p:nvPr/>
      </p:nvGrpSpPr>
      <p:grpSpPr>
        <a:xfrm>
          <a:off x="0" y="0"/>
          <a:ext cx="0" cy="0"/>
          <a:chOff x="0" y="0"/>
          <a:chExt cx="0" cy="0"/>
        </a:xfrm>
      </p:grpSpPr>
      <p:pic>
        <p:nvPicPr>
          <p:cNvPr id="403" name="Google Shape;403;p94"/>
          <p:cNvPicPr preferRelativeResize="0"/>
          <p:nvPr/>
        </p:nvPicPr>
        <p:blipFill rotWithShape="1">
          <a:blip r:embed="rId2">
            <a:alphaModFix/>
          </a:blip>
          <a:srcRect b="0" l="0" r="12049" t="0"/>
          <a:stretch/>
        </p:blipFill>
        <p:spPr>
          <a:xfrm>
            <a:off x="1789425" y="-8475"/>
            <a:ext cx="7354577" cy="5156950"/>
          </a:xfrm>
          <a:prstGeom prst="rect">
            <a:avLst/>
          </a:prstGeom>
          <a:noFill/>
          <a:ln>
            <a:noFill/>
          </a:ln>
        </p:spPr>
      </p:pic>
      <p:grpSp>
        <p:nvGrpSpPr>
          <p:cNvPr id="404" name="Google Shape;404;p94"/>
          <p:cNvGrpSpPr/>
          <p:nvPr/>
        </p:nvGrpSpPr>
        <p:grpSpPr>
          <a:xfrm>
            <a:off x="990600" y="-20533"/>
            <a:ext cx="5363284" cy="5177283"/>
            <a:chOff x="303493" y="-39425"/>
            <a:chExt cx="5483370" cy="5195989"/>
          </a:xfrm>
        </p:grpSpPr>
        <p:sp>
          <p:nvSpPr>
            <p:cNvPr id="405" name="Google Shape;405;p94"/>
            <p:cNvSpPr/>
            <p:nvPr/>
          </p:nvSpPr>
          <p:spPr>
            <a:xfrm rot="10800000">
              <a:off x="1664563" y="-39425"/>
              <a:ext cx="4122300" cy="5185800"/>
            </a:xfrm>
            <a:prstGeom prst="triangle">
              <a:avLst>
                <a:gd fmla="val 4991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94"/>
            <p:cNvSpPr/>
            <p:nvPr/>
          </p:nvSpPr>
          <p:spPr>
            <a:xfrm>
              <a:off x="303493" y="-37636"/>
              <a:ext cx="3433500" cy="519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07" name="Google Shape;407;p94"/>
          <p:cNvPicPr preferRelativeResize="0"/>
          <p:nvPr/>
        </p:nvPicPr>
        <p:blipFill>
          <a:blip r:embed="rId3">
            <a:alphaModFix/>
          </a:blip>
          <a:stretch>
            <a:fillRect/>
          </a:stretch>
        </p:blipFill>
        <p:spPr>
          <a:xfrm>
            <a:off x="52500" y="4877100"/>
            <a:ext cx="480249" cy="233926"/>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2">
  <p:cSld name="TITLE_AND_BODY_2">
    <p:spTree>
      <p:nvGrpSpPr>
        <p:cNvPr id="408" name="Shape 408"/>
        <p:cNvGrpSpPr/>
        <p:nvPr/>
      </p:nvGrpSpPr>
      <p:grpSpPr>
        <a:xfrm>
          <a:off x="0" y="0"/>
          <a:ext cx="0" cy="0"/>
          <a:chOff x="0" y="0"/>
          <a:chExt cx="0" cy="0"/>
        </a:xfrm>
      </p:grpSpPr>
      <p:sp>
        <p:nvSpPr>
          <p:cNvPr id="409" name="Google Shape;409;p95"/>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410" name="Google Shape;410;p95"/>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411" name="Google Shape;411;p95"/>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1">
  <p:cSld name="TITLE_AND_BODY_1_1">
    <p:spTree>
      <p:nvGrpSpPr>
        <p:cNvPr id="412" name="Shape 412"/>
        <p:cNvGrpSpPr/>
        <p:nvPr/>
      </p:nvGrpSpPr>
      <p:grpSpPr>
        <a:xfrm>
          <a:off x="0" y="0"/>
          <a:ext cx="0" cy="0"/>
          <a:chOff x="0" y="0"/>
          <a:chExt cx="0" cy="0"/>
        </a:xfrm>
      </p:grpSpPr>
      <p:sp>
        <p:nvSpPr>
          <p:cNvPr id="413" name="Google Shape;413;p96"/>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414" name="Google Shape;414;p96"/>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Font typeface="Source Sans Pro"/>
              <a:buNone/>
              <a:defRPr b="1" i="0" sz="1000" u="none" cap="none" strike="noStrike">
                <a:solidFill>
                  <a:srgbClr val="757575"/>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b="1" sz="1400">
                <a:solidFill>
                  <a:srgbClr val="423B88"/>
                </a:solidFill>
                <a:latin typeface="Source Sans Pro"/>
                <a:ea typeface="Source Sans Pro"/>
                <a:cs typeface="Source Sans Pro"/>
                <a:sym typeface="Source Sans Pro"/>
              </a:defRPr>
            </a:lvl9pPr>
          </a:lstStyle>
          <a:p/>
        </p:txBody>
      </p:sp>
      <p:sp>
        <p:nvSpPr>
          <p:cNvPr id="415" name="Google Shape;415;p96"/>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2">
  <p:cSld name="TITLE_AND_BODY_1_2">
    <p:spTree>
      <p:nvGrpSpPr>
        <p:cNvPr id="416" name="Shape 416"/>
        <p:cNvGrpSpPr/>
        <p:nvPr/>
      </p:nvGrpSpPr>
      <p:grpSpPr>
        <a:xfrm>
          <a:off x="0" y="0"/>
          <a:ext cx="0" cy="0"/>
          <a:chOff x="0" y="0"/>
          <a:chExt cx="0" cy="0"/>
        </a:xfrm>
      </p:grpSpPr>
      <p:sp>
        <p:nvSpPr>
          <p:cNvPr id="417" name="Google Shape;417;p97"/>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indent="0" lvl="0" mar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indent="0" lvl="1" rtl="0">
              <a:spcBef>
                <a:spcPts val="0"/>
              </a:spcBef>
              <a:spcAft>
                <a:spcPts val="0"/>
              </a:spcAft>
              <a:buClr>
                <a:srgbClr val="423B88"/>
              </a:buClr>
              <a:buSzPts val="1400"/>
              <a:buNone/>
              <a:defRPr sz="1800">
                <a:solidFill>
                  <a:srgbClr val="423B88"/>
                </a:solidFill>
              </a:defRPr>
            </a:lvl2pPr>
            <a:lvl3pPr indent="0" lvl="2" rtl="0">
              <a:spcBef>
                <a:spcPts val="0"/>
              </a:spcBef>
              <a:spcAft>
                <a:spcPts val="0"/>
              </a:spcAft>
              <a:buClr>
                <a:srgbClr val="423B88"/>
              </a:buClr>
              <a:buSzPts val="1400"/>
              <a:buNone/>
              <a:defRPr sz="1800">
                <a:solidFill>
                  <a:srgbClr val="423B88"/>
                </a:solidFill>
              </a:defRPr>
            </a:lvl3pPr>
            <a:lvl4pPr indent="0" lvl="3" rtl="0">
              <a:spcBef>
                <a:spcPts val="0"/>
              </a:spcBef>
              <a:spcAft>
                <a:spcPts val="0"/>
              </a:spcAft>
              <a:buClr>
                <a:srgbClr val="423B88"/>
              </a:buClr>
              <a:buSzPts val="1400"/>
              <a:buNone/>
              <a:defRPr sz="1800">
                <a:solidFill>
                  <a:srgbClr val="423B88"/>
                </a:solidFill>
              </a:defRPr>
            </a:lvl4pPr>
            <a:lvl5pPr indent="0" lvl="4" rtl="0">
              <a:spcBef>
                <a:spcPts val="0"/>
              </a:spcBef>
              <a:spcAft>
                <a:spcPts val="0"/>
              </a:spcAft>
              <a:buClr>
                <a:srgbClr val="423B88"/>
              </a:buClr>
              <a:buSzPts val="1400"/>
              <a:buNone/>
              <a:defRPr sz="1800">
                <a:solidFill>
                  <a:srgbClr val="423B88"/>
                </a:solidFill>
              </a:defRPr>
            </a:lvl5pPr>
            <a:lvl6pPr indent="0" lvl="5" rtl="0">
              <a:spcBef>
                <a:spcPts val="0"/>
              </a:spcBef>
              <a:spcAft>
                <a:spcPts val="0"/>
              </a:spcAft>
              <a:buClr>
                <a:srgbClr val="423B88"/>
              </a:buClr>
              <a:buSzPts val="1400"/>
              <a:buNone/>
              <a:defRPr sz="1800">
                <a:solidFill>
                  <a:srgbClr val="423B88"/>
                </a:solidFill>
              </a:defRPr>
            </a:lvl6pPr>
            <a:lvl7pPr indent="0" lvl="6" rtl="0">
              <a:spcBef>
                <a:spcPts val="0"/>
              </a:spcBef>
              <a:spcAft>
                <a:spcPts val="0"/>
              </a:spcAft>
              <a:buClr>
                <a:srgbClr val="423B88"/>
              </a:buClr>
              <a:buSzPts val="1400"/>
              <a:buNone/>
              <a:defRPr sz="1800">
                <a:solidFill>
                  <a:srgbClr val="423B88"/>
                </a:solidFill>
              </a:defRPr>
            </a:lvl7pPr>
            <a:lvl8pPr indent="0" lvl="7" rtl="0">
              <a:spcBef>
                <a:spcPts val="0"/>
              </a:spcBef>
              <a:spcAft>
                <a:spcPts val="0"/>
              </a:spcAft>
              <a:buClr>
                <a:srgbClr val="423B88"/>
              </a:buClr>
              <a:buSzPts val="1400"/>
              <a:buNone/>
              <a:defRPr sz="1800">
                <a:solidFill>
                  <a:srgbClr val="423B88"/>
                </a:solidFill>
              </a:defRPr>
            </a:lvl8pPr>
            <a:lvl9pPr indent="0" lvl="8" rtl="0">
              <a:spcBef>
                <a:spcPts val="0"/>
              </a:spcBef>
              <a:spcAft>
                <a:spcPts val="0"/>
              </a:spcAft>
              <a:buClr>
                <a:srgbClr val="423B88"/>
              </a:buClr>
              <a:buSzPts val="1400"/>
              <a:buNone/>
              <a:defRPr sz="1800">
                <a:solidFill>
                  <a:srgbClr val="423B88"/>
                </a:solidFill>
              </a:defRPr>
            </a:lvl9pPr>
          </a:lstStyle>
          <a:p/>
        </p:txBody>
      </p:sp>
      <p:sp>
        <p:nvSpPr>
          <p:cNvPr id="418" name="Google Shape;418;p97"/>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indent="0" lvl="1" rtl="0">
              <a:spcBef>
                <a:spcPts val="0"/>
              </a:spcBef>
              <a:spcAft>
                <a:spcPts val="0"/>
              </a:spcAft>
              <a:buClr>
                <a:srgbClr val="423B88"/>
              </a:buClr>
              <a:buSzPts val="1400"/>
              <a:buNone/>
              <a:defRPr b="1" sz="1400">
                <a:solidFill>
                  <a:srgbClr val="423B88"/>
                </a:solidFill>
              </a:defRPr>
            </a:lvl2pPr>
            <a:lvl3pPr indent="0" lvl="2" rtl="0">
              <a:spcBef>
                <a:spcPts val="0"/>
              </a:spcBef>
              <a:spcAft>
                <a:spcPts val="0"/>
              </a:spcAft>
              <a:buClr>
                <a:srgbClr val="423B88"/>
              </a:buClr>
              <a:buSzPts val="1400"/>
              <a:buNone/>
              <a:defRPr b="1" sz="1400">
                <a:solidFill>
                  <a:srgbClr val="423B88"/>
                </a:solidFill>
              </a:defRPr>
            </a:lvl3pPr>
            <a:lvl4pPr indent="0" lvl="3" rtl="0">
              <a:spcBef>
                <a:spcPts val="0"/>
              </a:spcBef>
              <a:spcAft>
                <a:spcPts val="0"/>
              </a:spcAft>
              <a:buClr>
                <a:srgbClr val="423B88"/>
              </a:buClr>
              <a:buSzPts val="1400"/>
              <a:buNone/>
              <a:defRPr b="1" sz="1400">
                <a:solidFill>
                  <a:srgbClr val="423B88"/>
                </a:solidFill>
              </a:defRPr>
            </a:lvl4pPr>
            <a:lvl5pPr indent="0" lvl="4" rtl="0">
              <a:spcBef>
                <a:spcPts val="0"/>
              </a:spcBef>
              <a:spcAft>
                <a:spcPts val="0"/>
              </a:spcAft>
              <a:buClr>
                <a:srgbClr val="423B88"/>
              </a:buClr>
              <a:buSzPts val="1400"/>
              <a:buNone/>
              <a:defRPr b="1" sz="1400">
                <a:solidFill>
                  <a:srgbClr val="423B88"/>
                </a:solidFill>
              </a:defRPr>
            </a:lvl5pPr>
            <a:lvl6pPr indent="0" lvl="5" rtl="0">
              <a:spcBef>
                <a:spcPts val="0"/>
              </a:spcBef>
              <a:spcAft>
                <a:spcPts val="0"/>
              </a:spcAft>
              <a:buClr>
                <a:srgbClr val="423B88"/>
              </a:buClr>
              <a:buSzPts val="1400"/>
              <a:buNone/>
              <a:defRPr b="1" sz="1400">
                <a:solidFill>
                  <a:srgbClr val="423B88"/>
                </a:solidFill>
              </a:defRPr>
            </a:lvl6pPr>
            <a:lvl7pPr indent="0" lvl="6" rtl="0">
              <a:spcBef>
                <a:spcPts val="0"/>
              </a:spcBef>
              <a:spcAft>
                <a:spcPts val="0"/>
              </a:spcAft>
              <a:buClr>
                <a:srgbClr val="423B88"/>
              </a:buClr>
              <a:buSzPts val="1400"/>
              <a:buNone/>
              <a:defRPr b="1" sz="1400">
                <a:solidFill>
                  <a:srgbClr val="423B88"/>
                </a:solidFill>
              </a:defRPr>
            </a:lvl7pPr>
            <a:lvl8pPr indent="0" lvl="7" rtl="0">
              <a:spcBef>
                <a:spcPts val="0"/>
              </a:spcBef>
              <a:spcAft>
                <a:spcPts val="0"/>
              </a:spcAft>
              <a:buClr>
                <a:srgbClr val="423B88"/>
              </a:buClr>
              <a:buSzPts val="1400"/>
              <a:buNone/>
              <a:defRPr b="1" sz="1400">
                <a:solidFill>
                  <a:srgbClr val="423B88"/>
                </a:solidFill>
              </a:defRPr>
            </a:lvl8pPr>
            <a:lvl9pPr indent="0" lvl="8" rtl="0">
              <a:spcBef>
                <a:spcPts val="0"/>
              </a:spcBef>
              <a:spcAft>
                <a:spcPts val="0"/>
              </a:spcAft>
              <a:buClr>
                <a:srgbClr val="423B88"/>
              </a:buClr>
              <a:buSzPts val="1400"/>
              <a:buNone/>
              <a:defRPr b="1" sz="1400">
                <a:solidFill>
                  <a:srgbClr val="423B88"/>
                </a:solidFill>
              </a:defRPr>
            </a:lvl9pPr>
          </a:lstStyle>
          <a:p/>
        </p:txBody>
      </p:sp>
      <p:sp>
        <p:nvSpPr>
          <p:cNvPr id="419" name="Google Shape;419;p97"/>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424" name="Shape 424"/>
        <p:cNvGrpSpPr/>
        <p:nvPr/>
      </p:nvGrpSpPr>
      <p:grpSpPr>
        <a:xfrm>
          <a:off x="0" y="0"/>
          <a:ext cx="0" cy="0"/>
          <a:chOff x="0" y="0"/>
          <a:chExt cx="0" cy="0"/>
        </a:xfrm>
      </p:grpSpPr>
      <p:pic>
        <p:nvPicPr>
          <p:cNvPr id="425" name="Google Shape;425;p99"/>
          <p:cNvPicPr preferRelativeResize="0"/>
          <p:nvPr/>
        </p:nvPicPr>
        <p:blipFill rotWithShape="1">
          <a:blip r:embed="rId2">
            <a:alphaModFix/>
          </a:blip>
          <a:srcRect b="0" l="0" r="0" t="0"/>
          <a:stretch/>
        </p:blipFill>
        <p:spPr>
          <a:xfrm>
            <a:off x="-71050" y="-98725"/>
            <a:ext cx="9376475" cy="5282101"/>
          </a:xfrm>
          <a:prstGeom prst="rect">
            <a:avLst/>
          </a:prstGeom>
          <a:noFill/>
          <a:ln>
            <a:noFill/>
          </a:ln>
        </p:spPr>
      </p:pic>
      <p:sp>
        <p:nvSpPr>
          <p:cNvPr id="426" name="Google Shape;426;p99"/>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None/>
              <a:defRPr sz="3600">
                <a:solidFill>
                  <a:srgbClr val="FFFFFF"/>
                </a:solidFill>
              </a:defRPr>
            </a:lvl2pPr>
            <a:lvl3pPr lvl="2" rtl="0" algn="ctr">
              <a:lnSpc>
                <a:spcPct val="100000"/>
              </a:lnSpc>
              <a:spcBef>
                <a:spcPts val="0"/>
              </a:spcBef>
              <a:spcAft>
                <a:spcPts val="0"/>
              </a:spcAft>
              <a:buClr>
                <a:srgbClr val="FFFFFF"/>
              </a:buClr>
              <a:buSzPts val="1400"/>
              <a:buNone/>
              <a:defRPr sz="3600">
                <a:solidFill>
                  <a:srgbClr val="FFFFFF"/>
                </a:solidFill>
              </a:defRPr>
            </a:lvl3pPr>
            <a:lvl4pPr lvl="3" rtl="0" algn="ctr">
              <a:lnSpc>
                <a:spcPct val="100000"/>
              </a:lnSpc>
              <a:spcBef>
                <a:spcPts val="0"/>
              </a:spcBef>
              <a:spcAft>
                <a:spcPts val="0"/>
              </a:spcAft>
              <a:buClr>
                <a:srgbClr val="FFFFFF"/>
              </a:buClr>
              <a:buSzPts val="1400"/>
              <a:buNone/>
              <a:defRPr sz="3600">
                <a:solidFill>
                  <a:srgbClr val="FFFFFF"/>
                </a:solidFill>
              </a:defRPr>
            </a:lvl4pPr>
            <a:lvl5pPr lvl="4" rtl="0" algn="ctr">
              <a:lnSpc>
                <a:spcPct val="100000"/>
              </a:lnSpc>
              <a:spcBef>
                <a:spcPts val="0"/>
              </a:spcBef>
              <a:spcAft>
                <a:spcPts val="0"/>
              </a:spcAft>
              <a:buClr>
                <a:srgbClr val="FFFFFF"/>
              </a:buClr>
              <a:buSzPts val="1400"/>
              <a:buNone/>
              <a:defRPr sz="3600">
                <a:solidFill>
                  <a:srgbClr val="FFFFFF"/>
                </a:solidFill>
              </a:defRPr>
            </a:lvl5pPr>
            <a:lvl6pPr lvl="5" rtl="0" algn="ctr">
              <a:lnSpc>
                <a:spcPct val="100000"/>
              </a:lnSpc>
              <a:spcBef>
                <a:spcPts val="0"/>
              </a:spcBef>
              <a:spcAft>
                <a:spcPts val="0"/>
              </a:spcAft>
              <a:buClr>
                <a:srgbClr val="FFFFFF"/>
              </a:buClr>
              <a:buSzPts val="1400"/>
              <a:buNone/>
              <a:defRPr sz="3600">
                <a:solidFill>
                  <a:srgbClr val="FFFFFF"/>
                </a:solidFill>
              </a:defRPr>
            </a:lvl6pPr>
            <a:lvl7pPr lvl="6" rtl="0" algn="ctr">
              <a:lnSpc>
                <a:spcPct val="100000"/>
              </a:lnSpc>
              <a:spcBef>
                <a:spcPts val="0"/>
              </a:spcBef>
              <a:spcAft>
                <a:spcPts val="0"/>
              </a:spcAft>
              <a:buClr>
                <a:srgbClr val="FFFFFF"/>
              </a:buClr>
              <a:buSzPts val="1400"/>
              <a:buNone/>
              <a:defRPr sz="3600">
                <a:solidFill>
                  <a:srgbClr val="FFFFFF"/>
                </a:solidFill>
              </a:defRPr>
            </a:lvl7pPr>
            <a:lvl8pPr lvl="7" rtl="0" algn="ctr">
              <a:lnSpc>
                <a:spcPct val="100000"/>
              </a:lnSpc>
              <a:spcBef>
                <a:spcPts val="0"/>
              </a:spcBef>
              <a:spcAft>
                <a:spcPts val="0"/>
              </a:spcAft>
              <a:buClr>
                <a:srgbClr val="FFFFFF"/>
              </a:buClr>
              <a:buSzPts val="1400"/>
              <a:buNone/>
              <a:defRPr sz="3600">
                <a:solidFill>
                  <a:srgbClr val="FFFFFF"/>
                </a:solidFill>
              </a:defRPr>
            </a:lvl8pPr>
            <a:lvl9pPr lvl="8" rtl="0" algn="ctr">
              <a:lnSpc>
                <a:spcPct val="100000"/>
              </a:lnSpc>
              <a:spcBef>
                <a:spcPts val="0"/>
              </a:spcBef>
              <a:spcAft>
                <a:spcPts val="0"/>
              </a:spcAft>
              <a:buClr>
                <a:srgbClr val="FFFFFF"/>
              </a:buClr>
              <a:buSzPts val="1400"/>
              <a:buNone/>
              <a:defRPr sz="3600">
                <a:solidFill>
                  <a:srgbClr val="FFFFFF"/>
                </a:solidFill>
              </a:defRPr>
            </a:lvl9pPr>
          </a:lstStyle>
          <a:p/>
        </p:txBody>
      </p:sp>
      <p:pic>
        <p:nvPicPr>
          <p:cNvPr id="427" name="Google Shape;427;p99"/>
          <p:cNvPicPr preferRelativeResize="0"/>
          <p:nvPr/>
        </p:nvPicPr>
        <p:blipFill rotWithShape="1">
          <a:blip r:embed="rId3">
            <a:alphaModFix/>
          </a:blip>
          <a:srcRect b="0" l="0" r="0" t="0"/>
          <a:stretch/>
        </p:blipFill>
        <p:spPr>
          <a:xfrm>
            <a:off x="19025" y="4875425"/>
            <a:ext cx="511626" cy="250925"/>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8" name="Shape 428"/>
        <p:cNvGrpSpPr/>
        <p:nvPr/>
      </p:nvGrpSpPr>
      <p:grpSpPr>
        <a:xfrm>
          <a:off x="0" y="0"/>
          <a:ext cx="0" cy="0"/>
          <a:chOff x="0" y="0"/>
          <a:chExt cx="0" cy="0"/>
        </a:xfrm>
      </p:grpSpPr>
      <p:sp>
        <p:nvSpPr>
          <p:cNvPr id="429" name="Google Shape;429;p100"/>
          <p:cNvSpPr txBox="1"/>
          <p:nvPr>
            <p:ph type="title"/>
          </p:nvPr>
        </p:nvSpPr>
        <p:spPr>
          <a:xfrm>
            <a:off x="235500" y="394525"/>
            <a:ext cx="8520600" cy="661800"/>
          </a:xfrm>
          <a:prstGeom prst="rect">
            <a:avLst/>
          </a:prstGeom>
          <a:noFill/>
          <a:ln>
            <a:noFill/>
          </a:ln>
        </p:spPr>
        <p:txBody>
          <a:bodyPr anchorCtr="0" anchor="t" bIns="91425" lIns="91425" spcFirstLastPara="1" rIns="91425" wrap="square" tIns="91425">
            <a:noAutofit/>
          </a:bodyPr>
          <a:lstStyle>
            <a:lvl1pPr lvl="0" marR="0" rtl="0" algn="l">
              <a:lnSpc>
                <a:spcPct val="120000"/>
              </a:lnSpc>
              <a:spcBef>
                <a:spcPts val="0"/>
              </a:spcBef>
              <a:spcAft>
                <a:spcPts val="0"/>
              </a:spcAft>
              <a:buClr>
                <a:srgbClr val="5A17EE"/>
              </a:buClr>
              <a:buSzPts val="1400"/>
              <a:buNone/>
              <a:defRPr b="1" i="0" sz="1800" u="none" cap="none" strike="noStrike">
                <a:solidFill>
                  <a:srgbClr val="5A17EE"/>
                </a:solidFill>
              </a:defRPr>
            </a:lvl1pPr>
            <a:lvl2pPr lvl="1" rtl="0" algn="l">
              <a:lnSpc>
                <a:spcPct val="100000"/>
              </a:lnSpc>
              <a:spcBef>
                <a:spcPts val="0"/>
              </a:spcBef>
              <a:spcAft>
                <a:spcPts val="0"/>
              </a:spcAft>
              <a:buClr>
                <a:srgbClr val="423B88"/>
              </a:buClr>
              <a:buSzPts val="1400"/>
              <a:buNone/>
              <a:defRPr sz="1800">
                <a:solidFill>
                  <a:srgbClr val="423B88"/>
                </a:solidFill>
              </a:defRPr>
            </a:lvl2pPr>
            <a:lvl3pPr lvl="2" rtl="0" algn="l">
              <a:lnSpc>
                <a:spcPct val="100000"/>
              </a:lnSpc>
              <a:spcBef>
                <a:spcPts val="0"/>
              </a:spcBef>
              <a:spcAft>
                <a:spcPts val="0"/>
              </a:spcAft>
              <a:buClr>
                <a:srgbClr val="423B88"/>
              </a:buClr>
              <a:buSzPts val="1400"/>
              <a:buNone/>
              <a:defRPr sz="1800">
                <a:solidFill>
                  <a:srgbClr val="423B88"/>
                </a:solidFill>
              </a:defRPr>
            </a:lvl3pPr>
            <a:lvl4pPr lvl="3" rtl="0" algn="l">
              <a:lnSpc>
                <a:spcPct val="100000"/>
              </a:lnSpc>
              <a:spcBef>
                <a:spcPts val="0"/>
              </a:spcBef>
              <a:spcAft>
                <a:spcPts val="0"/>
              </a:spcAft>
              <a:buClr>
                <a:srgbClr val="423B88"/>
              </a:buClr>
              <a:buSzPts val="1400"/>
              <a:buNone/>
              <a:defRPr sz="1800">
                <a:solidFill>
                  <a:srgbClr val="423B88"/>
                </a:solidFill>
              </a:defRPr>
            </a:lvl4pPr>
            <a:lvl5pPr lvl="4" rtl="0" algn="l">
              <a:lnSpc>
                <a:spcPct val="100000"/>
              </a:lnSpc>
              <a:spcBef>
                <a:spcPts val="0"/>
              </a:spcBef>
              <a:spcAft>
                <a:spcPts val="0"/>
              </a:spcAft>
              <a:buClr>
                <a:srgbClr val="423B88"/>
              </a:buClr>
              <a:buSzPts val="1400"/>
              <a:buNone/>
              <a:defRPr sz="1800">
                <a:solidFill>
                  <a:srgbClr val="423B88"/>
                </a:solidFill>
              </a:defRPr>
            </a:lvl5pPr>
            <a:lvl6pPr lvl="5" rtl="0" algn="l">
              <a:lnSpc>
                <a:spcPct val="100000"/>
              </a:lnSpc>
              <a:spcBef>
                <a:spcPts val="0"/>
              </a:spcBef>
              <a:spcAft>
                <a:spcPts val="0"/>
              </a:spcAft>
              <a:buClr>
                <a:srgbClr val="423B88"/>
              </a:buClr>
              <a:buSzPts val="1400"/>
              <a:buNone/>
              <a:defRPr sz="1800">
                <a:solidFill>
                  <a:srgbClr val="423B88"/>
                </a:solidFill>
              </a:defRPr>
            </a:lvl6pPr>
            <a:lvl7pPr lvl="6" rtl="0" algn="l">
              <a:lnSpc>
                <a:spcPct val="100000"/>
              </a:lnSpc>
              <a:spcBef>
                <a:spcPts val="0"/>
              </a:spcBef>
              <a:spcAft>
                <a:spcPts val="0"/>
              </a:spcAft>
              <a:buClr>
                <a:srgbClr val="423B88"/>
              </a:buClr>
              <a:buSzPts val="1400"/>
              <a:buNone/>
              <a:defRPr sz="1800">
                <a:solidFill>
                  <a:srgbClr val="423B88"/>
                </a:solidFill>
              </a:defRPr>
            </a:lvl7pPr>
            <a:lvl8pPr lvl="7" rtl="0" algn="l">
              <a:lnSpc>
                <a:spcPct val="100000"/>
              </a:lnSpc>
              <a:spcBef>
                <a:spcPts val="0"/>
              </a:spcBef>
              <a:spcAft>
                <a:spcPts val="0"/>
              </a:spcAft>
              <a:buClr>
                <a:srgbClr val="423B88"/>
              </a:buClr>
              <a:buSzPts val="1400"/>
              <a:buNone/>
              <a:defRPr sz="1800">
                <a:solidFill>
                  <a:srgbClr val="423B88"/>
                </a:solidFill>
              </a:defRPr>
            </a:lvl8pPr>
            <a:lvl9pPr lvl="8" rtl="0" algn="l">
              <a:lnSpc>
                <a:spcPct val="100000"/>
              </a:lnSpc>
              <a:spcBef>
                <a:spcPts val="0"/>
              </a:spcBef>
              <a:spcAft>
                <a:spcPts val="0"/>
              </a:spcAft>
              <a:buClr>
                <a:srgbClr val="423B88"/>
              </a:buClr>
              <a:buSzPts val="1400"/>
              <a:buNone/>
              <a:defRPr sz="1800">
                <a:solidFill>
                  <a:srgbClr val="423B88"/>
                </a:solidFill>
              </a:defRPr>
            </a:lvl9pPr>
          </a:lstStyle>
          <a:p/>
        </p:txBody>
      </p:sp>
      <p:sp>
        <p:nvSpPr>
          <p:cNvPr id="430" name="Google Shape;430;p100"/>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757575"/>
              </a:buClr>
              <a:buSzPts val="1400"/>
              <a:buNone/>
              <a:defRPr b="1" i="0" sz="1000" u="none" cap="none" strike="noStrike">
                <a:solidFill>
                  <a:srgbClr val="757575"/>
                </a:solidFill>
              </a:defRPr>
            </a:lvl1pPr>
            <a:lvl2pPr lvl="1" rtl="0" algn="l">
              <a:lnSpc>
                <a:spcPct val="100000"/>
              </a:lnSpc>
              <a:spcBef>
                <a:spcPts val="0"/>
              </a:spcBef>
              <a:spcAft>
                <a:spcPts val="0"/>
              </a:spcAft>
              <a:buClr>
                <a:srgbClr val="423B88"/>
              </a:buClr>
              <a:buSzPts val="1400"/>
              <a:buNone/>
              <a:defRPr b="1" sz="1400">
                <a:solidFill>
                  <a:srgbClr val="423B88"/>
                </a:solidFill>
              </a:defRPr>
            </a:lvl2pPr>
            <a:lvl3pPr lvl="2" rtl="0" algn="l">
              <a:lnSpc>
                <a:spcPct val="100000"/>
              </a:lnSpc>
              <a:spcBef>
                <a:spcPts val="0"/>
              </a:spcBef>
              <a:spcAft>
                <a:spcPts val="0"/>
              </a:spcAft>
              <a:buClr>
                <a:srgbClr val="423B88"/>
              </a:buClr>
              <a:buSzPts val="1400"/>
              <a:buNone/>
              <a:defRPr b="1" sz="1400">
                <a:solidFill>
                  <a:srgbClr val="423B88"/>
                </a:solidFill>
              </a:defRPr>
            </a:lvl3pPr>
            <a:lvl4pPr lvl="3" rtl="0" algn="l">
              <a:lnSpc>
                <a:spcPct val="100000"/>
              </a:lnSpc>
              <a:spcBef>
                <a:spcPts val="0"/>
              </a:spcBef>
              <a:spcAft>
                <a:spcPts val="0"/>
              </a:spcAft>
              <a:buClr>
                <a:srgbClr val="423B88"/>
              </a:buClr>
              <a:buSzPts val="1400"/>
              <a:buNone/>
              <a:defRPr b="1" sz="1400">
                <a:solidFill>
                  <a:srgbClr val="423B88"/>
                </a:solidFill>
              </a:defRPr>
            </a:lvl4pPr>
            <a:lvl5pPr lvl="4" rtl="0" algn="l">
              <a:lnSpc>
                <a:spcPct val="100000"/>
              </a:lnSpc>
              <a:spcBef>
                <a:spcPts val="0"/>
              </a:spcBef>
              <a:spcAft>
                <a:spcPts val="0"/>
              </a:spcAft>
              <a:buClr>
                <a:srgbClr val="423B88"/>
              </a:buClr>
              <a:buSzPts val="1400"/>
              <a:buNone/>
              <a:defRPr b="1" sz="1400">
                <a:solidFill>
                  <a:srgbClr val="423B88"/>
                </a:solidFill>
              </a:defRPr>
            </a:lvl5pPr>
            <a:lvl6pPr lvl="5" rtl="0" algn="l">
              <a:lnSpc>
                <a:spcPct val="100000"/>
              </a:lnSpc>
              <a:spcBef>
                <a:spcPts val="0"/>
              </a:spcBef>
              <a:spcAft>
                <a:spcPts val="0"/>
              </a:spcAft>
              <a:buClr>
                <a:srgbClr val="423B88"/>
              </a:buClr>
              <a:buSzPts val="1400"/>
              <a:buNone/>
              <a:defRPr b="1" sz="1400">
                <a:solidFill>
                  <a:srgbClr val="423B88"/>
                </a:solidFill>
              </a:defRPr>
            </a:lvl6pPr>
            <a:lvl7pPr lvl="6" rtl="0" algn="l">
              <a:lnSpc>
                <a:spcPct val="100000"/>
              </a:lnSpc>
              <a:spcBef>
                <a:spcPts val="0"/>
              </a:spcBef>
              <a:spcAft>
                <a:spcPts val="0"/>
              </a:spcAft>
              <a:buClr>
                <a:srgbClr val="423B88"/>
              </a:buClr>
              <a:buSzPts val="1400"/>
              <a:buNone/>
              <a:defRPr b="1" sz="1400">
                <a:solidFill>
                  <a:srgbClr val="423B88"/>
                </a:solidFill>
              </a:defRPr>
            </a:lvl7pPr>
            <a:lvl8pPr lvl="7" rtl="0" algn="l">
              <a:lnSpc>
                <a:spcPct val="100000"/>
              </a:lnSpc>
              <a:spcBef>
                <a:spcPts val="0"/>
              </a:spcBef>
              <a:spcAft>
                <a:spcPts val="0"/>
              </a:spcAft>
              <a:buClr>
                <a:srgbClr val="423B88"/>
              </a:buClr>
              <a:buSzPts val="1400"/>
              <a:buNone/>
              <a:defRPr b="1" sz="1400">
                <a:solidFill>
                  <a:srgbClr val="423B88"/>
                </a:solidFill>
              </a:defRPr>
            </a:lvl8pPr>
            <a:lvl9pPr lvl="8" rtl="0" algn="l">
              <a:lnSpc>
                <a:spcPct val="100000"/>
              </a:lnSpc>
              <a:spcBef>
                <a:spcPts val="0"/>
              </a:spcBef>
              <a:spcAft>
                <a:spcPts val="0"/>
              </a:spcAft>
              <a:buClr>
                <a:srgbClr val="423B88"/>
              </a:buClr>
              <a:buSzPts val="1400"/>
              <a:buNone/>
              <a:defRPr b="1" sz="1400">
                <a:solidFill>
                  <a:srgbClr val="423B88"/>
                </a:solidFill>
              </a:defRPr>
            </a:lvl9pPr>
          </a:lstStyle>
          <a:p/>
        </p:txBody>
      </p:sp>
      <p:sp>
        <p:nvSpPr>
          <p:cNvPr id="431" name="Google Shape;431;p100"/>
          <p:cNvSpPr txBox="1"/>
          <p:nvPr>
            <p:ph idx="1" type="body"/>
          </p:nvPr>
        </p:nvSpPr>
        <p:spPr>
          <a:xfrm>
            <a:off x="235500" y="1204600"/>
            <a:ext cx="8520600" cy="3471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None/>
              <a:defRPr i="0" sz="1400" u="none" cap="none" strike="noStrike">
                <a:solidFill>
                  <a:srgbClr val="757575"/>
                </a:solidFill>
              </a:defRPr>
            </a:lvl1pPr>
            <a:lvl2pPr indent="-228600" lvl="1" marL="914400" marR="0" rtl="0" algn="l">
              <a:lnSpc>
                <a:spcPct val="115000"/>
              </a:lnSpc>
              <a:spcBef>
                <a:spcPts val="1600"/>
              </a:spcBef>
              <a:spcAft>
                <a:spcPts val="0"/>
              </a:spcAft>
              <a:buClr>
                <a:srgbClr val="757575"/>
              </a:buClr>
              <a:buSzPts val="1400"/>
              <a:buNone/>
              <a:defRPr i="0" sz="1400" u="none" cap="none" strike="noStrike">
                <a:solidFill>
                  <a:srgbClr val="757575"/>
                </a:solidFill>
              </a:defRPr>
            </a:lvl2pPr>
            <a:lvl3pPr indent="-228600" lvl="2" marL="1371600" marR="0" rtl="0" algn="l">
              <a:lnSpc>
                <a:spcPct val="115000"/>
              </a:lnSpc>
              <a:spcBef>
                <a:spcPts val="1600"/>
              </a:spcBef>
              <a:spcAft>
                <a:spcPts val="0"/>
              </a:spcAft>
              <a:buClr>
                <a:srgbClr val="757575"/>
              </a:buClr>
              <a:buSzPts val="1400"/>
              <a:buNone/>
              <a:defRPr i="0" sz="1400" u="none" cap="none" strike="noStrike">
                <a:solidFill>
                  <a:srgbClr val="757575"/>
                </a:solidFill>
              </a:defRPr>
            </a:lvl3pPr>
            <a:lvl4pPr indent="-228600" lvl="3" marL="1828800" marR="0" rtl="0" algn="l">
              <a:lnSpc>
                <a:spcPct val="115000"/>
              </a:lnSpc>
              <a:spcBef>
                <a:spcPts val="1600"/>
              </a:spcBef>
              <a:spcAft>
                <a:spcPts val="0"/>
              </a:spcAft>
              <a:buClr>
                <a:srgbClr val="757575"/>
              </a:buClr>
              <a:buSzPts val="1400"/>
              <a:buNone/>
              <a:defRPr i="0" sz="1400" u="none" cap="none" strike="noStrike">
                <a:solidFill>
                  <a:srgbClr val="757575"/>
                </a:solidFill>
              </a:defRPr>
            </a:lvl4pPr>
            <a:lvl5pPr indent="-228600" lvl="4" marL="2286000" marR="0" rtl="0" algn="l">
              <a:lnSpc>
                <a:spcPct val="115000"/>
              </a:lnSpc>
              <a:spcBef>
                <a:spcPts val="1600"/>
              </a:spcBef>
              <a:spcAft>
                <a:spcPts val="0"/>
              </a:spcAft>
              <a:buClr>
                <a:srgbClr val="757575"/>
              </a:buClr>
              <a:buSzPts val="1400"/>
              <a:buNone/>
              <a:defRPr i="0" sz="1400" u="none" cap="none" strike="noStrike">
                <a:solidFill>
                  <a:srgbClr val="757575"/>
                </a:solidFill>
              </a:defRPr>
            </a:lvl5pPr>
            <a:lvl6pPr indent="-228600" lvl="5" marL="2743200" marR="0" rtl="0" algn="l">
              <a:lnSpc>
                <a:spcPct val="115000"/>
              </a:lnSpc>
              <a:spcBef>
                <a:spcPts val="1600"/>
              </a:spcBef>
              <a:spcAft>
                <a:spcPts val="0"/>
              </a:spcAft>
              <a:buClr>
                <a:srgbClr val="757575"/>
              </a:buClr>
              <a:buSzPts val="1400"/>
              <a:buNone/>
              <a:defRPr i="0" sz="1400" u="none" cap="none" strike="noStrike">
                <a:solidFill>
                  <a:srgbClr val="757575"/>
                </a:solidFill>
              </a:defRPr>
            </a:lvl6pPr>
            <a:lvl7pPr indent="-228600" lvl="6" marL="3200400" marR="0" rtl="0" algn="l">
              <a:lnSpc>
                <a:spcPct val="115000"/>
              </a:lnSpc>
              <a:spcBef>
                <a:spcPts val="1600"/>
              </a:spcBef>
              <a:spcAft>
                <a:spcPts val="0"/>
              </a:spcAft>
              <a:buClr>
                <a:srgbClr val="757575"/>
              </a:buClr>
              <a:buSzPts val="1400"/>
              <a:buNone/>
              <a:defRPr i="0" sz="1400" u="none" cap="none" strike="noStrike">
                <a:solidFill>
                  <a:srgbClr val="757575"/>
                </a:solidFill>
              </a:defRPr>
            </a:lvl7pPr>
            <a:lvl8pPr indent="-228600" lvl="7" marL="3657600" marR="0" rtl="0" algn="l">
              <a:lnSpc>
                <a:spcPct val="115000"/>
              </a:lnSpc>
              <a:spcBef>
                <a:spcPts val="1600"/>
              </a:spcBef>
              <a:spcAft>
                <a:spcPts val="0"/>
              </a:spcAft>
              <a:buClr>
                <a:srgbClr val="757575"/>
              </a:buClr>
              <a:buSzPts val="1400"/>
              <a:buNone/>
              <a:defRPr i="0" sz="1400" u="none" cap="none" strike="noStrike">
                <a:solidFill>
                  <a:srgbClr val="757575"/>
                </a:solidFill>
              </a:defRPr>
            </a:lvl8pPr>
            <a:lvl9pPr indent="-228600" lvl="8" marL="4114800" marR="0" rtl="0" algn="l">
              <a:lnSpc>
                <a:spcPct val="115000"/>
              </a:lnSpc>
              <a:spcBef>
                <a:spcPts val="1600"/>
              </a:spcBef>
              <a:spcAft>
                <a:spcPts val="1600"/>
              </a:spcAft>
              <a:buClr>
                <a:srgbClr val="757575"/>
              </a:buClr>
              <a:buSzPts val="1400"/>
              <a:buNone/>
              <a:defRPr i="0" sz="1400" u="none" cap="none" strike="noStrike">
                <a:solidFill>
                  <a:srgbClr val="757575"/>
                </a:solidFill>
              </a:defRPr>
            </a:lvl9pPr>
          </a:lstStyle>
          <a:p/>
        </p:txBody>
      </p:sp>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gradFill>
          <a:gsLst>
            <a:gs pos="0">
              <a:srgbClr val="4E29AA"/>
            </a:gs>
            <a:gs pos="100000">
              <a:srgbClr val="1E123D"/>
            </a:gs>
          </a:gsLst>
          <a:lin ang="5400012" scaled="0"/>
        </a:gradFill>
      </p:bgPr>
    </p:bg>
    <p:spTree>
      <p:nvGrpSpPr>
        <p:cNvPr id="432" name="Shape 432"/>
        <p:cNvGrpSpPr/>
        <p:nvPr/>
      </p:nvGrpSpPr>
      <p:grpSpPr>
        <a:xfrm>
          <a:off x="0" y="0"/>
          <a:ext cx="0" cy="0"/>
          <a:chOff x="0" y="0"/>
          <a:chExt cx="0" cy="0"/>
        </a:xfrm>
      </p:grpSpPr>
      <p:sp>
        <p:nvSpPr>
          <p:cNvPr id="433" name="Google Shape;433;p101"/>
          <p:cNvSpPr txBox="1"/>
          <p:nvPr>
            <p:ph idx="1" type="subTitle"/>
          </p:nvPr>
        </p:nvSpPr>
        <p:spPr>
          <a:xfrm>
            <a:off x="311700" y="2421225"/>
            <a:ext cx="8520600" cy="792600"/>
          </a:xfrm>
          <a:prstGeom prst="rect">
            <a:avLst/>
          </a:prstGeom>
          <a:noFill/>
          <a:ln>
            <a:noFill/>
          </a:ln>
        </p:spPr>
        <p:txBody>
          <a:bodyPr anchorCtr="0" anchor="t" bIns="91425" lIns="91425" spcFirstLastPara="1" rIns="91425" wrap="square" tIns="91425">
            <a:noAutofit/>
          </a:bodyPr>
          <a:lstStyle>
            <a:lvl1pPr lvl="0" marR="0" rtl="0" algn="ctr">
              <a:lnSpc>
                <a:spcPct val="100000"/>
              </a:lnSpc>
              <a:spcBef>
                <a:spcPts val="0"/>
              </a:spcBef>
              <a:spcAft>
                <a:spcPts val="0"/>
              </a:spcAft>
              <a:buClr>
                <a:srgbClr val="FFFFFF"/>
              </a:buClr>
              <a:buSzPts val="1400"/>
              <a:buNone/>
              <a:defRPr i="0" sz="1400" u="none" cap="none" strike="noStrike">
                <a:solidFill>
                  <a:srgbClr val="FFFFFF"/>
                </a:solidFill>
              </a:defRPr>
            </a:lvl1pPr>
            <a:lvl2pPr lvl="1" marR="0" rtl="0" algn="ctr">
              <a:lnSpc>
                <a:spcPct val="100000"/>
              </a:lnSpc>
              <a:spcBef>
                <a:spcPts val="0"/>
              </a:spcBef>
              <a:spcAft>
                <a:spcPts val="0"/>
              </a:spcAft>
              <a:buClr>
                <a:srgbClr val="FFFFFF"/>
              </a:buClr>
              <a:buSzPts val="1400"/>
              <a:buNone/>
              <a:defRPr i="0" sz="2800" u="none" cap="none" strike="noStrike">
                <a:solidFill>
                  <a:srgbClr val="FFFFFF"/>
                </a:solidFill>
              </a:defRPr>
            </a:lvl2pPr>
            <a:lvl3pPr lvl="2" marR="0" rtl="0" algn="ctr">
              <a:lnSpc>
                <a:spcPct val="100000"/>
              </a:lnSpc>
              <a:spcBef>
                <a:spcPts val="0"/>
              </a:spcBef>
              <a:spcAft>
                <a:spcPts val="0"/>
              </a:spcAft>
              <a:buClr>
                <a:srgbClr val="FFFFFF"/>
              </a:buClr>
              <a:buSzPts val="1400"/>
              <a:buNone/>
              <a:defRPr i="0" sz="2800" u="none" cap="none" strike="noStrike">
                <a:solidFill>
                  <a:srgbClr val="FFFFFF"/>
                </a:solidFill>
              </a:defRPr>
            </a:lvl3pPr>
            <a:lvl4pPr lvl="3" marR="0" rtl="0" algn="ctr">
              <a:lnSpc>
                <a:spcPct val="100000"/>
              </a:lnSpc>
              <a:spcBef>
                <a:spcPts val="0"/>
              </a:spcBef>
              <a:spcAft>
                <a:spcPts val="0"/>
              </a:spcAft>
              <a:buClr>
                <a:srgbClr val="FFFFFF"/>
              </a:buClr>
              <a:buSzPts val="1400"/>
              <a:buNone/>
              <a:defRPr i="0" sz="2800" u="none" cap="none" strike="noStrike">
                <a:solidFill>
                  <a:srgbClr val="FFFFFF"/>
                </a:solidFill>
              </a:defRPr>
            </a:lvl4pPr>
            <a:lvl5pPr lvl="4" marR="0" rtl="0" algn="ctr">
              <a:lnSpc>
                <a:spcPct val="100000"/>
              </a:lnSpc>
              <a:spcBef>
                <a:spcPts val="0"/>
              </a:spcBef>
              <a:spcAft>
                <a:spcPts val="0"/>
              </a:spcAft>
              <a:buClr>
                <a:srgbClr val="FFFFFF"/>
              </a:buClr>
              <a:buSzPts val="1400"/>
              <a:buNone/>
              <a:defRPr i="0" sz="2800" u="none" cap="none" strike="noStrike">
                <a:solidFill>
                  <a:srgbClr val="FFFFFF"/>
                </a:solidFill>
              </a:defRPr>
            </a:lvl5pPr>
            <a:lvl6pPr lvl="5" marR="0" rtl="0" algn="ctr">
              <a:lnSpc>
                <a:spcPct val="100000"/>
              </a:lnSpc>
              <a:spcBef>
                <a:spcPts val="0"/>
              </a:spcBef>
              <a:spcAft>
                <a:spcPts val="0"/>
              </a:spcAft>
              <a:buClr>
                <a:srgbClr val="FFFFFF"/>
              </a:buClr>
              <a:buSzPts val="1400"/>
              <a:buNone/>
              <a:defRPr i="0" sz="2800" u="none" cap="none" strike="noStrike">
                <a:solidFill>
                  <a:srgbClr val="FFFFFF"/>
                </a:solidFill>
              </a:defRPr>
            </a:lvl6pPr>
            <a:lvl7pPr lvl="6" marR="0" rtl="0" algn="ctr">
              <a:lnSpc>
                <a:spcPct val="100000"/>
              </a:lnSpc>
              <a:spcBef>
                <a:spcPts val="0"/>
              </a:spcBef>
              <a:spcAft>
                <a:spcPts val="0"/>
              </a:spcAft>
              <a:buClr>
                <a:srgbClr val="FFFFFF"/>
              </a:buClr>
              <a:buSzPts val="1400"/>
              <a:buNone/>
              <a:defRPr i="0" sz="2800" u="none" cap="none" strike="noStrike">
                <a:solidFill>
                  <a:srgbClr val="FFFFFF"/>
                </a:solidFill>
              </a:defRPr>
            </a:lvl7pPr>
            <a:lvl8pPr lvl="7" marR="0" rtl="0" algn="ctr">
              <a:lnSpc>
                <a:spcPct val="100000"/>
              </a:lnSpc>
              <a:spcBef>
                <a:spcPts val="0"/>
              </a:spcBef>
              <a:spcAft>
                <a:spcPts val="0"/>
              </a:spcAft>
              <a:buClr>
                <a:srgbClr val="FFFFFF"/>
              </a:buClr>
              <a:buSzPts val="1400"/>
              <a:buNone/>
              <a:defRPr i="0" sz="2800" u="none" cap="none" strike="noStrike">
                <a:solidFill>
                  <a:srgbClr val="FFFFFF"/>
                </a:solidFill>
              </a:defRPr>
            </a:lvl8pPr>
            <a:lvl9pPr lvl="8" marR="0" rtl="0" algn="ctr">
              <a:lnSpc>
                <a:spcPct val="100000"/>
              </a:lnSpc>
              <a:spcBef>
                <a:spcPts val="0"/>
              </a:spcBef>
              <a:spcAft>
                <a:spcPts val="0"/>
              </a:spcAft>
              <a:buClr>
                <a:srgbClr val="FFFFFF"/>
              </a:buClr>
              <a:buSzPts val="1400"/>
              <a:buNone/>
              <a:defRPr i="0" sz="2800" u="none" cap="none" strike="noStrike">
                <a:solidFill>
                  <a:srgbClr val="FFFFFF"/>
                </a:solidFill>
              </a:defRPr>
            </a:lvl9pPr>
          </a:lstStyle>
          <a:p/>
        </p:txBody>
      </p:sp>
      <p:pic>
        <p:nvPicPr>
          <p:cNvPr id="434" name="Google Shape;434;p101"/>
          <p:cNvPicPr preferRelativeResize="0"/>
          <p:nvPr/>
        </p:nvPicPr>
        <p:blipFill rotWithShape="1">
          <a:blip r:embed="rId2">
            <a:alphaModFix/>
          </a:blip>
          <a:srcRect b="0" l="0" r="0" t="0"/>
          <a:stretch/>
        </p:blipFill>
        <p:spPr>
          <a:xfrm>
            <a:off x="52325" y="4877000"/>
            <a:ext cx="475600" cy="233250"/>
          </a:xfrm>
          <a:prstGeom prst="rect">
            <a:avLst/>
          </a:prstGeom>
          <a:noFill/>
          <a:ln>
            <a:noFill/>
          </a:ln>
        </p:spPr>
      </p:pic>
      <p:sp>
        <p:nvSpPr>
          <p:cNvPr id="435" name="Google Shape;435;p101"/>
          <p:cNvSpPr txBox="1"/>
          <p:nvPr>
            <p:ph type="title"/>
          </p:nvPr>
        </p:nvSpPr>
        <p:spPr>
          <a:xfrm>
            <a:off x="311700" y="1653800"/>
            <a:ext cx="8520600" cy="9582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None/>
              <a:defRPr sz="3600">
                <a:solidFill>
                  <a:srgbClr val="FFFFFF"/>
                </a:solidFill>
              </a:defRPr>
            </a:lvl2pPr>
            <a:lvl3pPr lvl="2" rtl="0" algn="ctr">
              <a:lnSpc>
                <a:spcPct val="100000"/>
              </a:lnSpc>
              <a:spcBef>
                <a:spcPts val="0"/>
              </a:spcBef>
              <a:spcAft>
                <a:spcPts val="0"/>
              </a:spcAft>
              <a:buClr>
                <a:srgbClr val="FFFFFF"/>
              </a:buClr>
              <a:buSzPts val="1400"/>
              <a:buNone/>
              <a:defRPr sz="3600">
                <a:solidFill>
                  <a:srgbClr val="FFFFFF"/>
                </a:solidFill>
              </a:defRPr>
            </a:lvl3pPr>
            <a:lvl4pPr lvl="3" rtl="0" algn="ctr">
              <a:lnSpc>
                <a:spcPct val="100000"/>
              </a:lnSpc>
              <a:spcBef>
                <a:spcPts val="0"/>
              </a:spcBef>
              <a:spcAft>
                <a:spcPts val="0"/>
              </a:spcAft>
              <a:buClr>
                <a:srgbClr val="FFFFFF"/>
              </a:buClr>
              <a:buSzPts val="1400"/>
              <a:buNone/>
              <a:defRPr sz="3600">
                <a:solidFill>
                  <a:srgbClr val="FFFFFF"/>
                </a:solidFill>
              </a:defRPr>
            </a:lvl4pPr>
            <a:lvl5pPr lvl="4" rtl="0" algn="ctr">
              <a:lnSpc>
                <a:spcPct val="100000"/>
              </a:lnSpc>
              <a:spcBef>
                <a:spcPts val="0"/>
              </a:spcBef>
              <a:spcAft>
                <a:spcPts val="0"/>
              </a:spcAft>
              <a:buClr>
                <a:srgbClr val="FFFFFF"/>
              </a:buClr>
              <a:buSzPts val="1400"/>
              <a:buNone/>
              <a:defRPr sz="3600">
                <a:solidFill>
                  <a:srgbClr val="FFFFFF"/>
                </a:solidFill>
              </a:defRPr>
            </a:lvl5pPr>
            <a:lvl6pPr lvl="5" rtl="0" algn="ctr">
              <a:lnSpc>
                <a:spcPct val="100000"/>
              </a:lnSpc>
              <a:spcBef>
                <a:spcPts val="0"/>
              </a:spcBef>
              <a:spcAft>
                <a:spcPts val="0"/>
              </a:spcAft>
              <a:buClr>
                <a:srgbClr val="FFFFFF"/>
              </a:buClr>
              <a:buSzPts val="1400"/>
              <a:buNone/>
              <a:defRPr sz="3600">
                <a:solidFill>
                  <a:srgbClr val="FFFFFF"/>
                </a:solidFill>
              </a:defRPr>
            </a:lvl6pPr>
            <a:lvl7pPr lvl="6" rtl="0" algn="ctr">
              <a:lnSpc>
                <a:spcPct val="100000"/>
              </a:lnSpc>
              <a:spcBef>
                <a:spcPts val="0"/>
              </a:spcBef>
              <a:spcAft>
                <a:spcPts val="0"/>
              </a:spcAft>
              <a:buClr>
                <a:srgbClr val="FFFFFF"/>
              </a:buClr>
              <a:buSzPts val="1400"/>
              <a:buNone/>
              <a:defRPr sz="3600">
                <a:solidFill>
                  <a:srgbClr val="FFFFFF"/>
                </a:solidFill>
              </a:defRPr>
            </a:lvl7pPr>
            <a:lvl8pPr lvl="7" rtl="0" algn="ctr">
              <a:lnSpc>
                <a:spcPct val="100000"/>
              </a:lnSpc>
              <a:spcBef>
                <a:spcPts val="0"/>
              </a:spcBef>
              <a:spcAft>
                <a:spcPts val="0"/>
              </a:spcAft>
              <a:buClr>
                <a:srgbClr val="FFFFFF"/>
              </a:buClr>
              <a:buSzPts val="1400"/>
              <a:buNone/>
              <a:defRPr sz="3600">
                <a:solidFill>
                  <a:srgbClr val="FFFFFF"/>
                </a:solidFill>
              </a:defRPr>
            </a:lvl8pPr>
            <a:lvl9pPr lvl="8" rtl="0" algn="ctr">
              <a:lnSpc>
                <a:spcPct val="100000"/>
              </a:lnSpc>
              <a:spcBef>
                <a:spcPts val="0"/>
              </a:spcBef>
              <a:spcAft>
                <a:spcPts val="0"/>
              </a:spcAft>
              <a:buClr>
                <a:srgbClr val="FFFFFF"/>
              </a:buClr>
              <a:buSzPts val="1400"/>
              <a:buNone/>
              <a:defRPr sz="3600">
                <a:solidFill>
                  <a:srgbClr val="FFFFFF"/>
                </a:solidFill>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436" name="Shape 436"/>
        <p:cNvGrpSpPr/>
        <p:nvPr/>
      </p:nvGrpSpPr>
      <p:grpSpPr>
        <a:xfrm>
          <a:off x="0" y="0"/>
          <a:ext cx="0" cy="0"/>
          <a:chOff x="0" y="0"/>
          <a:chExt cx="0" cy="0"/>
        </a:xfrm>
      </p:grpSpPr>
      <p:sp>
        <p:nvSpPr>
          <p:cNvPr id="437" name="Google Shape;437;p102"/>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102"/>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None/>
              <a:defRPr sz="3600">
                <a:solidFill>
                  <a:srgbClr val="FFFFFF"/>
                </a:solidFill>
              </a:defRPr>
            </a:lvl2pPr>
            <a:lvl3pPr lvl="2" rtl="0" algn="ctr">
              <a:lnSpc>
                <a:spcPct val="100000"/>
              </a:lnSpc>
              <a:spcBef>
                <a:spcPts val="0"/>
              </a:spcBef>
              <a:spcAft>
                <a:spcPts val="0"/>
              </a:spcAft>
              <a:buClr>
                <a:srgbClr val="FFFFFF"/>
              </a:buClr>
              <a:buSzPts val="1400"/>
              <a:buNone/>
              <a:defRPr sz="3600">
                <a:solidFill>
                  <a:srgbClr val="FFFFFF"/>
                </a:solidFill>
              </a:defRPr>
            </a:lvl3pPr>
            <a:lvl4pPr lvl="3" rtl="0" algn="ctr">
              <a:lnSpc>
                <a:spcPct val="100000"/>
              </a:lnSpc>
              <a:spcBef>
                <a:spcPts val="0"/>
              </a:spcBef>
              <a:spcAft>
                <a:spcPts val="0"/>
              </a:spcAft>
              <a:buClr>
                <a:srgbClr val="FFFFFF"/>
              </a:buClr>
              <a:buSzPts val="1400"/>
              <a:buNone/>
              <a:defRPr sz="3600">
                <a:solidFill>
                  <a:srgbClr val="FFFFFF"/>
                </a:solidFill>
              </a:defRPr>
            </a:lvl4pPr>
            <a:lvl5pPr lvl="4" rtl="0" algn="ctr">
              <a:lnSpc>
                <a:spcPct val="100000"/>
              </a:lnSpc>
              <a:spcBef>
                <a:spcPts val="0"/>
              </a:spcBef>
              <a:spcAft>
                <a:spcPts val="0"/>
              </a:spcAft>
              <a:buClr>
                <a:srgbClr val="FFFFFF"/>
              </a:buClr>
              <a:buSzPts val="1400"/>
              <a:buNone/>
              <a:defRPr sz="3600">
                <a:solidFill>
                  <a:srgbClr val="FFFFFF"/>
                </a:solidFill>
              </a:defRPr>
            </a:lvl5pPr>
            <a:lvl6pPr lvl="5" rtl="0" algn="ctr">
              <a:lnSpc>
                <a:spcPct val="100000"/>
              </a:lnSpc>
              <a:spcBef>
                <a:spcPts val="0"/>
              </a:spcBef>
              <a:spcAft>
                <a:spcPts val="0"/>
              </a:spcAft>
              <a:buClr>
                <a:srgbClr val="FFFFFF"/>
              </a:buClr>
              <a:buSzPts val="1400"/>
              <a:buNone/>
              <a:defRPr sz="3600">
                <a:solidFill>
                  <a:srgbClr val="FFFFFF"/>
                </a:solidFill>
              </a:defRPr>
            </a:lvl6pPr>
            <a:lvl7pPr lvl="6" rtl="0" algn="ctr">
              <a:lnSpc>
                <a:spcPct val="100000"/>
              </a:lnSpc>
              <a:spcBef>
                <a:spcPts val="0"/>
              </a:spcBef>
              <a:spcAft>
                <a:spcPts val="0"/>
              </a:spcAft>
              <a:buClr>
                <a:srgbClr val="FFFFFF"/>
              </a:buClr>
              <a:buSzPts val="1400"/>
              <a:buNone/>
              <a:defRPr sz="3600">
                <a:solidFill>
                  <a:srgbClr val="FFFFFF"/>
                </a:solidFill>
              </a:defRPr>
            </a:lvl7pPr>
            <a:lvl8pPr lvl="7" rtl="0" algn="ctr">
              <a:lnSpc>
                <a:spcPct val="100000"/>
              </a:lnSpc>
              <a:spcBef>
                <a:spcPts val="0"/>
              </a:spcBef>
              <a:spcAft>
                <a:spcPts val="0"/>
              </a:spcAft>
              <a:buClr>
                <a:srgbClr val="FFFFFF"/>
              </a:buClr>
              <a:buSzPts val="1400"/>
              <a:buNone/>
              <a:defRPr sz="3600">
                <a:solidFill>
                  <a:srgbClr val="FFFFFF"/>
                </a:solidFill>
              </a:defRPr>
            </a:lvl8pPr>
            <a:lvl9pPr lvl="8" rtl="0" algn="ctr">
              <a:lnSpc>
                <a:spcPct val="100000"/>
              </a:lnSpc>
              <a:spcBef>
                <a:spcPts val="0"/>
              </a:spcBef>
              <a:spcAft>
                <a:spcPts val="0"/>
              </a:spcAft>
              <a:buClr>
                <a:srgbClr val="FFFFFF"/>
              </a:buClr>
              <a:buSzPts val="1400"/>
              <a:buNone/>
              <a:defRPr sz="3600">
                <a:solidFill>
                  <a:srgbClr val="FFFFFF"/>
                </a:solidFill>
              </a:defRPr>
            </a:lvl9pPr>
          </a:lstStyle>
          <a:p/>
        </p:txBody>
      </p:sp>
      <p:pic>
        <p:nvPicPr>
          <p:cNvPr id="439" name="Google Shape;439;p102"/>
          <p:cNvPicPr preferRelativeResize="0"/>
          <p:nvPr/>
        </p:nvPicPr>
        <p:blipFill rotWithShape="1">
          <a:blip r:embed="rId2">
            <a:alphaModFix/>
          </a:blip>
          <a:srcRect b="0" l="0" r="0" t="0"/>
          <a:stretch/>
        </p:blipFill>
        <p:spPr>
          <a:xfrm>
            <a:off x="19025" y="4875425"/>
            <a:ext cx="511626" cy="250925"/>
          </a:xfrm>
          <a:prstGeom prst="rect">
            <a:avLst/>
          </a:prstGeom>
          <a:noFill/>
          <a:ln>
            <a:noFill/>
          </a:ln>
        </p:spPr>
      </p:pic>
      <p:pic>
        <p:nvPicPr>
          <p:cNvPr descr="circuit-pattern.png" id="440" name="Google Shape;440;p102"/>
          <p:cNvPicPr preferRelativeResize="0"/>
          <p:nvPr/>
        </p:nvPicPr>
        <p:blipFill rotWithShape="1">
          <a:blip r:embed="rId3">
            <a:alphaModFix amt="89000"/>
          </a:blip>
          <a:srcRect b="0" l="0" r="0" t="0"/>
          <a:stretch/>
        </p:blipFill>
        <p:spPr>
          <a:xfrm>
            <a:off x="-71050" y="-98725"/>
            <a:ext cx="9376478" cy="5282099"/>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ustom Layout 1">
  <p:cSld name="Custom Layout 1">
    <p:bg>
      <p:bgPr>
        <a:gradFill>
          <a:gsLst>
            <a:gs pos="0">
              <a:srgbClr val="4E29AA"/>
            </a:gs>
            <a:gs pos="100000">
              <a:srgbClr val="1E123D"/>
            </a:gs>
          </a:gsLst>
          <a:lin ang="5400012" scaled="0"/>
        </a:gradFill>
      </p:bgPr>
    </p:bg>
    <p:spTree>
      <p:nvGrpSpPr>
        <p:cNvPr id="441" name="Shape 441"/>
        <p:cNvGrpSpPr/>
        <p:nvPr/>
      </p:nvGrpSpPr>
      <p:grpSpPr>
        <a:xfrm>
          <a:off x="0" y="0"/>
          <a:ext cx="0" cy="0"/>
          <a:chOff x="0" y="0"/>
          <a:chExt cx="0" cy="0"/>
        </a:xfrm>
      </p:grpSpPr>
      <p:sp>
        <p:nvSpPr>
          <p:cNvPr id="442" name="Google Shape;442;p103"/>
          <p:cNvSpPr txBox="1"/>
          <p:nvPr>
            <p:ph type="title"/>
          </p:nvPr>
        </p:nvSpPr>
        <p:spPr>
          <a:xfrm>
            <a:off x="311700" y="1628375"/>
            <a:ext cx="8520600" cy="16806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FFFFFF"/>
              </a:buClr>
              <a:buSzPts val="3000"/>
              <a:buNone/>
              <a:defRPr b="1" i="0" sz="3000" u="none" cap="none" strike="noStrike">
                <a:solidFill>
                  <a:srgbClr val="FFFFFF"/>
                </a:solidFill>
              </a:defRPr>
            </a:lvl1pPr>
            <a:lvl2pPr lvl="1"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2pPr>
            <a:lvl3pPr lvl="2"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3pPr>
            <a:lvl4pPr lvl="3"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4pPr>
            <a:lvl5pPr lvl="4"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5pPr>
            <a:lvl6pPr lvl="5"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6pPr>
            <a:lvl7pPr lvl="6"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7pPr>
            <a:lvl8pPr lvl="7"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8pPr>
            <a:lvl9pPr lvl="8" rtl="0" algn="ctr">
              <a:lnSpc>
                <a:spcPct val="100000"/>
              </a:lnSpc>
              <a:spcBef>
                <a:spcPts val="0"/>
              </a:spcBef>
              <a:spcAft>
                <a:spcPts val="0"/>
              </a:spcAft>
              <a:buClr>
                <a:srgbClr val="FFFFFF"/>
              </a:buClr>
              <a:buSzPts val="1400"/>
              <a:buFont typeface="Karla"/>
              <a:buNone/>
              <a:defRPr sz="3600">
                <a:solidFill>
                  <a:srgbClr val="FFFFFF"/>
                </a:solidFill>
                <a:latin typeface="Karla"/>
                <a:ea typeface="Karla"/>
                <a:cs typeface="Karla"/>
                <a:sym typeface="Karla"/>
              </a:defRPr>
            </a:lvl9pPr>
          </a:lstStyle>
          <a:p/>
        </p:txBody>
      </p:sp>
      <p:pic>
        <p:nvPicPr>
          <p:cNvPr id="443" name="Google Shape;443;p103"/>
          <p:cNvPicPr preferRelativeResize="0"/>
          <p:nvPr/>
        </p:nvPicPr>
        <p:blipFill rotWithShape="1">
          <a:blip r:embed="rId2">
            <a:alphaModFix/>
          </a:blip>
          <a:srcRect b="0" l="0" r="0" t="0"/>
          <a:stretch/>
        </p:blipFill>
        <p:spPr>
          <a:xfrm>
            <a:off x="52325" y="4877000"/>
            <a:ext cx="475600" cy="233250"/>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ro (no Rasa logo)">
  <p:cSld name="Hero (no Rasa logo)">
    <p:spTree>
      <p:nvGrpSpPr>
        <p:cNvPr id="444" name="Shape 444"/>
        <p:cNvGrpSpPr/>
        <p:nvPr/>
      </p:nvGrpSpPr>
      <p:grpSpPr>
        <a:xfrm>
          <a:off x="0" y="0"/>
          <a:ext cx="0" cy="0"/>
          <a:chOff x="0" y="0"/>
          <a:chExt cx="0" cy="0"/>
        </a:xfrm>
      </p:grpSpPr>
      <p:pic>
        <p:nvPicPr>
          <p:cNvPr descr="pattern-bg.png" id="445" name="Google Shape;445;p104"/>
          <p:cNvPicPr preferRelativeResize="0"/>
          <p:nvPr/>
        </p:nvPicPr>
        <p:blipFill rotWithShape="1">
          <a:blip r:embed="rId2">
            <a:alphaModFix/>
          </a:blip>
          <a:srcRect b="0" l="0" r="0" t="0"/>
          <a:stretch/>
        </p:blipFill>
        <p:spPr>
          <a:xfrm>
            <a:off x="-62625" y="-83500"/>
            <a:ext cx="9376500" cy="5282099"/>
          </a:xfrm>
          <a:prstGeom prst="rect">
            <a:avLst/>
          </a:prstGeom>
          <a:noFill/>
          <a:ln>
            <a:noFill/>
          </a:ln>
        </p:spPr>
      </p:pic>
      <p:sp>
        <p:nvSpPr>
          <p:cNvPr id="446" name="Google Shape;446;p104"/>
          <p:cNvSpPr/>
          <p:nvPr/>
        </p:nvSpPr>
        <p:spPr>
          <a:xfrm>
            <a:off x="-62625" y="-83500"/>
            <a:ext cx="9258900" cy="5282100"/>
          </a:xfrm>
          <a:prstGeom prst="rect">
            <a:avLst/>
          </a:prstGeom>
          <a:solidFill>
            <a:srgbClr val="000000"/>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descr="circuit-pattern.png" id="447" name="Google Shape;447;p104"/>
          <p:cNvPicPr preferRelativeResize="0"/>
          <p:nvPr/>
        </p:nvPicPr>
        <p:blipFill rotWithShape="1">
          <a:blip r:embed="rId3">
            <a:alphaModFix amt="89000"/>
          </a:blip>
          <a:srcRect b="0" l="0" r="0" t="0"/>
          <a:stretch/>
        </p:blipFill>
        <p:spPr>
          <a:xfrm>
            <a:off x="-71050" y="-98725"/>
            <a:ext cx="9376500" cy="5282099"/>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1">
    <p:spTree>
      <p:nvGrpSpPr>
        <p:cNvPr id="448" name="Shape 448"/>
        <p:cNvGrpSpPr/>
        <p:nvPr/>
      </p:nvGrpSpPr>
      <p:grpSpPr>
        <a:xfrm>
          <a:off x="0" y="0"/>
          <a:ext cx="0" cy="0"/>
          <a:chOff x="0" y="0"/>
          <a:chExt cx="0" cy="0"/>
        </a:xfrm>
      </p:grpSpPr>
      <p:sp>
        <p:nvSpPr>
          <p:cNvPr id="449" name="Google Shape;449;p105"/>
          <p:cNvSpPr txBox="1"/>
          <p:nvPr>
            <p:ph type="ctrTitle"/>
          </p:nvPr>
        </p:nvSpPr>
        <p:spPr>
          <a:xfrm>
            <a:off x="1143000" y="841772"/>
            <a:ext cx="6858000" cy="1790700"/>
          </a:xfrm>
          <a:prstGeom prst="rect">
            <a:avLst/>
          </a:prstGeom>
          <a:noFill/>
          <a:ln>
            <a:noFill/>
          </a:ln>
        </p:spPr>
        <p:txBody>
          <a:bodyPr anchorCtr="0" anchor="b" bIns="91425" lIns="91425" spcFirstLastPara="1" rIns="91425" wrap="square" tIns="91425">
            <a:noAutofit/>
          </a:bodyPr>
          <a:lstStyle>
            <a:lvl1pPr lvl="0" marR="0" rtl="0" algn="ctr">
              <a:lnSpc>
                <a:spcPct val="90000"/>
              </a:lnSpc>
              <a:spcBef>
                <a:spcPts val="0"/>
              </a:spcBef>
              <a:spcAft>
                <a:spcPts val="0"/>
              </a:spcAft>
              <a:buClr>
                <a:schemeClr val="dk1"/>
              </a:buClr>
              <a:buSzPts val="1400"/>
              <a:buFont typeface="Calibri"/>
              <a:buNone/>
              <a:defRPr b="0" i="0" sz="4500" u="none" cap="none" strike="noStrike">
                <a:solidFill>
                  <a:schemeClr val="dk1"/>
                </a:solidFill>
                <a:latin typeface="Calibri"/>
                <a:ea typeface="Calibri"/>
                <a:cs typeface="Calibri"/>
                <a:sym typeface="Calibri"/>
              </a:defRPr>
            </a:lvl1pPr>
            <a:lvl2pPr lvl="1" rtl="0" algn="l">
              <a:lnSpc>
                <a:spcPct val="100000"/>
              </a:lnSpc>
              <a:spcBef>
                <a:spcPts val="0"/>
              </a:spcBef>
              <a:spcAft>
                <a:spcPts val="0"/>
              </a:spcAft>
              <a:buSzPts val="1400"/>
              <a:buNone/>
              <a:defRPr sz="1400"/>
            </a:lvl2pPr>
            <a:lvl3pPr lvl="2" rtl="0" algn="l">
              <a:lnSpc>
                <a:spcPct val="100000"/>
              </a:lnSpc>
              <a:spcBef>
                <a:spcPts val="0"/>
              </a:spcBef>
              <a:spcAft>
                <a:spcPts val="0"/>
              </a:spcAft>
              <a:buSzPts val="1400"/>
              <a:buNone/>
              <a:defRPr sz="1400"/>
            </a:lvl3pPr>
            <a:lvl4pPr lvl="3" rtl="0" algn="l">
              <a:lnSpc>
                <a:spcPct val="100000"/>
              </a:lnSpc>
              <a:spcBef>
                <a:spcPts val="0"/>
              </a:spcBef>
              <a:spcAft>
                <a:spcPts val="0"/>
              </a:spcAft>
              <a:buSzPts val="1400"/>
              <a:buNone/>
              <a:defRPr sz="1400"/>
            </a:lvl4pPr>
            <a:lvl5pPr lvl="4" rtl="0" algn="l">
              <a:lnSpc>
                <a:spcPct val="100000"/>
              </a:lnSpc>
              <a:spcBef>
                <a:spcPts val="0"/>
              </a:spcBef>
              <a:spcAft>
                <a:spcPts val="0"/>
              </a:spcAft>
              <a:buSzPts val="1400"/>
              <a:buNone/>
              <a:defRPr sz="1400"/>
            </a:lvl5pPr>
            <a:lvl6pPr lvl="5" rtl="0" algn="l">
              <a:lnSpc>
                <a:spcPct val="100000"/>
              </a:lnSpc>
              <a:spcBef>
                <a:spcPts val="0"/>
              </a:spcBef>
              <a:spcAft>
                <a:spcPts val="0"/>
              </a:spcAft>
              <a:buSzPts val="1400"/>
              <a:buNone/>
              <a:defRPr sz="1400"/>
            </a:lvl6pPr>
            <a:lvl7pPr lvl="6" rtl="0" algn="l">
              <a:lnSpc>
                <a:spcPct val="100000"/>
              </a:lnSpc>
              <a:spcBef>
                <a:spcPts val="0"/>
              </a:spcBef>
              <a:spcAft>
                <a:spcPts val="0"/>
              </a:spcAft>
              <a:buSzPts val="1400"/>
              <a:buNone/>
              <a:defRPr sz="1400"/>
            </a:lvl7pPr>
            <a:lvl8pPr lvl="7" rtl="0" algn="l">
              <a:lnSpc>
                <a:spcPct val="100000"/>
              </a:lnSpc>
              <a:spcBef>
                <a:spcPts val="0"/>
              </a:spcBef>
              <a:spcAft>
                <a:spcPts val="0"/>
              </a:spcAft>
              <a:buSzPts val="1400"/>
              <a:buNone/>
              <a:defRPr sz="1400"/>
            </a:lvl8pPr>
            <a:lvl9pPr lvl="8" rtl="0" algn="l">
              <a:lnSpc>
                <a:spcPct val="100000"/>
              </a:lnSpc>
              <a:spcBef>
                <a:spcPts val="0"/>
              </a:spcBef>
              <a:spcAft>
                <a:spcPts val="0"/>
              </a:spcAft>
              <a:buSzPts val="1400"/>
              <a:buNone/>
              <a:defRPr sz="1400"/>
            </a:lvl9pPr>
          </a:lstStyle>
          <a:p/>
        </p:txBody>
      </p:sp>
      <p:sp>
        <p:nvSpPr>
          <p:cNvPr id="450" name="Google Shape;450;p105"/>
          <p:cNvSpPr txBox="1"/>
          <p:nvPr>
            <p:ph idx="1" type="subTitle"/>
          </p:nvPr>
        </p:nvSpPr>
        <p:spPr>
          <a:xfrm>
            <a:off x="1143000" y="2701528"/>
            <a:ext cx="6858000" cy="1241700"/>
          </a:xfrm>
          <a:prstGeom prst="rect">
            <a:avLst/>
          </a:prstGeom>
          <a:noFill/>
          <a:ln>
            <a:noFill/>
          </a:ln>
        </p:spPr>
        <p:txBody>
          <a:bodyPr anchorCtr="0" anchor="t" bIns="91425" lIns="91425" spcFirstLastPara="1" rIns="91425" wrap="square" tIns="91425">
            <a:noAutofit/>
          </a:bodyPr>
          <a:lstStyle>
            <a:lvl1pPr lvl="0" marR="0" rtl="0" algn="ctr">
              <a:lnSpc>
                <a:spcPct val="90000"/>
              </a:lnSpc>
              <a:spcBef>
                <a:spcPts val="800"/>
              </a:spcBef>
              <a:spcAft>
                <a:spcPts val="0"/>
              </a:spcAft>
              <a:buClr>
                <a:schemeClr val="dk1"/>
              </a:buClr>
              <a:buSzPts val="1400"/>
              <a:buFont typeface="Arial"/>
              <a:buNone/>
              <a:defRPr b="0" i="0" sz="1800" u="none" cap="none" strike="noStrike">
                <a:solidFill>
                  <a:schemeClr val="dk1"/>
                </a:solidFill>
                <a:latin typeface="Calibri"/>
                <a:ea typeface="Calibri"/>
                <a:cs typeface="Calibri"/>
                <a:sym typeface="Calibri"/>
              </a:defRPr>
            </a:lvl1pPr>
            <a:lvl2pPr lvl="1" marR="0" rtl="0" algn="ctr">
              <a:lnSpc>
                <a:spcPct val="90000"/>
              </a:lnSpc>
              <a:spcBef>
                <a:spcPts val="1600"/>
              </a:spcBef>
              <a:spcAft>
                <a:spcPts val="0"/>
              </a:spcAft>
              <a:buClr>
                <a:schemeClr val="dk1"/>
              </a:buClr>
              <a:buSzPts val="1400"/>
              <a:buFont typeface="Arial"/>
              <a:buNone/>
              <a:defRPr b="0" i="0" sz="1500" u="none" cap="none" strike="noStrike">
                <a:solidFill>
                  <a:schemeClr val="dk1"/>
                </a:solidFill>
                <a:latin typeface="Calibri"/>
                <a:ea typeface="Calibri"/>
                <a:cs typeface="Calibri"/>
                <a:sym typeface="Calibri"/>
              </a:defRPr>
            </a:lvl2pPr>
            <a:lvl3pPr lvl="2" marR="0" rtl="0" algn="ctr">
              <a:lnSpc>
                <a:spcPct val="90000"/>
              </a:lnSpc>
              <a:spcBef>
                <a:spcPts val="1600"/>
              </a:spcBef>
              <a:spcAft>
                <a:spcPts val="0"/>
              </a:spcAft>
              <a:buClr>
                <a:schemeClr val="dk1"/>
              </a:buClr>
              <a:buSzPts val="1400"/>
              <a:buFont typeface="Arial"/>
              <a:buNone/>
              <a:defRPr b="0" i="0" sz="1400" u="none" cap="none" strike="noStrike">
                <a:solidFill>
                  <a:schemeClr val="dk1"/>
                </a:solidFill>
                <a:latin typeface="Calibri"/>
                <a:ea typeface="Calibri"/>
                <a:cs typeface="Calibri"/>
                <a:sym typeface="Calibri"/>
              </a:defRPr>
            </a:lvl3pPr>
            <a:lvl4pPr lvl="3"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4pPr>
            <a:lvl5pPr lvl="4"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5pPr>
            <a:lvl6pPr lvl="5"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6pPr>
            <a:lvl7pPr lvl="6"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7pPr>
            <a:lvl8pPr lvl="7" marR="0" rtl="0" algn="ctr">
              <a:lnSpc>
                <a:spcPct val="90000"/>
              </a:lnSpc>
              <a:spcBef>
                <a:spcPts val="1600"/>
              </a:spcBef>
              <a:spcAft>
                <a:spcPts val="0"/>
              </a:spcAft>
              <a:buClr>
                <a:schemeClr val="dk1"/>
              </a:buClr>
              <a:buSzPts val="1400"/>
              <a:buFont typeface="Arial"/>
              <a:buNone/>
              <a:defRPr b="0" i="0" sz="1200" u="none" cap="none" strike="noStrike">
                <a:solidFill>
                  <a:schemeClr val="dk1"/>
                </a:solidFill>
                <a:latin typeface="Calibri"/>
                <a:ea typeface="Calibri"/>
                <a:cs typeface="Calibri"/>
                <a:sym typeface="Calibri"/>
              </a:defRPr>
            </a:lvl8pPr>
            <a:lvl9pPr lvl="8" marR="0" rtl="0" algn="ctr">
              <a:lnSpc>
                <a:spcPct val="90000"/>
              </a:lnSpc>
              <a:spcBef>
                <a:spcPts val="1600"/>
              </a:spcBef>
              <a:spcAft>
                <a:spcPts val="1600"/>
              </a:spcAft>
              <a:buClr>
                <a:schemeClr val="dk1"/>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451" name="Google Shape;451;p105"/>
          <p:cNvSpPr txBox="1"/>
          <p:nvPr>
            <p:ph idx="10" type="dt"/>
          </p:nvPr>
        </p:nvSpPr>
        <p:spPr>
          <a:xfrm>
            <a:off x="628650" y="4767263"/>
            <a:ext cx="2057400" cy="273900"/>
          </a:xfrm>
          <a:prstGeom prst="rect">
            <a:avLst/>
          </a:prstGeom>
          <a:noFill/>
          <a:ln>
            <a:noFill/>
          </a:ln>
        </p:spPr>
        <p:txBody>
          <a:bodyPr anchorCtr="0" anchor="ctr" bIns="91425" lIns="91425" spcFirstLastPara="1" rIns="91425" wrap="square" tIns="91425">
            <a:noAutofit/>
          </a:bodyPr>
          <a:lstStyle>
            <a:lvl1pPr lvl="0" marR="0" rtl="0" algn="l">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452" name="Google Shape;452;p105"/>
          <p:cNvSpPr txBox="1"/>
          <p:nvPr>
            <p:ph idx="11" type="ftr"/>
          </p:nvPr>
        </p:nvSpPr>
        <p:spPr>
          <a:xfrm>
            <a:off x="3028950" y="4767263"/>
            <a:ext cx="3086100" cy="273900"/>
          </a:xfrm>
          <a:prstGeom prst="rect">
            <a:avLst/>
          </a:prstGeom>
          <a:noFill/>
          <a:ln>
            <a:noFill/>
          </a:ln>
        </p:spPr>
        <p:txBody>
          <a:bodyPr anchorCtr="0" anchor="ctr" bIns="91425" lIns="91425" spcFirstLastPara="1" rIns="91425" wrap="square" tIns="91425">
            <a:noAutofit/>
          </a:bodyPr>
          <a:lstStyle>
            <a:lvl1pPr lvl="0" marR="0" rtl="0" algn="ctr">
              <a:lnSpc>
                <a:spcPct val="100000"/>
              </a:lnSpc>
              <a:spcBef>
                <a:spcPts val="0"/>
              </a:spcBef>
              <a:spcAft>
                <a:spcPts val="0"/>
              </a:spcAft>
              <a:buClr>
                <a:srgbClr val="000000"/>
              </a:buClr>
              <a:buSzPts val="1400"/>
              <a:buFont typeface="Arial"/>
              <a:buNone/>
              <a:defRPr b="0" i="0" sz="900" u="none" cap="none" strike="noStrike">
                <a:solidFill>
                  <a:srgbClr val="888888"/>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400" u="none" cap="none" strike="noStrike">
                <a:solidFill>
                  <a:schemeClr val="dk1"/>
                </a:solidFill>
                <a:latin typeface="Calibri"/>
                <a:ea typeface="Calibri"/>
                <a:cs typeface="Calibri"/>
                <a:sym typeface="Calibri"/>
              </a:defRPr>
            </a:lvl9pPr>
          </a:lstStyle>
          <a:p/>
        </p:txBody>
      </p:sp>
      <p:sp>
        <p:nvSpPr>
          <p:cNvPr id="453" name="Google Shape;453;p105"/>
          <p:cNvSpPr txBox="1"/>
          <p:nvPr>
            <p:ph idx="12" type="sldNum"/>
          </p:nvPr>
        </p:nvSpPr>
        <p:spPr>
          <a:xfrm>
            <a:off x="6457950" y="4767263"/>
            <a:ext cx="2057400" cy="2739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1pPr>
            <a:lvl2pPr indent="0" lvl="1"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2pPr>
            <a:lvl3pPr indent="0" lvl="2"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3pPr>
            <a:lvl4pPr indent="0" lvl="3"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4pPr>
            <a:lvl5pPr indent="0" lvl="4"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5pPr>
            <a:lvl6pPr indent="0" lvl="5"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6pPr>
            <a:lvl7pPr indent="0" lvl="6"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7pPr>
            <a:lvl8pPr indent="0" lvl="7"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8pPr>
            <a:lvl9pPr indent="0" lvl="8" marL="0" marR="0" rtl="0" algn="r">
              <a:lnSpc>
                <a:spcPct val="100000"/>
              </a:lnSpc>
              <a:spcBef>
                <a:spcPts val="0"/>
              </a:spcBef>
              <a:spcAft>
                <a:spcPts val="0"/>
              </a:spcAft>
              <a:buClr>
                <a:srgbClr val="000000"/>
              </a:buClr>
              <a:buSzPts val="900"/>
              <a:buFont typeface="Arial"/>
              <a:buNone/>
              <a:defRPr b="0" i="0" sz="9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454" name="Shape 454"/>
        <p:cNvGrpSpPr/>
        <p:nvPr/>
      </p:nvGrpSpPr>
      <p:grpSpPr>
        <a:xfrm>
          <a:off x="0" y="0"/>
          <a:ext cx="0" cy="0"/>
          <a:chOff x="0" y="0"/>
          <a:chExt cx="0" cy="0"/>
        </a:xfrm>
      </p:grpSpPr>
      <p:sp>
        <p:nvSpPr>
          <p:cNvPr id="455" name="Google Shape;455;p106"/>
          <p:cNvSpPr txBox="1"/>
          <p:nvPr>
            <p:ph idx="1" type="body"/>
          </p:nvPr>
        </p:nvSpPr>
        <p:spPr>
          <a:xfrm>
            <a:off x="311700" y="1152475"/>
            <a:ext cx="8520600" cy="3510900"/>
          </a:xfrm>
          <a:prstGeom prst="rect">
            <a:avLst/>
          </a:prstGeom>
          <a:noFill/>
          <a:ln>
            <a:noFill/>
          </a:ln>
        </p:spPr>
        <p:txBody>
          <a:bodyPr anchorCtr="0" anchor="t" bIns="91425" lIns="91425" spcFirstLastPara="1" rIns="91425" wrap="square" tIns="91425">
            <a:noAutofit/>
          </a:bodyPr>
          <a:lstStyle>
            <a:lvl1pPr indent="-228600" lvl="0" marL="457200" rtl="0" algn="l">
              <a:lnSpc>
                <a:spcPct val="115000"/>
              </a:lnSpc>
              <a:spcBef>
                <a:spcPts val="0"/>
              </a:spcBef>
              <a:spcAft>
                <a:spcPts val="0"/>
              </a:spcAft>
              <a:buSzPts val="1400"/>
              <a:buNone/>
              <a:defRPr/>
            </a:lvl1pPr>
            <a:lvl2pPr indent="-228600" lvl="1" marL="914400" rtl="0" algn="l">
              <a:lnSpc>
                <a:spcPct val="115000"/>
              </a:lnSpc>
              <a:spcBef>
                <a:spcPts val="1600"/>
              </a:spcBef>
              <a:spcAft>
                <a:spcPts val="0"/>
              </a:spcAft>
              <a:buSzPts val="1400"/>
              <a:buNone/>
              <a:defRPr/>
            </a:lvl2pPr>
            <a:lvl3pPr indent="-228600" lvl="2" marL="1371600" rtl="0" algn="l">
              <a:lnSpc>
                <a:spcPct val="115000"/>
              </a:lnSpc>
              <a:spcBef>
                <a:spcPts val="1600"/>
              </a:spcBef>
              <a:spcAft>
                <a:spcPts val="0"/>
              </a:spcAft>
              <a:buSzPts val="1400"/>
              <a:buNone/>
              <a:defRPr/>
            </a:lvl3pPr>
            <a:lvl4pPr indent="-228600" lvl="3" marL="1828800" rtl="0" algn="l">
              <a:lnSpc>
                <a:spcPct val="115000"/>
              </a:lnSpc>
              <a:spcBef>
                <a:spcPts val="1600"/>
              </a:spcBef>
              <a:spcAft>
                <a:spcPts val="0"/>
              </a:spcAft>
              <a:buSzPts val="1400"/>
              <a:buNone/>
              <a:defRPr/>
            </a:lvl4pPr>
            <a:lvl5pPr indent="-228600" lvl="4" marL="2286000" rtl="0" algn="l">
              <a:lnSpc>
                <a:spcPct val="115000"/>
              </a:lnSpc>
              <a:spcBef>
                <a:spcPts val="1600"/>
              </a:spcBef>
              <a:spcAft>
                <a:spcPts val="0"/>
              </a:spcAft>
              <a:buSzPts val="1400"/>
              <a:buNone/>
              <a:defRPr/>
            </a:lvl5pPr>
            <a:lvl6pPr indent="-228600" lvl="5" marL="2743200" rtl="0" algn="l">
              <a:lnSpc>
                <a:spcPct val="115000"/>
              </a:lnSpc>
              <a:spcBef>
                <a:spcPts val="1600"/>
              </a:spcBef>
              <a:spcAft>
                <a:spcPts val="0"/>
              </a:spcAft>
              <a:buSzPts val="1400"/>
              <a:buNone/>
              <a:defRPr/>
            </a:lvl6pPr>
            <a:lvl7pPr indent="-228600" lvl="6" marL="3200400" rtl="0" algn="l">
              <a:lnSpc>
                <a:spcPct val="115000"/>
              </a:lnSpc>
              <a:spcBef>
                <a:spcPts val="1600"/>
              </a:spcBef>
              <a:spcAft>
                <a:spcPts val="0"/>
              </a:spcAft>
              <a:buSzPts val="1400"/>
              <a:buNone/>
              <a:defRPr/>
            </a:lvl7pPr>
            <a:lvl8pPr indent="-228600" lvl="7" marL="3657600" rtl="0" algn="l">
              <a:lnSpc>
                <a:spcPct val="115000"/>
              </a:lnSpc>
              <a:spcBef>
                <a:spcPts val="1600"/>
              </a:spcBef>
              <a:spcAft>
                <a:spcPts val="0"/>
              </a:spcAft>
              <a:buSzPts val="1400"/>
              <a:buNone/>
              <a:defRPr/>
            </a:lvl8pPr>
            <a:lvl9pPr indent="-228600" lvl="8" marL="4114800" rtl="0" algn="l">
              <a:lnSpc>
                <a:spcPct val="115000"/>
              </a:lnSpc>
              <a:spcBef>
                <a:spcPts val="1600"/>
              </a:spcBef>
              <a:spcAft>
                <a:spcPts val="1600"/>
              </a:spcAft>
              <a:buSzPts val="1400"/>
              <a:buNone/>
              <a:defRPr/>
            </a:lvl9pPr>
          </a:lstStyle>
          <a:p/>
        </p:txBody>
      </p:sp>
      <p:sp>
        <p:nvSpPr>
          <p:cNvPr id="456" name="Google Shape;456;p106"/>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indent="0" lvl="0"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400"/>
              <a:buFont typeface="Arial"/>
              <a:buNone/>
              <a:defRPr b="0" i="0" sz="14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
              <a:t>‹#›</a:t>
            </a:fld>
            <a:endParaRPr/>
          </a:p>
        </p:txBody>
      </p:sp>
      <p:sp>
        <p:nvSpPr>
          <p:cNvPr id="457" name="Google Shape;457;p106"/>
          <p:cNvSpPr txBox="1"/>
          <p:nvPr>
            <p:ph type="title"/>
          </p:nvPr>
        </p:nvSpPr>
        <p:spPr>
          <a:xfrm>
            <a:off x="311700" y="140225"/>
            <a:ext cx="8520600" cy="750300"/>
          </a:xfrm>
          <a:prstGeom prst="rect">
            <a:avLst/>
          </a:prstGeom>
          <a:noFill/>
          <a:ln>
            <a:noFill/>
          </a:ln>
        </p:spPr>
        <p:txBody>
          <a:bodyPr anchorCtr="0" anchor="t" bIns="91425" lIns="91425" spcFirstLastPara="1" rIns="91425" wrap="square" tIns="91425">
            <a:noAutofit/>
          </a:bodyPr>
          <a:lstStyle>
            <a:lvl1pPr lvl="0" rtl="0" algn="l">
              <a:lnSpc>
                <a:spcPct val="100000"/>
              </a:lnSpc>
              <a:spcBef>
                <a:spcPts val="0"/>
              </a:spcBef>
              <a:spcAft>
                <a:spcPts val="0"/>
              </a:spcAft>
              <a:buSzPts val="1400"/>
              <a:buNone/>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urple Hero No Text 1">
  <p:cSld name="Purple Hero No Text_1">
    <p:bg>
      <p:bgPr>
        <a:solidFill>
          <a:srgbClr val="FFFFFF"/>
        </a:solidFill>
      </p:bgPr>
    </p:bg>
    <p:spTree>
      <p:nvGrpSpPr>
        <p:cNvPr id="458" name="Shape 458"/>
        <p:cNvGrpSpPr/>
        <p:nvPr/>
      </p:nvGrpSpPr>
      <p:grpSpPr>
        <a:xfrm>
          <a:off x="0" y="0"/>
          <a:ext cx="0" cy="0"/>
          <a:chOff x="0" y="0"/>
          <a:chExt cx="0" cy="0"/>
        </a:xfrm>
      </p:grpSpPr>
      <p:pic>
        <p:nvPicPr>
          <p:cNvPr id="459" name="Google Shape;459;p107"/>
          <p:cNvPicPr preferRelativeResize="0"/>
          <p:nvPr/>
        </p:nvPicPr>
        <p:blipFill rotWithShape="1">
          <a:blip r:embed="rId2">
            <a:alphaModFix/>
          </a:blip>
          <a:srcRect b="0" l="0" r="12049" t="0"/>
          <a:stretch/>
        </p:blipFill>
        <p:spPr>
          <a:xfrm>
            <a:off x="1789425" y="-8475"/>
            <a:ext cx="7354577" cy="5156950"/>
          </a:xfrm>
          <a:prstGeom prst="rect">
            <a:avLst/>
          </a:prstGeom>
          <a:noFill/>
          <a:ln>
            <a:noFill/>
          </a:ln>
        </p:spPr>
      </p:pic>
      <p:grpSp>
        <p:nvGrpSpPr>
          <p:cNvPr id="460" name="Google Shape;460;p107"/>
          <p:cNvGrpSpPr/>
          <p:nvPr/>
        </p:nvGrpSpPr>
        <p:grpSpPr>
          <a:xfrm>
            <a:off x="990600" y="-20533"/>
            <a:ext cx="5363284" cy="5177283"/>
            <a:chOff x="303493" y="-39425"/>
            <a:chExt cx="5483370" cy="5195989"/>
          </a:xfrm>
        </p:grpSpPr>
        <p:sp>
          <p:nvSpPr>
            <p:cNvPr id="461" name="Google Shape;461;p107"/>
            <p:cNvSpPr/>
            <p:nvPr/>
          </p:nvSpPr>
          <p:spPr>
            <a:xfrm rot="10800000">
              <a:off x="1664563" y="-39425"/>
              <a:ext cx="4122300" cy="5185800"/>
            </a:xfrm>
            <a:prstGeom prst="triangle">
              <a:avLst>
                <a:gd fmla="val 49916"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107"/>
            <p:cNvSpPr/>
            <p:nvPr/>
          </p:nvSpPr>
          <p:spPr>
            <a:xfrm>
              <a:off x="303493" y="-37636"/>
              <a:ext cx="3433500" cy="519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463" name="Google Shape;463;p107"/>
          <p:cNvPicPr preferRelativeResize="0"/>
          <p:nvPr/>
        </p:nvPicPr>
        <p:blipFill>
          <a:blip r:embed="rId3">
            <a:alphaModFix/>
          </a:blip>
          <a:stretch>
            <a:fillRect/>
          </a:stretch>
        </p:blipFill>
        <p:spPr>
          <a:xfrm>
            <a:off x="52500" y="4877100"/>
            <a:ext cx="480249" cy="233926"/>
          </a:xfrm>
          <a:prstGeom prst="rect">
            <a:avLst/>
          </a:prstGeom>
          <a:noFill/>
          <a:ln>
            <a:noFill/>
          </a:ln>
        </p:spPr>
      </p:pic>
      <p:sp>
        <p:nvSpPr>
          <p:cNvPr id="464" name="Google Shape;464;p107"/>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18" Type="http://schemas.openxmlformats.org/officeDocument/2006/relationships/theme" Target="../theme/theme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 Type="http://schemas.openxmlformats.org/officeDocument/2006/relationships/image" Target="../media/image57.png"/><Relationship Id="rId2" Type="http://schemas.openxmlformats.org/officeDocument/2006/relationships/slideLayout" Target="../slideLayouts/slideLayout123.xml"/><Relationship Id="rId3" Type="http://schemas.openxmlformats.org/officeDocument/2006/relationships/slideLayout" Target="../slideLayouts/slideLayout124.xml"/><Relationship Id="rId4" Type="http://schemas.openxmlformats.org/officeDocument/2006/relationships/slideLayout" Target="../slideLayouts/slideLayout125.xml"/><Relationship Id="rId5" Type="http://schemas.openxmlformats.org/officeDocument/2006/relationships/slideLayout" Target="../slideLayouts/slideLayout126.xml"/><Relationship Id="rId6" Type="http://schemas.openxmlformats.org/officeDocument/2006/relationships/slideLayout" Target="../slideLayouts/slideLayout127.xml"/><Relationship Id="rId7" Type="http://schemas.openxmlformats.org/officeDocument/2006/relationships/slideLayout" Target="../slideLayouts/slideLayout128.xml"/><Relationship Id="rId8" Type="http://schemas.openxmlformats.org/officeDocument/2006/relationships/theme" Target="../theme/theme8.xml"/></Relationships>
</file>

<file path=ppt/slideMasters/_rels/slideMaster11.xml.rels><?xml version="1.0" encoding="UTF-8" standalone="yes"?><Relationships xmlns="http://schemas.openxmlformats.org/package/2006/relationships"><Relationship Id="rId10" Type="http://schemas.openxmlformats.org/officeDocument/2006/relationships/theme" Target="../theme/theme9.xml"/><Relationship Id="rId1" Type="http://schemas.openxmlformats.org/officeDocument/2006/relationships/image" Target="../media/image67.png"/><Relationship Id="rId2" Type="http://schemas.openxmlformats.org/officeDocument/2006/relationships/slideLayout" Target="../slideLayouts/slideLayout129.xml"/><Relationship Id="rId3" Type="http://schemas.openxmlformats.org/officeDocument/2006/relationships/slideLayout" Target="../slideLayouts/slideLayout130.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5" Type="http://schemas.openxmlformats.org/officeDocument/2006/relationships/slideLayout" Target="../slideLayouts/slideLayout132.xml"/><Relationship Id="rId6" Type="http://schemas.openxmlformats.org/officeDocument/2006/relationships/slideLayout" Target="../slideLayouts/slideLayout133.xml"/><Relationship Id="rId7" Type="http://schemas.openxmlformats.org/officeDocument/2006/relationships/slideLayout" Target="../slideLayouts/slideLayout134.xml"/><Relationship Id="rId8" Type="http://schemas.openxmlformats.org/officeDocument/2006/relationships/slideLayout" Target="../slideLayouts/slideLayout135.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7.xml"/><Relationship Id="rId10" Type="http://schemas.openxmlformats.org/officeDocument/2006/relationships/slideLayout" Target="../slideLayouts/slideLayout26.xml"/><Relationship Id="rId13" Type="http://schemas.openxmlformats.org/officeDocument/2006/relationships/slideLayout" Target="../slideLayouts/slideLayout29.xml"/><Relationship Id="rId12" Type="http://schemas.openxmlformats.org/officeDocument/2006/relationships/slideLayout" Target="../slideLayouts/slideLayout28.xml"/><Relationship Id="rId1" Type="http://schemas.openxmlformats.org/officeDocument/2006/relationships/image" Target="../media/image10.png"/><Relationship Id="rId2" Type="http://schemas.openxmlformats.org/officeDocument/2006/relationships/slideLayout" Target="../slideLayouts/slideLayout18.xml"/><Relationship Id="rId3" Type="http://schemas.openxmlformats.org/officeDocument/2006/relationships/slideLayout" Target="../slideLayouts/slideLayout19.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theme" Target="../theme/theme2.xml"/><Relationship Id="rId5" Type="http://schemas.openxmlformats.org/officeDocument/2006/relationships/slideLayout" Target="../slideLayouts/slideLayout21.xml"/><Relationship Id="rId6" Type="http://schemas.openxmlformats.org/officeDocument/2006/relationships/slideLayout" Target="../slideLayouts/slideLayout22.xml"/><Relationship Id="rId7" Type="http://schemas.openxmlformats.org/officeDocument/2006/relationships/slideLayout" Target="../slideLayouts/slideLayout23.xml"/><Relationship Id="rId8" Type="http://schemas.openxmlformats.org/officeDocument/2006/relationships/slideLayout" Target="../slideLayouts/slideLayout24.xml"/></Relationships>
</file>

<file path=ppt/slideMasters/_rels/slideMaster3.xml.rels><?xml version="1.0" encoding="UTF-8" standalone="yes"?><Relationships xmlns="http://schemas.openxmlformats.org/package/2006/relationships"><Relationship Id="rId10" Type="http://schemas.openxmlformats.org/officeDocument/2006/relationships/theme" Target="../theme/theme4.xml"/><Relationship Id="rId1" Type="http://schemas.openxmlformats.org/officeDocument/2006/relationships/slideLayout" Target="../slideLayouts/slideLayout30.xml"/><Relationship Id="rId2" Type="http://schemas.openxmlformats.org/officeDocument/2006/relationships/slideLayout" Target="../slideLayouts/slideLayout31.xml"/><Relationship Id="rId3" Type="http://schemas.openxmlformats.org/officeDocument/2006/relationships/slideLayout" Target="../slideLayouts/slideLayout32.xml"/><Relationship Id="rId4" Type="http://schemas.openxmlformats.org/officeDocument/2006/relationships/slideLayout" Target="../slideLayouts/slideLayout33.xml"/><Relationship Id="rId9" Type="http://schemas.openxmlformats.org/officeDocument/2006/relationships/slideLayout" Target="../slideLayouts/slideLayout38.xml"/><Relationship Id="rId5" Type="http://schemas.openxmlformats.org/officeDocument/2006/relationships/slideLayout" Target="../slideLayouts/slideLayout34.xml"/><Relationship Id="rId6" Type="http://schemas.openxmlformats.org/officeDocument/2006/relationships/slideLayout" Target="../slideLayouts/slideLayout35.xml"/><Relationship Id="rId7" Type="http://schemas.openxmlformats.org/officeDocument/2006/relationships/slideLayout" Target="../slideLayouts/slideLayout36.xml"/><Relationship Id="rId8" Type="http://schemas.openxmlformats.org/officeDocument/2006/relationships/slideLayout" Target="../slideLayouts/slideLayout37.xml"/></Relationships>
</file>

<file path=ppt/slideMasters/_rels/slideMaster4.xml.rels><?xml version="1.0" encoding="UTF-8" standalone="yes"?><Relationships xmlns="http://schemas.openxmlformats.org/package/2006/relationships"><Relationship Id="rId11" Type="http://schemas.openxmlformats.org/officeDocument/2006/relationships/slideLayout" Target="../slideLayouts/slideLayout48.xml"/><Relationship Id="rId10" Type="http://schemas.openxmlformats.org/officeDocument/2006/relationships/slideLayout" Target="../slideLayouts/slideLayout47.xml"/><Relationship Id="rId12" Type="http://schemas.openxmlformats.org/officeDocument/2006/relationships/theme" Target="../theme/theme12.xml"/><Relationship Id="rId1" Type="http://schemas.openxmlformats.org/officeDocument/2006/relationships/image" Target="../media/image23.png"/><Relationship Id="rId2" Type="http://schemas.openxmlformats.org/officeDocument/2006/relationships/slideLayout" Target="../slideLayouts/slideLayout39.xml"/><Relationship Id="rId3" Type="http://schemas.openxmlformats.org/officeDocument/2006/relationships/slideLayout" Target="../slideLayouts/slideLayout40.xml"/><Relationship Id="rId4" Type="http://schemas.openxmlformats.org/officeDocument/2006/relationships/slideLayout" Target="../slideLayouts/slideLayout41.xml"/><Relationship Id="rId9" Type="http://schemas.openxmlformats.org/officeDocument/2006/relationships/slideLayout" Target="../slideLayouts/slideLayout46.xml"/><Relationship Id="rId5" Type="http://schemas.openxmlformats.org/officeDocument/2006/relationships/slideLayout" Target="../slideLayouts/slideLayout42.xml"/><Relationship Id="rId6" Type="http://schemas.openxmlformats.org/officeDocument/2006/relationships/slideLayout" Target="../slideLayouts/slideLayout43.xml"/><Relationship Id="rId7" Type="http://schemas.openxmlformats.org/officeDocument/2006/relationships/slideLayout" Target="../slideLayouts/slideLayout44.xml"/><Relationship Id="rId8" Type="http://schemas.openxmlformats.org/officeDocument/2006/relationships/slideLayout" Target="../slideLayouts/slideLayout45.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67.xml"/><Relationship Id="rId11" Type="http://schemas.openxmlformats.org/officeDocument/2006/relationships/slideLayout" Target="../slideLayouts/slideLayout58.xml"/><Relationship Id="rId22" Type="http://schemas.openxmlformats.org/officeDocument/2006/relationships/slideLayout" Target="../slideLayouts/slideLayout69.xml"/><Relationship Id="rId10" Type="http://schemas.openxmlformats.org/officeDocument/2006/relationships/slideLayout" Target="../slideLayouts/slideLayout57.xml"/><Relationship Id="rId21" Type="http://schemas.openxmlformats.org/officeDocument/2006/relationships/slideLayout" Target="../slideLayouts/slideLayout68.xml"/><Relationship Id="rId13" Type="http://schemas.openxmlformats.org/officeDocument/2006/relationships/slideLayout" Target="../slideLayouts/slideLayout60.xml"/><Relationship Id="rId12" Type="http://schemas.openxmlformats.org/officeDocument/2006/relationships/slideLayout" Target="../slideLayouts/slideLayout59.xml"/><Relationship Id="rId23" Type="http://schemas.openxmlformats.org/officeDocument/2006/relationships/theme" Target="../theme/theme1.xml"/><Relationship Id="rId1" Type="http://schemas.openxmlformats.org/officeDocument/2006/relationships/image" Target="../media/image24.png"/><Relationship Id="rId2" Type="http://schemas.openxmlformats.org/officeDocument/2006/relationships/slideLayout" Target="../slideLayouts/slideLayout49.xml"/><Relationship Id="rId3" Type="http://schemas.openxmlformats.org/officeDocument/2006/relationships/slideLayout" Target="../slideLayouts/slideLayout50.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5" Type="http://schemas.openxmlformats.org/officeDocument/2006/relationships/slideLayout" Target="../slideLayouts/slideLayout62.xml"/><Relationship Id="rId14" Type="http://schemas.openxmlformats.org/officeDocument/2006/relationships/slideLayout" Target="../slideLayouts/slideLayout61.xml"/><Relationship Id="rId17" Type="http://schemas.openxmlformats.org/officeDocument/2006/relationships/slideLayout" Target="../slideLayouts/slideLayout64.xml"/><Relationship Id="rId16" Type="http://schemas.openxmlformats.org/officeDocument/2006/relationships/slideLayout" Target="../slideLayouts/slideLayout63.xml"/><Relationship Id="rId5" Type="http://schemas.openxmlformats.org/officeDocument/2006/relationships/slideLayout" Target="../slideLayouts/slideLayout52.xml"/><Relationship Id="rId19" Type="http://schemas.openxmlformats.org/officeDocument/2006/relationships/slideLayout" Target="../slideLayouts/slideLayout66.xml"/><Relationship Id="rId6" Type="http://schemas.openxmlformats.org/officeDocument/2006/relationships/slideLayout" Target="../slideLayouts/slideLayout53.xml"/><Relationship Id="rId18" Type="http://schemas.openxmlformats.org/officeDocument/2006/relationships/slideLayout" Target="../slideLayouts/slideLayout65.xml"/><Relationship Id="rId7" Type="http://schemas.openxmlformats.org/officeDocument/2006/relationships/slideLayout" Target="../slideLayouts/slideLayout54.xml"/><Relationship Id="rId8" Type="http://schemas.openxmlformats.org/officeDocument/2006/relationships/slideLayout" Target="../slideLayouts/slideLayout55.xml"/></Relationships>
</file>

<file path=ppt/slideMasters/_rels/slideMaster6.xml.rels><?xml version="1.0" encoding="UTF-8" standalone="yes"?><Relationships xmlns="http://schemas.openxmlformats.org/package/2006/relationships"><Relationship Id="rId10" Type="http://schemas.openxmlformats.org/officeDocument/2006/relationships/theme" Target="../theme/theme5.xml"/><Relationship Id="rId1" Type="http://schemas.openxmlformats.org/officeDocument/2006/relationships/image" Target="../media/image22.png"/><Relationship Id="rId2" Type="http://schemas.openxmlformats.org/officeDocument/2006/relationships/slideLayout" Target="../slideLayouts/slideLayout70.xml"/><Relationship Id="rId3" Type="http://schemas.openxmlformats.org/officeDocument/2006/relationships/slideLayout" Target="../slideLayouts/slideLayout71.xml"/><Relationship Id="rId4" Type="http://schemas.openxmlformats.org/officeDocument/2006/relationships/slideLayout" Target="../slideLayouts/slideLayout72.xml"/><Relationship Id="rId9" Type="http://schemas.openxmlformats.org/officeDocument/2006/relationships/slideLayout" Target="../slideLayouts/slideLayout77.xml"/><Relationship Id="rId5" Type="http://schemas.openxmlformats.org/officeDocument/2006/relationships/slideLayout" Target="../slideLayouts/slideLayout73.xml"/><Relationship Id="rId6" Type="http://schemas.openxmlformats.org/officeDocument/2006/relationships/slideLayout" Target="../slideLayouts/slideLayout74.xml"/><Relationship Id="rId7" Type="http://schemas.openxmlformats.org/officeDocument/2006/relationships/slideLayout" Target="../slideLayouts/slideLayout75.xml"/><Relationship Id="rId8" Type="http://schemas.openxmlformats.org/officeDocument/2006/relationships/slideLayout" Target="../slideLayouts/slideLayout76.xml"/></Relationships>
</file>

<file path=ppt/slideMasters/_rels/slideMaster7.xml.rels><?xml version="1.0" encoding="UTF-8" standalone="yes"?><Relationships xmlns="http://schemas.openxmlformats.org/package/2006/relationships"><Relationship Id="rId11" Type="http://schemas.openxmlformats.org/officeDocument/2006/relationships/slideLayout" Target="../slideLayouts/slideLayout87.xml"/><Relationship Id="rId10" Type="http://schemas.openxmlformats.org/officeDocument/2006/relationships/slideLayout" Target="../slideLayouts/slideLayout86.xml"/><Relationship Id="rId13" Type="http://schemas.openxmlformats.org/officeDocument/2006/relationships/slideLayout" Target="../slideLayouts/slideLayout89.xml"/><Relationship Id="rId12" Type="http://schemas.openxmlformats.org/officeDocument/2006/relationships/slideLayout" Target="../slideLayouts/slideLayout88.xml"/><Relationship Id="rId1" Type="http://schemas.openxmlformats.org/officeDocument/2006/relationships/image" Target="../media/image33.png"/><Relationship Id="rId2" Type="http://schemas.openxmlformats.org/officeDocument/2006/relationships/slideLayout" Target="../slideLayouts/slideLayout78.xml"/><Relationship Id="rId3" Type="http://schemas.openxmlformats.org/officeDocument/2006/relationships/slideLayout" Target="../slideLayouts/slideLayout79.xml"/><Relationship Id="rId4" Type="http://schemas.openxmlformats.org/officeDocument/2006/relationships/slideLayout" Target="../slideLayouts/slideLayout80.xml"/><Relationship Id="rId9" Type="http://schemas.openxmlformats.org/officeDocument/2006/relationships/slideLayout" Target="../slideLayouts/slideLayout85.xml"/><Relationship Id="rId15" Type="http://schemas.openxmlformats.org/officeDocument/2006/relationships/theme" Target="../theme/theme7.xml"/><Relationship Id="rId14" Type="http://schemas.openxmlformats.org/officeDocument/2006/relationships/slideLayout" Target="../slideLayouts/slideLayout90.xml"/><Relationship Id="rId5" Type="http://schemas.openxmlformats.org/officeDocument/2006/relationships/slideLayout" Target="../slideLayouts/slideLayout81.xml"/><Relationship Id="rId6" Type="http://schemas.openxmlformats.org/officeDocument/2006/relationships/slideLayout" Target="../slideLayouts/slideLayout82.xml"/><Relationship Id="rId7" Type="http://schemas.openxmlformats.org/officeDocument/2006/relationships/slideLayout" Target="../slideLayouts/slideLayout83.xml"/><Relationship Id="rId8" Type="http://schemas.openxmlformats.org/officeDocument/2006/relationships/slideLayout" Target="../slideLayouts/slideLayout84.xml"/></Relationships>
</file>

<file path=ppt/slideMasters/_rels/slideMaster8.xml.rels><?xml version="1.0" encoding="UTF-8" standalone="yes"?><Relationships xmlns="http://schemas.openxmlformats.org/package/2006/relationships"><Relationship Id="rId11" Type="http://schemas.openxmlformats.org/officeDocument/2006/relationships/slideLayout" Target="../slideLayouts/slideLayout100.xml"/><Relationship Id="rId10" Type="http://schemas.openxmlformats.org/officeDocument/2006/relationships/slideLayout" Target="../slideLayouts/slideLayout99.xml"/><Relationship Id="rId13" Type="http://schemas.openxmlformats.org/officeDocument/2006/relationships/slideLayout" Target="../slideLayouts/slideLayout102.xml"/><Relationship Id="rId12" Type="http://schemas.openxmlformats.org/officeDocument/2006/relationships/slideLayout" Target="../slideLayouts/slideLayout101.xml"/><Relationship Id="rId1" Type="http://schemas.openxmlformats.org/officeDocument/2006/relationships/image" Target="../media/image40.png"/><Relationship Id="rId2" Type="http://schemas.openxmlformats.org/officeDocument/2006/relationships/slideLayout" Target="../slideLayouts/slideLayout91.xml"/><Relationship Id="rId3" Type="http://schemas.openxmlformats.org/officeDocument/2006/relationships/slideLayout" Target="../slideLayouts/slideLayout92.xml"/><Relationship Id="rId4" Type="http://schemas.openxmlformats.org/officeDocument/2006/relationships/slideLayout" Target="../slideLayouts/slideLayout93.xml"/><Relationship Id="rId9" Type="http://schemas.openxmlformats.org/officeDocument/2006/relationships/slideLayout" Target="../slideLayouts/slideLayout98.xml"/><Relationship Id="rId15" Type="http://schemas.openxmlformats.org/officeDocument/2006/relationships/theme" Target="../theme/theme10.xml"/><Relationship Id="rId14" Type="http://schemas.openxmlformats.org/officeDocument/2006/relationships/slideLayout" Target="../slideLayouts/slideLayout103.xml"/><Relationship Id="rId5" Type="http://schemas.openxmlformats.org/officeDocument/2006/relationships/slideLayout" Target="../slideLayouts/slideLayout94.xml"/><Relationship Id="rId6" Type="http://schemas.openxmlformats.org/officeDocument/2006/relationships/slideLayout" Target="../slideLayouts/slideLayout95.xml"/><Relationship Id="rId7" Type="http://schemas.openxmlformats.org/officeDocument/2006/relationships/slideLayout" Target="../slideLayouts/slideLayout96.xml"/><Relationship Id="rId8" Type="http://schemas.openxmlformats.org/officeDocument/2006/relationships/slideLayout" Target="../slideLayouts/slideLayout97.xml"/></Relationships>
</file>

<file path=ppt/slideMasters/_rels/slideMaster9.xml.rels><?xml version="1.0" encoding="UTF-8" standalone="yes"?><Relationships xmlns="http://schemas.openxmlformats.org/package/2006/relationships"><Relationship Id="rId20" Type="http://schemas.openxmlformats.org/officeDocument/2006/relationships/slideLayout" Target="../slideLayouts/slideLayout122.xml"/><Relationship Id="rId11" Type="http://schemas.openxmlformats.org/officeDocument/2006/relationships/slideLayout" Target="../slideLayouts/slideLayout113.xml"/><Relationship Id="rId10" Type="http://schemas.openxmlformats.org/officeDocument/2006/relationships/slideLayout" Target="../slideLayouts/slideLayout112.xml"/><Relationship Id="rId21" Type="http://schemas.openxmlformats.org/officeDocument/2006/relationships/theme" Target="../theme/theme11.xml"/><Relationship Id="rId13" Type="http://schemas.openxmlformats.org/officeDocument/2006/relationships/slideLayout" Target="../slideLayouts/slideLayout115.xml"/><Relationship Id="rId12" Type="http://schemas.openxmlformats.org/officeDocument/2006/relationships/slideLayout" Target="../slideLayouts/slideLayout114.xml"/><Relationship Id="rId1" Type="http://schemas.openxmlformats.org/officeDocument/2006/relationships/image" Target="../media/image53.png"/><Relationship Id="rId2" Type="http://schemas.openxmlformats.org/officeDocument/2006/relationships/slideLayout" Target="../slideLayouts/slideLayout104.xml"/><Relationship Id="rId3" Type="http://schemas.openxmlformats.org/officeDocument/2006/relationships/slideLayout" Target="../slideLayouts/slideLayout105.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5" Type="http://schemas.openxmlformats.org/officeDocument/2006/relationships/slideLayout" Target="../slideLayouts/slideLayout117.xml"/><Relationship Id="rId14" Type="http://schemas.openxmlformats.org/officeDocument/2006/relationships/slideLayout" Target="../slideLayouts/slideLayout116.xml"/><Relationship Id="rId17" Type="http://schemas.openxmlformats.org/officeDocument/2006/relationships/slideLayout" Target="../slideLayouts/slideLayout119.xml"/><Relationship Id="rId16" Type="http://schemas.openxmlformats.org/officeDocument/2006/relationships/slideLayout" Target="../slideLayouts/slideLayout118.xml"/><Relationship Id="rId5" Type="http://schemas.openxmlformats.org/officeDocument/2006/relationships/slideLayout" Target="../slideLayouts/slideLayout107.xml"/><Relationship Id="rId19" Type="http://schemas.openxmlformats.org/officeDocument/2006/relationships/slideLayout" Target="../slideLayouts/slideLayout121.xml"/><Relationship Id="rId6" Type="http://schemas.openxmlformats.org/officeDocument/2006/relationships/slideLayout" Target="../slideLayouts/slideLayout108.xml"/><Relationship Id="rId18" Type="http://schemas.openxmlformats.org/officeDocument/2006/relationships/slideLayout" Target="../slideLayouts/slideLayout120.xml"/><Relationship Id="rId7" Type="http://schemas.openxmlformats.org/officeDocument/2006/relationships/slideLayout" Target="../slideLayouts/slideLayout109.xml"/><Relationship Id="rId8" Type="http://schemas.openxmlformats.org/officeDocument/2006/relationships/slideLayout" Target="../slideLayouts/slideLayout110.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15000"/>
              </a:lnSpc>
              <a:spcBef>
                <a:spcPts val="0"/>
              </a:spcBef>
              <a:spcAft>
                <a:spcPts val="0"/>
              </a:spcAft>
              <a:buClr>
                <a:schemeClr val="dk2"/>
              </a:buClr>
              <a:buSzPts val="1800"/>
              <a:buChar char="●"/>
              <a:defRPr sz="1800">
                <a:solidFill>
                  <a:schemeClr val="dk2"/>
                </a:solidFill>
              </a:defRPr>
            </a:lvl1pPr>
            <a:lvl2pPr indent="-317500" lvl="1" marL="914400">
              <a:lnSpc>
                <a:spcPct val="115000"/>
              </a:lnSpc>
              <a:spcBef>
                <a:spcPts val="1600"/>
              </a:spcBef>
              <a:spcAft>
                <a:spcPts val="0"/>
              </a:spcAft>
              <a:buClr>
                <a:schemeClr val="dk2"/>
              </a:buClr>
              <a:buSzPts val="1400"/>
              <a:buChar char="○"/>
              <a:defRPr>
                <a:solidFill>
                  <a:schemeClr val="dk2"/>
                </a:solidFill>
              </a:defRPr>
            </a:lvl2pPr>
            <a:lvl3pPr indent="-317500" lvl="2" marL="1371600">
              <a:lnSpc>
                <a:spcPct val="115000"/>
              </a:lnSpc>
              <a:spcBef>
                <a:spcPts val="1600"/>
              </a:spcBef>
              <a:spcAft>
                <a:spcPts val="0"/>
              </a:spcAft>
              <a:buClr>
                <a:schemeClr val="dk2"/>
              </a:buClr>
              <a:buSzPts val="1400"/>
              <a:buChar char="■"/>
              <a:defRPr>
                <a:solidFill>
                  <a:schemeClr val="dk2"/>
                </a:solidFill>
              </a:defRPr>
            </a:lvl3pPr>
            <a:lvl4pPr indent="-317500" lvl="3" marL="1828800">
              <a:lnSpc>
                <a:spcPct val="115000"/>
              </a:lnSpc>
              <a:spcBef>
                <a:spcPts val="1600"/>
              </a:spcBef>
              <a:spcAft>
                <a:spcPts val="0"/>
              </a:spcAft>
              <a:buClr>
                <a:schemeClr val="dk2"/>
              </a:buClr>
              <a:buSzPts val="1400"/>
              <a:buChar char="●"/>
              <a:defRPr>
                <a:solidFill>
                  <a:schemeClr val="dk2"/>
                </a:solidFill>
              </a:defRPr>
            </a:lvl4pPr>
            <a:lvl5pPr indent="-317500" lvl="4" marL="2286000">
              <a:lnSpc>
                <a:spcPct val="115000"/>
              </a:lnSpc>
              <a:spcBef>
                <a:spcPts val="1600"/>
              </a:spcBef>
              <a:spcAft>
                <a:spcPts val="0"/>
              </a:spcAft>
              <a:buClr>
                <a:schemeClr val="dk2"/>
              </a:buClr>
              <a:buSzPts val="1400"/>
              <a:buChar char="○"/>
              <a:defRPr>
                <a:solidFill>
                  <a:schemeClr val="dk2"/>
                </a:solidFill>
              </a:defRPr>
            </a:lvl5pPr>
            <a:lvl6pPr indent="-317500" lvl="5" marL="2743200">
              <a:lnSpc>
                <a:spcPct val="115000"/>
              </a:lnSpc>
              <a:spcBef>
                <a:spcPts val="1600"/>
              </a:spcBef>
              <a:spcAft>
                <a:spcPts val="0"/>
              </a:spcAft>
              <a:buClr>
                <a:schemeClr val="dk2"/>
              </a:buClr>
              <a:buSzPts val="1400"/>
              <a:buChar char="■"/>
              <a:defRPr>
                <a:solidFill>
                  <a:schemeClr val="dk2"/>
                </a:solidFill>
              </a:defRPr>
            </a:lvl6pPr>
            <a:lvl7pPr indent="-317500" lvl="6" marL="3200400">
              <a:lnSpc>
                <a:spcPct val="115000"/>
              </a:lnSpc>
              <a:spcBef>
                <a:spcPts val="1600"/>
              </a:spcBef>
              <a:spcAft>
                <a:spcPts val="0"/>
              </a:spcAft>
              <a:buClr>
                <a:schemeClr val="dk2"/>
              </a:buClr>
              <a:buSzPts val="1400"/>
              <a:buChar char="●"/>
              <a:defRPr>
                <a:solidFill>
                  <a:schemeClr val="dk2"/>
                </a:solidFill>
              </a:defRPr>
            </a:lvl7pPr>
            <a:lvl8pPr indent="-317500" lvl="7" marL="3657600">
              <a:lnSpc>
                <a:spcPct val="115000"/>
              </a:lnSpc>
              <a:spcBef>
                <a:spcPts val="1600"/>
              </a:spcBef>
              <a:spcAft>
                <a:spcPts val="0"/>
              </a:spcAft>
              <a:buClr>
                <a:schemeClr val="dk2"/>
              </a:buClr>
              <a:buSzPts val="1400"/>
              <a:buChar char="○"/>
              <a:defRPr>
                <a:solidFill>
                  <a:schemeClr val="dk2"/>
                </a:solidFill>
              </a:defRPr>
            </a:lvl8pPr>
            <a:lvl9pPr indent="-317500" lvl="8" marL="4114800">
              <a:lnSpc>
                <a:spcPct val="115000"/>
              </a:lnSpc>
              <a:spcBef>
                <a:spcPts val="1600"/>
              </a:spcBef>
              <a:spcAft>
                <a:spcPts val="1600"/>
              </a:spcAft>
              <a:buClr>
                <a:schemeClr val="dk2"/>
              </a:buClr>
              <a:buSzPts val="1400"/>
              <a:buChar char="■"/>
              <a:defRPr>
                <a:solidFill>
                  <a:schemeClr val="dk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0.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68" name="Shape 568"/>
        <p:cNvGrpSpPr/>
        <p:nvPr/>
      </p:nvGrpSpPr>
      <p:grpSpPr>
        <a:xfrm>
          <a:off x="0" y="0"/>
          <a:ext cx="0" cy="0"/>
          <a:chOff x="0" y="0"/>
          <a:chExt cx="0" cy="0"/>
        </a:xfrm>
      </p:grpSpPr>
      <p:sp>
        <p:nvSpPr>
          <p:cNvPr id="569" name="Google Shape;569;p132"/>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A17EE"/>
              </a:buClr>
              <a:buSzPts val="14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570" name="Google Shape;570;p132"/>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pic>
        <p:nvPicPr>
          <p:cNvPr id="571" name="Google Shape;571;p132"/>
          <p:cNvPicPr preferRelativeResize="0"/>
          <p:nvPr/>
        </p:nvPicPr>
        <p:blipFill>
          <a:blip r:embed="rId1">
            <a:alphaModFix/>
          </a:blip>
          <a:stretch>
            <a:fillRect/>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70" r:id="rId2"/>
    <p:sldLayoutId id="2147483771" r:id="rId3"/>
    <p:sldLayoutId id="2147483772" r:id="rId4"/>
    <p:sldLayoutId id="2147483773" r:id="rId5"/>
    <p:sldLayoutId id="2147483774" r:id="rId6"/>
    <p:sldLayoutId id="2147483775" r:id="rId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98" name="Shape 598"/>
        <p:cNvGrpSpPr/>
        <p:nvPr/>
      </p:nvGrpSpPr>
      <p:grpSpPr>
        <a:xfrm>
          <a:off x="0" y="0"/>
          <a:ext cx="0" cy="0"/>
          <a:chOff x="0" y="0"/>
          <a:chExt cx="0" cy="0"/>
        </a:xfrm>
      </p:grpSpPr>
      <p:sp>
        <p:nvSpPr>
          <p:cNvPr id="599" name="Google Shape;599;p139"/>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A17EE"/>
              </a:buClr>
              <a:buSzPts val="1400"/>
              <a:buFont typeface="Source Sans Pro"/>
              <a:buNone/>
              <a:defRPr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600" name="Google Shape;600;p139"/>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pic>
        <p:nvPicPr>
          <p:cNvPr id="601" name="Google Shape;601;p139"/>
          <p:cNvPicPr preferRelativeResize="0"/>
          <p:nvPr/>
        </p:nvPicPr>
        <p:blipFill>
          <a:blip r:embed="rId1">
            <a:alphaModFix/>
          </a:blip>
          <a:stretch>
            <a:fillRect/>
          </a:stretch>
        </p:blipFill>
        <p:spPr>
          <a:xfrm>
            <a:off x="52500" y="4877100"/>
            <a:ext cx="480249" cy="233926"/>
          </a:xfrm>
          <a:prstGeom prst="rect">
            <a:avLst/>
          </a:prstGeom>
          <a:noFill/>
          <a:ln>
            <a:noFill/>
          </a:ln>
        </p:spPr>
      </p:pic>
      <p:sp>
        <p:nvSpPr>
          <p:cNvPr id="602" name="Google Shape;602;p139"/>
          <p:cNvSpPr txBox="1"/>
          <p:nvPr>
            <p:ph idx="12" type="sldNum"/>
          </p:nvPr>
        </p:nvSpPr>
        <p:spPr>
          <a:xfrm>
            <a:off x="8556784" y="4749851"/>
            <a:ext cx="548700" cy="393600"/>
          </a:xfrm>
          <a:prstGeom prst="rect">
            <a:avLst/>
          </a:prstGeom>
          <a:noFill/>
          <a:ln>
            <a:noFill/>
          </a:ln>
        </p:spPr>
        <p:txBody>
          <a:bodyPr anchorCtr="0" anchor="t" bIns="91425" lIns="91425" spcFirstLastPara="1" rIns="91425" wrap="square" tIns="91425">
            <a:noAutofit/>
          </a:bodyPr>
          <a:lstStyle>
            <a:lvl1pPr lvl="0" rtl="0" algn="r">
              <a:buNone/>
              <a:defRPr sz="1300">
                <a:solidFill>
                  <a:srgbClr val="757575"/>
                </a:solidFill>
                <a:latin typeface="Source Sans Pro"/>
                <a:ea typeface="Source Sans Pro"/>
                <a:cs typeface="Source Sans Pro"/>
                <a:sym typeface="Source Sans Pro"/>
              </a:defRPr>
            </a:lvl1pPr>
            <a:lvl2pPr lvl="1" rtl="0" algn="r">
              <a:buNone/>
              <a:defRPr sz="1300">
                <a:solidFill>
                  <a:srgbClr val="757575"/>
                </a:solidFill>
                <a:latin typeface="Source Sans Pro"/>
                <a:ea typeface="Source Sans Pro"/>
                <a:cs typeface="Source Sans Pro"/>
                <a:sym typeface="Source Sans Pro"/>
              </a:defRPr>
            </a:lvl2pPr>
            <a:lvl3pPr lvl="2" rtl="0" algn="r">
              <a:buNone/>
              <a:defRPr sz="1300">
                <a:solidFill>
                  <a:srgbClr val="757575"/>
                </a:solidFill>
                <a:latin typeface="Source Sans Pro"/>
                <a:ea typeface="Source Sans Pro"/>
                <a:cs typeface="Source Sans Pro"/>
                <a:sym typeface="Source Sans Pro"/>
              </a:defRPr>
            </a:lvl3pPr>
            <a:lvl4pPr lvl="3" rtl="0" algn="r">
              <a:buNone/>
              <a:defRPr sz="1300">
                <a:solidFill>
                  <a:srgbClr val="757575"/>
                </a:solidFill>
                <a:latin typeface="Source Sans Pro"/>
                <a:ea typeface="Source Sans Pro"/>
                <a:cs typeface="Source Sans Pro"/>
                <a:sym typeface="Source Sans Pro"/>
              </a:defRPr>
            </a:lvl4pPr>
            <a:lvl5pPr lvl="4" rtl="0" algn="r">
              <a:buNone/>
              <a:defRPr sz="1300">
                <a:solidFill>
                  <a:srgbClr val="757575"/>
                </a:solidFill>
                <a:latin typeface="Source Sans Pro"/>
                <a:ea typeface="Source Sans Pro"/>
                <a:cs typeface="Source Sans Pro"/>
                <a:sym typeface="Source Sans Pro"/>
              </a:defRPr>
            </a:lvl5pPr>
            <a:lvl6pPr lvl="5" rtl="0" algn="r">
              <a:buNone/>
              <a:defRPr sz="1300">
                <a:solidFill>
                  <a:srgbClr val="757575"/>
                </a:solidFill>
                <a:latin typeface="Source Sans Pro"/>
                <a:ea typeface="Source Sans Pro"/>
                <a:cs typeface="Source Sans Pro"/>
                <a:sym typeface="Source Sans Pro"/>
              </a:defRPr>
            </a:lvl6pPr>
            <a:lvl7pPr lvl="6" rtl="0" algn="r">
              <a:buNone/>
              <a:defRPr sz="1300">
                <a:solidFill>
                  <a:srgbClr val="757575"/>
                </a:solidFill>
                <a:latin typeface="Source Sans Pro"/>
                <a:ea typeface="Source Sans Pro"/>
                <a:cs typeface="Source Sans Pro"/>
                <a:sym typeface="Source Sans Pro"/>
              </a:defRPr>
            </a:lvl7pPr>
            <a:lvl8pPr lvl="7" rtl="0" algn="r">
              <a:buNone/>
              <a:defRPr sz="1300">
                <a:solidFill>
                  <a:srgbClr val="757575"/>
                </a:solidFill>
                <a:latin typeface="Source Sans Pro"/>
                <a:ea typeface="Source Sans Pro"/>
                <a:cs typeface="Source Sans Pro"/>
                <a:sym typeface="Source Sans Pro"/>
              </a:defRPr>
            </a:lvl8pPr>
            <a:lvl9pPr lvl="8" rtl="0" algn="r">
              <a:buNone/>
              <a:defRPr sz="1300">
                <a:solidFill>
                  <a:srgbClr val="757575"/>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4" name="Shape 74"/>
        <p:cNvGrpSpPr/>
        <p:nvPr/>
      </p:nvGrpSpPr>
      <p:grpSpPr>
        <a:xfrm>
          <a:off x="0" y="0"/>
          <a:ext cx="0" cy="0"/>
          <a:chOff x="0" y="0"/>
          <a:chExt cx="0" cy="0"/>
        </a:xfrm>
      </p:grpSpPr>
      <p:sp>
        <p:nvSpPr>
          <p:cNvPr id="75" name="Google Shape;75;p19"/>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A17EE"/>
              </a:buClr>
              <a:buSzPts val="1400"/>
              <a:buFont typeface="Source Sans Pro"/>
              <a:buNone/>
              <a:defRPr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76" name="Google Shape;76;p19"/>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pic>
        <p:nvPicPr>
          <p:cNvPr id="77" name="Google Shape;77;p19"/>
          <p:cNvPicPr preferRelativeResize="0"/>
          <p:nvPr/>
        </p:nvPicPr>
        <p:blipFill>
          <a:blip r:embed="rId1">
            <a:alphaModFix/>
          </a:blip>
          <a:stretch>
            <a:fillRect/>
          </a:stretch>
        </p:blipFill>
        <p:spPr>
          <a:xfrm>
            <a:off x="52500" y="4877100"/>
            <a:ext cx="480249" cy="233926"/>
          </a:xfrm>
          <a:prstGeom prst="rect">
            <a:avLst/>
          </a:prstGeom>
          <a:noFill/>
          <a:ln>
            <a:noFill/>
          </a:ln>
        </p:spPr>
      </p:pic>
      <p:sp>
        <p:nvSpPr>
          <p:cNvPr id="78" name="Google Shape;78;p19"/>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200">
                <a:solidFill>
                  <a:srgbClr val="757575"/>
                </a:solidFill>
                <a:latin typeface="Source Sans Pro"/>
                <a:ea typeface="Source Sans Pro"/>
                <a:cs typeface="Source Sans Pro"/>
                <a:sym typeface="Source Sans Pro"/>
              </a:defRPr>
            </a:lvl1pPr>
            <a:lvl2pPr lvl="1" rtl="0" algn="r">
              <a:buNone/>
              <a:defRPr sz="1200">
                <a:solidFill>
                  <a:srgbClr val="757575"/>
                </a:solidFill>
                <a:latin typeface="Source Sans Pro"/>
                <a:ea typeface="Source Sans Pro"/>
                <a:cs typeface="Source Sans Pro"/>
                <a:sym typeface="Source Sans Pro"/>
              </a:defRPr>
            </a:lvl2pPr>
            <a:lvl3pPr lvl="2" rtl="0" algn="r">
              <a:buNone/>
              <a:defRPr sz="1200">
                <a:solidFill>
                  <a:srgbClr val="757575"/>
                </a:solidFill>
                <a:latin typeface="Source Sans Pro"/>
                <a:ea typeface="Source Sans Pro"/>
                <a:cs typeface="Source Sans Pro"/>
                <a:sym typeface="Source Sans Pro"/>
              </a:defRPr>
            </a:lvl3pPr>
            <a:lvl4pPr lvl="3" rtl="0" algn="r">
              <a:buNone/>
              <a:defRPr sz="1200">
                <a:solidFill>
                  <a:srgbClr val="757575"/>
                </a:solidFill>
                <a:latin typeface="Source Sans Pro"/>
                <a:ea typeface="Source Sans Pro"/>
                <a:cs typeface="Source Sans Pro"/>
                <a:sym typeface="Source Sans Pro"/>
              </a:defRPr>
            </a:lvl4pPr>
            <a:lvl5pPr lvl="4" rtl="0" algn="r">
              <a:buNone/>
              <a:defRPr sz="1200">
                <a:solidFill>
                  <a:srgbClr val="757575"/>
                </a:solidFill>
                <a:latin typeface="Source Sans Pro"/>
                <a:ea typeface="Source Sans Pro"/>
                <a:cs typeface="Source Sans Pro"/>
                <a:sym typeface="Source Sans Pro"/>
              </a:defRPr>
            </a:lvl5pPr>
            <a:lvl6pPr lvl="5" rtl="0" algn="r">
              <a:buNone/>
              <a:defRPr sz="1200">
                <a:solidFill>
                  <a:srgbClr val="757575"/>
                </a:solidFill>
                <a:latin typeface="Source Sans Pro"/>
                <a:ea typeface="Source Sans Pro"/>
                <a:cs typeface="Source Sans Pro"/>
                <a:sym typeface="Source Sans Pro"/>
              </a:defRPr>
            </a:lvl6pPr>
            <a:lvl7pPr lvl="6" rtl="0" algn="r">
              <a:buNone/>
              <a:defRPr sz="1200">
                <a:solidFill>
                  <a:srgbClr val="757575"/>
                </a:solidFill>
                <a:latin typeface="Source Sans Pro"/>
                <a:ea typeface="Source Sans Pro"/>
                <a:cs typeface="Source Sans Pro"/>
                <a:sym typeface="Source Sans Pro"/>
              </a:defRPr>
            </a:lvl7pPr>
            <a:lvl8pPr lvl="7" rtl="0" algn="r">
              <a:buNone/>
              <a:defRPr sz="1200">
                <a:solidFill>
                  <a:srgbClr val="757575"/>
                </a:solidFill>
                <a:latin typeface="Source Sans Pro"/>
                <a:ea typeface="Source Sans Pro"/>
                <a:cs typeface="Source Sans Pro"/>
                <a:sym typeface="Source Sans Pro"/>
              </a:defRPr>
            </a:lvl8pPr>
            <a:lvl9pPr lvl="8" rtl="0" algn="r">
              <a:buNone/>
              <a:defRPr sz="1200">
                <a:solidFill>
                  <a:srgbClr val="757575"/>
                </a:solidFill>
                <a:latin typeface="Source Sans Pro"/>
                <a:ea typeface="Source Sans Pro"/>
                <a:cs typeface="Source Sans Pro"/>
                <a:sym typeface="Source Sans Pr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65" r:id="rId2"/>
    <p:sldLayoutId id="2147483666" r:id="rId3"/>
    <p:sldLayoutId id="2147483667" r:id="rId4"/>
    <p:sldLayoutId id="2147483668" r:id="rId5"/>
    <p:sldLayoutId id="2147483669" r:id="rId6"/>
    <p:sldLayoutId id="2147483670" r:id="rId7"/>
    <p:sldLayoutId id="2147483671" r:id="rId8"/>
    <p:sldLayoutId id="2147483672" r:id="rId9"/>
    <p:sldLayoutId id="2147483673" r:id="rId10"/>
    <p:sldLayoutId id="2147483674" r:id="rId11"/>
    <p:sldLayoutId id="2147483675" r:id="rId12"/>
    <p:sldLayoutId id="2147483676"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3F3F3"/>
        </a:solidFill>
      </p:bgPr>
    </p:bg>
    <p:spTree>
      <p:nvGrpSpPr>
        <p:cNvPr id="138" name="Shape 138"/>
        <p:cNvGrpSpPr/>
        <p:nvPr/>
      </p:nvGrpSpPr>
      <p:grpSpPr>
        <a:xfrm>
          <a:off x="0" y="0"/>
          <a:ext cx="0" cy="0"/>
          <a:chOff x="0" y="0"/>
          <a:chExt cx="0" cy="0"/>
        </a:xfrm>
      </p:grpSpPr>
      <p:sp>
        <p:nvSpPr>
          <p:cNvPr id="139" name="Google Shape;139;p32"/>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A17EE"/>
              </a:buClr>
              <a:buSzPts val="1400"/>
              <a:buFont typeface="Source Sans Pro"/>
              <a:buNone/>
              <a:defRPr b="0"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140" name="Google Shape;140;p32"/>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9pPr>
          </a:lstStyle>
          <a:p/>
        </p:txBody>
      </p:sp>
    </p:spTree>
  </p:cSld>
  <p:clrMap accent1="accent1" accent2="accent2" accent3="accent3" accent4="accent4" accent5="accent5" accent6="accent6" bg1="lt1" bg2="dk2" tx1="dk1" tx2="lt2" folHlink="folHlink" hlink="hlink"/>
  <p:sldLayoutIdLst>
    <p:sldLayoutId id="2147483677" r:id="rId1"/>
    <p:sldLayoutId id="2147483678" r:id="rId2"/>
    <p:sldLayoutId id="2147483679" r:id="rId3"/>
    <p:sldLayoutId id="2147483680" r:id="rId4"/>
    <p:sldLayoutId id="2147483681" r:id="rId5"/>
    <p:sldLayoutId id="2147483682" r:id="rId6"/>
    <p:sldLayoutId id="2147483683" r:id="rId7"/>
    <p:sldLayoutId id="2147483684" r:id="rId8"/>
    <p:sldLayoutId id="2147483685"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81" name="Shape 181"/>
        <p:cNvGrpSpPr/>
        <p:nvPr/>
      </p:nvGrpSpPr>
      <p:grpSpPr>
        <a:xfrm>
          <a:off x="0" y="0"/>
          <a:ext cx="0" cy="0"/>
          <a:chOff x="0" y="0"/>
          <a:chExt cx="0" cy="0"/>
        </a:xfrm>
      </p:grpSpPr>
      <p:sp>
        <p:nvSpPr>
          <p:cNvPr id="182" name="Google Shape;182;p42"/>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A17EE"/>
              </a:buClr>
              <a:buSzPts val="1400"/>
              <a:buFont typeface="Source Sans Pro"/>
              <a:buNone/>
              <a:defRPr b="1"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183" name="Google Shape;183;p42"/>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pic>
        <p:nvPicPr>
          <p:cNvPr id="184" name="Google Shape;184;p42"/>
          <p:cNvPicPr preferRelativeResize="0"/>
          <p:nvPr/>
        </p:nvPicPr>
        <p:blipFill>
          <a:blip r:embed="rId1">
            <a:alphaModFix/>
          </a:blip>
          <a:stretch>
            <a:fillRect/>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227" name="Shape 227"/>
        <p:cNvGrpSpPr/>
        <p:nvPr/>
      </p:nvGrpSpPr>
      <p:grpSpPr>
        <a:xfrm>
          <a:off x="0" y="0"/>
          <a:ext cx="0" cy="0"/>
          <a:chOff x="0" y="0"/>
          <a:chExt cx="0" cy="0"/>
        </a:xfrm>
      </p:grpSpPr>
      <p:sp>
        <p:nvSpPr>
          <p:cNvPr id="228" name="Google Shape;228;p53"/>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p:txBody>
      </p:sp>
      <p:sp>
        <p:nvSpPr>
          <p:cNvPr id="229" name="Google Shape;229;p53"/>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15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230" name="Google Shape;230;p53"/>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231" name="Google Shape;231;p53"/>
          <p:cNvPicPr preferRelativeResize="0"/>
          <p:nvPr/>
        </p:nvPicPr>
        <p:blipFill>
          <a:blip r:embed="rId1">
            <a:alphaModFix/>
          </a:blip>
          <a:stretch>
            <a:fillRect/>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8" r:id="rId14"/>
    <p:sldLayoutId id="2147483709" r:id="rId15"/>
    <p:sldLayoutId id="2147483710" r:id="rId16"/>
    <p:sldLayoutId id="2147483711" r:id="rId17"/>
    <p:sldLayoutId id="2147483712" r:id="rId18"/>
    <p:sldLayoutId id="2147483713" r:id="rId19"/>
    <p:sldLayoutId id="2147483714" r:id="rId20"/>
    <p:sldLayoutId id="2147483715" r:id="rId21"/>
    <p:sldLayoutId id="2147483716" r:id="rId2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9" name="Shape 319"/>
        <p:cNvGrpSpPr/>
        <p:nvPr/>
      </p:nvGrpSpPr>
      <p:grpSpPr>
        <a:xfrm>
          <a:off x="0" y="0"/>
          <a:ext cx="0" cy="0"/>
          <a:chOff x="0" y="0"/>
          <a:chExt cx="0" cy="0"/>
        </a:xfrm>
      </p:grpSpPr>
      <p:sp>
        <p:nvSpPr>
          <p:cNvPr id="320" name="Google Shape;320;p75"/>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A17EE"/>
              </a:buClr>
              <a:buSzPts val="1400"/>
              <a:buFont typeface="Source Sans Pro"/>
              <a:buNone/>
              <a:defRPr b="0" i="0" sz="1800" u="none" cap="none" strike="noStrike">
                <a:solidFill>
                  <a:srgbClr val="5A17EE"/>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9pPr>
          </a:lstStyle>
          <a:p/>
        </p:txBody>
      </p:sp>
      <p:sp>
        <p:nvSpPr>
          <p:cNvPr id="321" name="Google Shape;321;p75"/>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9pPr>
          </a:lstStyle>
          <a:p/>
        </p:txBody>
      </p:sp>
      <p:pic>
        <p:nvPicPr>
          <p:cNvPr id="322" name="Google Shape;322;p75"/>
          <p:cNvPicPr preferRelativeResize="0"/>
          <p:nvPr/>
        </p:nvPicPr>
        <p:blipFill rotWithShape="1">
          <a:blip r:embed="rId1">
            <a:alphaModFix/>
          </a:blip>
          <a:srcRect b="0" l="0" r="0" t="0"/>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17" r:id="rId2"/>
    <p:sldLayoutId id="2147483718" r:id="rId3"/>
    <p:sldLayoutId id="2147483719" r:id="rId4"/>
    <p:sldLayoutId id="2147483720" r:id="rId5"/>
    <p:sldLayoutId id="2147483721" r:id="rId6"/>
    <p:sldLayoutId id="2147483722" r:id="rId7"/>
    <p:sldLayoutId id="2147483723" r:id="rId8"/>
    <p:sldLayoutId id="2147483724" r:id="rId9"/>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7.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56" name="Shape 356"/>
        <p:cNvGrpSpPr/>
        <p:nvPr/>
      </p:nvGrpSpPr>
      <p:grpSpPr>
        <a:xfrm>
          <a:off x="0" y="0"/>
          <a:ext cx="0" cy="0"/>
          <a:chOff x="0" y="0"/>
          <a:chExt cx="0" cy="0"/>
        </a:xfrm>
      </p:grpSpPr>
      <p:sp>
        <p:nvSpPr>
          <p:cNvPr id="357" name="Google Shape;357;p84"/>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indent="0" lvl="0" marL="0" marR="0" rtl="0" algn="l">
              <a:lnSpc>
                <a:spcPct val="100000"/>
              </a:lnSpc>
              <a:spcBef>
                <a:spcPts val="0"/>
              </a:spcBef>
              <a:spcAft>
                <a:spcPts val="0"/>
              </a:spcAft>
              <a:buClr>
                <a:srgbClr val="5A17EE"/>
              </a:buClr>
              <a:buSzPts val="1400"/>
              <a:buFont typeface="Source Sans Pro"/>
              <a:buNone/>
              <a:defRPr i="0" sz="1800" u="none" cap="none" strike="noStrike">
                <a:solidFill>
                  <a:srgbClr val="5A17EE"/>
                </a:solidFill>
                <a:latin typeface="Source Sans Pro"/>
                <a:ea typeface="Source Sans Pro"/>
                <a:cs typeface="Source Sans Pro"/>
                <a:sym typeface="Source Sans Pro"/>
              </a:defRPr>
            </a:lvl1pPr>
            <a:lvl2pPr indent="0" lvl="1"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2pPr>
            <a:lvl3pPr indent="0" lvl="2"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3pPr>
            <a:lvl4pPr indent="0" lvl="3"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4pPr>
            <a:lvl5pPr indent="0" lvl="4"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5pPr>
            <a:lvl6pPr indent="0" lvl="5"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6pPr>
            <a:lvl7pPr indent="0" lvl="6"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7pPr>
            <a:lvl8pPr indent="0" lvl="7"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8pPr>
            <a:lvl9pPr indent="0" lvl="8" rtl="0">
              <a:spcBef>
                <a:spcPts val="0"/>
              </a:spcBef>
              <a:spcAft>
                <a:spcPts val="0"/>
              </a:spcAft>
              <a:buClr>
                <a:srgbClr val="423B88"/>
              </a:buClr>
              <a:buSzPts val="1400"/>
              <a:buFont typeface="Source Sans Pro"/>
              <a:buNone/>
              <a:defRPr sz="1800">
                <a:solidFill>
                  <a:srgbClr val="423B88"/>
                </a:solidFill>
                <a:latin typeface="Source Sans Pro"/>
                <a:ea typeface="Source Sans Pro"/>
                <a:cs typeface="Source Sans Pro"/>
                <a:sym typeface="Source Sans Pro"/>
              </a:defRPr>
            </a:lvl9pPr>
          </a:lstStyle>
          <a:p/>
        </p:txBody>
      </p:sp>
      <p:sp>
        <p:nvSpPr>
          <p:cNvPr id="358" name="Google Shape;358;p84"/>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i="0" sz="1400" u="none" cap="none" strike="noStrike">
                <a:solidFill>
                  <a:srgbClr val="757575"/>
                </a:solidFill>
                <a:latin typeface="Source Sans Pro"/>
                <a:ea typeface="Source Sans Pro"/>
                <a:cs typeface="Source Sans Pro"/>
                <a:sym typeface="Source Sans Pro"/>
              </a:defRPr>
            </a:lvl9pPr>
          </a:lstStyle>
          <a:p/>
        </p:txBody>
      </p:sp>
      <p:pic>
        <p:nvPicPr>
          <p:cNvPr id="359" name="Google Shape;359;p84"/>
          <p:cNvPicPr preferRelativeResize="0"/>
          <p:nvPr/>
        </p:nvPicPr>
        <p:blipFill>
          <a:blip r:embed="rId1">
            <a:alphaModFix/>
          </a:blip>
          <a:stretch>
            <a:fillRect/>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5" r:id="rId2"/>
    <p:sldLayoutId id="2147483726" r:id="rId3"/>
    <p:sldLayoutId id="2147483727" r:id="rId4"/>
    <p:sldLayoutId id="2147483728" r:id="rId5"/>
    <p:sldLayoutId id="2147483729" r:id="rId6"/>
    <p:sldLayoutId id="2147483730" r:id="rId7"/>
    <p:sldLayoutId id="2147483731" r:id="rId8"/>
    <p:sldLayoutId id="2147483732" r:id="rId9"/>
    <p:sldLayoutId id="2147483733" r:id="rId10"/>
    <p:sldLayoutId id="2147483734" r:id="rId11"/>
    <p:sldLayoutId id="2147483735" r:id="rId12"/>
    <p:sldLayoutId id="2147483736" r:id="rId13"/>
    <p:sldLayoutId id="2147483737"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8.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0" name="Shape 420"/>
        <p:cNvGrpSpPr/>
        <p:nvPr/>
      </p:nvGrpSpPr>
      <p:grpSpPr>
        <a:xfrm>
          <a:off x="0" y="0"/>
          <a:ext cx="0" cy="0"/>
          <a:chOff x="0" y="0"/>
          <a:chExt cx="0" cy="0"/>
        </a:xfrm>
      </p:grpSpPr>
      <p:sp>
        <p:nvSpPr>
          <p:cNvPr id="421" name="Google Shape;421;p98"/>
          <p:cNvSpPr txBox="1"/>
          <p:nvPr>
            <p:ph type="title"/>
          </p:nvPr>
        </p:nvSpPr>
        <p:spPr>
          <a:xfrm>
            <a:off x="311700" y="260950"/>
            <a:ext cx="8520600" cy="629700"/>
          </a:xfrm>
          <a:prstGeom prst="rect">
            <a:avLst/>
          </a:prstGeom>
          <a:noFill/>
          <a:ln>
            <a:noFill/>
          </a:ln>
        </p:spPr>
        <p:txBody>
          <a:bodyPr anchorCtr="0" anchor="t" bIns="91425" lIns="91425" spcFirstLastPara="1" rIns="91425" wrap="square" tIns="91425">
            <a:noAutofit/>
          </a:bodyPr>
          <a:lstStyle>
            <a:lvl1pPr lvl="0" marR="0" rtl="0" algn="l">
              <a:lnSpc>
                <a:spcPct val="100000"/>
              </a:lnSpc>
              <a:spcBef>
                <a:spcPts val="0"/>
              </a:spcBef>
              <a:spcAft>
                <a:spcPts val="0"/>
              </a:spcAft>
              <a:buClr>
                <a:srgbClr val="5A17EE"/>
              </a:buClr>
              <a:buSzPts val="1400"/>
              <a:buFont typeface="Source Sans Pro"/>
              <a:buNone/>
              <a:defRPr b="0" i="0" sz="1800" u="none" cap="none" strike="noStrike">
                <a:solidFill>
                  <a:srgbClr val="5A17EE"/>
                </a:solidFill>
                <a:latin typeface="Source Sans Pro"/>
                <a:ea typeface="Source Sans Pro"/>
                <a:cs typeface="Source Sans Pro"/>
                <a:sym typeface="Source Sans Pro"/>
              </a:defRPr>
            </a:lvl1pPr>
            <a:lvl2pPr lvl="1"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2pPr>
            <a:lvl3pPr lvl="2"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3pPr>
            <a:lvl4pPr lvl="3"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4pPr>
            <a:lvl5pPr lvl="4"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5pPr>
            <a:lvl6pPr lvl="5"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6pPr>
            <a:lvl7pPr lvl="6"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7pPr>
            <a:lvl8pPr lvl="7"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8pPr>
            <a:lvl9pPr lvl="8" marR="0" rtl="0" algn="l">
              <a:lnSpc>
                <a:spcPct val="100000"/>
              </a:lnSpc>
              <a:spcBef>
                <a:spcPts val="0"/>
              </a:spcBef>
              <a:spcAft>
                <a:spcPts val="0"/>
              </a:spcAft>
              <a:buClr>
                <a:srgbClr val="423B88"/>
              </a:buClr>
              <a:buSzPts val="1400"/>
              <a:buFont typeface="Source Sans Pro"/>
              <a:buNone/>
              <a:defRPr b="0" i="0" sz="1800" u="none" cap="none" strike="noStrike">
                <a:solidFill>
                  <a:srgbClr val="423B88"/>
                </a:solidFill>
                <a:latin typeface="Source Sans Pro"/>
                <a:ea typeface="Source Sans Pro"/>
                <a:cs typeface="Source Sans Pro"/>
                <a:sym typeface="Source Sans Pro"/>
              </a:defRPr>
            </a:lvl9pPr>
          </a:lstStyle>
          <a:p/>
        </p:txBody>
      </p:sp>
      <p:sp>
        <p:nvSpPr>
          <p:cNvPr id="422" name="Google Shape;422;p98"/>
          <p:cNvSpPr txBox="1"/>
          <p:nvPr>
            <p:ph idx="1" type="body"/>
          </p:nvPr>
        </p:nvSpPr>
        <p:spPr>
          <a:xfrm>
            <a:off x="311700" y="816300"/>
            <a:ext cx="8520600" cy="3510900"/>
          </a:xfrm>
          <a:prstGeom prst="rect">
            <a:avLst/>
          </a:prstGeom>
          <a:noFill/>
          <a:ln>
            <a:noFill/>
          </a:ln>
        </p:spPr>
        <p:txBody>
          <a:bodyPr anchorCtr="0" anchor="t" bIns="91425" lIns="91425" spcFirstLastPara="1" rIns="91425" wrap="square" tIns="91425">
            <a:noAutofit/>
          </a:bodyPr>
          <a:lstStyle>
            <a:lvl1pPr indent="-228600" lvl="0" marL="457200" marR="0" rtl="0" algn="l">
              <a:lnSpc>
                <a:spcPct val="115000"/>
              </a:lnSpc>
              <a:spcBef>
                <a:spcPts val="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1pPr>
            <a:lvl2pPr indent="-228600" lvl="1" marL="914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2pPr>
            <a:lvl3pPr indent="-228600" lvl="2" marL="1371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3pPr>
            <a:lvl4pPr indent="-228600" lvl="3" marL="18288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4pPr>
            <a:lvl5pPr indent="-228600" lvl="4" marL="22860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5pPr>
            <a:lvl6pPr indent="-228600" lvl="5" marL="27432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6pPr>
            <a:lvl7pPr indent="-228600" lvl="6" marL="32004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7pPr>
            <a:lvl8pPr indent="-228600" lvl="7" marL="3657600" marR="0" rtl="0" algn="l">
              <a:lnSpc>
                <a:spcPct val="115000"/>
              </a:lnSpc>
              <a:spcBef>
                <a:spcPts val="1600"/>
              </a:spcBef>
              <a:spcAft>
                <a:spcPts val="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8pPr>
            <a:lvl9pPr indent="-228600" lvl="8" marL="4114800" marR="0" rtl="0" algn="l">
              <a:lnSpc>
                <a:spcPct val="115000"/>
              </a:lnSpc>
              <a:spcBef>
                <a:spcPts val="1600"/>
              </a:spcBef>
              <a:spcAft>
                <a:spcPts val="1600"/>
              </a:spcAft>
              <a:buClr>
                <a:srgbClr val="757575"/>
              </a:buClr>
              <a:buSzPts val="1400"/>
              <a:buFont typeface="Source Sans Pro"/>
              <a:buNone/>
              <a:defRPr b="0" i="0" sz="1400" u="none" cap="none" strike="noStrike">
                <a:solidFill>
                  <a:srgbClr val="757575"/>
                </a:solidFill>
                <a:latin typeface="Source Sans Pro"/>
                <a:ea typeface="Source Sans Pro"/>
                <a:cs typeface="Source Sans Pro"/>
                <a:sym typeface="Source Sans Pro"/>
              </a:defRPr>
            </a:lvl9pPr>
          </a:lstStyle>
          <a:p/>
        </p:txBody>
      </p:sp>
      <p:pic>
        <p:nvPicPr>
          <p:cNvPr id="423" name="Google Shape;423;p98"/>
          <p:cNvPicPr preferRelativeResize="0"/>
          <p:nvPr/>
        </p:nvPicPr>
        <p:blipFill rotWithShape="1">
          <a:blip r:embed="rId1">
            <a:alphaModFix/>
          </a:blip>
          <a:srcRect b="0" l="0" r="0" t="0"/>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38" r:id="rId2"/>
    <p:sldLayoutId id="2147483739" r:id="rId3"/>
    <p:sldLayoutId id="2147483740" r:id="rId4"/>
    <p:sldLayoutId id="2147483741" r:id="rId5"/>
    <p:sldLayoutId id="2147483742" r:id="rId6"/>
    <p:sldLayoutId id="2147483743" r:id="rId7"/>
    <p:sldLayoutId id="2147483744" r:id="rId8"/>
    <p:sldLayoutId id="2147483745" r:id="rId9"/>
    <p:sldLayoutId id="2147483746" r:id="rId10"/>
    <p:sldLayoutId id="2147483747" r:id="rId11"/>
    <p:sldLayoutId id="2147483748" r:id="rId12"/>
    <p:sldLayoutId id="2147483749" r:id="rId13"/>
    <p:sldLayoutId id="2147483750"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485" name="Shape 485"/>
        <p:cNvGrpSpPr/>
        <p:nvPr/>
      </p:nvGrpSpPr>
      <p:grpSpPr>
        <a:xfrm>
          <a:off x="0" y="0"/>
          <a:ext cx="0" cy="0"/>
          <a:chOff x="0" y="0"/>
          <a:chExt cx="0" cy="0"/>
        </a:xfrm>
      </p:grpSpPr>
      <p:sp>
        <p:nvSpPr>
          <p:cNvPr id="486" name="Google Shape;486;p112"/>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1pPr>
            <a:lvl2pPr lvl="1"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2pPr>
            <a:lvl3pPr lvl="2"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3pPr>
            <a:lvl4pPr lvl="3"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4pPr>
            <a:lvl5pPr lvl="4"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5pPr>
            <a:lvl6pPr lvl="5"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6pPr>
            <a:lvl7pPr lvl="6"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7pPr>
            <a:lvl8pPr lvl="7"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8pPr>
            <a:lvl9pPr lvl="8" rtl="0">
              <a:spcBef>
                <a:spcPts val="0"/>
              </a:spcBef>
              <a:spcAft>
                <a:spcPts val="0"/>
              </a:spcAft>
              <a:buClr>
                <a:schemeClr val="dk1"/>
              </a:buClr>
              <a:buSzPts val="2800"/>
              <a:buFont typeface="Source Sans Pro"/>
              <a:buNone/>
              <a:defRPr sz="2800">
                <a:solidFill>
                  <a:schemeClr val="dk1"/>
                </a:solidFill>
                <a:latin typeface="Source Sans Pro"/>
                <a:ea typeface="Source Sans Pro"/>
                <a:cs typeface="Source Sans Pro"/>
                <a:sym typeface="Source Sans Pro"/>
              </a:defRPr>
            </a:lvl9pPr>
          </a:lstStyle>
          <a:p/>
        </p:txBody>
      </p:sp>
      <p:sp>
        <p:nvSpPr>
          <p:cNvPr id="487" name="Google Shape;487;p112"/>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rtl="0">
              <a:lnSpc>
                <a:spcPct val="115000"/>
              </a:lnSpc>
              <a:spcBef>
                <a:spcPts val="0"/>
              </a:spcBef>
              <a:spcAft>
                <a:spcPts val="0"/>
              </a:spcAft>
              <a:buClr>
                <a:schemeClr val="dk2"/>
              </a:buClr>
              <a:buSzPts val="1800"/>
              <a:buFont typeface="Source Sans Pro"/>
              <a:buChar char="●"/>
              <a:defRPr sz="1800">
                <a:solidFill>
                  <a:schemeClr val="dk2"/>
                </a:solidFill>
                <a:latin typeface="Source Sans Pro"/>
                <a:ea typeface="Source Sans Pro"/>
                <a:cs typeface="Source Sans Pro"/>
                <a:sym typeface="Source Sans Pro"/>
              </a:defRPr>
            </a:lvl1pPr>
            <a:lvl2pPr indent="-317500" lvl="1" marL="9144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2pPr>
            <a:lvl3pPr indent="-317500" lvl="2" marL="13716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3pPr>
            <a:lvl4pPr indent="-317500" lvl="3" marL="18288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4pPr>
            <a:lvl5pPr indent="-317500" lvl="4" marL="22860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5pPr>
            <a:lvl6pPr indent="-317500" lvl="5" marL="27432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6pPr>
            <a:lvl7pPr indent="-317500" lvl="6" marL="32004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7pPr>
            <a:lvl8pPr indent="-317500" lvl="7" marL="3657600" rtl="0">
              <a:lnSpc>
                <a:spcPct val="115000"/>
              </a:lnSpc>
              <a:spcBef>
                <a:spcPts val="1600"/>
              </a:spcBef>
              <a:spcAft>
                <a:spcPts val="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8pPr>
            <a:lvl9pPr indent="-317500" lvl="8" marL="4114800" rtl="0">
              <a:lnSpc>
                <a:spcPct val="115000"/>
              </a:lnSpc>
              <a:spcBef>
                <a:spcPts val="1600"/>
              </a:spcBef>
              <a:spcAft>
                <a:spcPts val="1600"/>
              </a:spcAft>
              <a:buClr>
                <a:schemeClr val="dk2"/>
              </a:buClr>
              <a:buSzPts val="1400"/>
              <a:buFont typeface="Source Sans Pro"/>
              <a:buChar char="■"/>
              <a:defRPr>
                <a:solidFill>
                  <a:schemeClr val="dk2"/>
                </a:solidFill>
                <a:latin typeface="Source Sans Pro"/>
                <a:ea typeface="Source Sans Pro"/>
                <a:cs typeface="Source Sans Pro"/>
                <a:sym typeface="Source Sans Pro"/>
              </a:defRPr>
            </a:lvl9pPr>
          </a:lstStyle>
          <a:p/>
        </p:txBody>
      </p:sp>
      <p:sp>
        <p:nvSpPr>
          <p:cNvPr id="488" name="Google Shape;488;p112"/>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pic>
        <p:nvPicPr>
          <p:cNvPr id="489" name="Google Shape;489;p112"/>
          <p:cNvPicPr preferRelativeResize="0"/>
          <p:nvPr/>
        </p:nvPicPr>
        <p:blipFill>
          <a:blip r:embed="rId1">
            <a:alphaModFix/>
          </a:blip>
          <a:stretch>
            <a:fillRect/>
          </a:stretch>
        </p:blipFill>
        <p:spPr>
          <a:xfrm>
            <a:off x="52500" y="4877100"/>
            <a:ext cx="480249" cy="233926"/>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51" r:id="rId2"/>
    <p:sldLayoutId id="2147483752" r:id="rId3"/>
    <p:sldLayoutId id="2147483753" r:id="rId4"/>
    <p:sldLayoutId id="2147483754" r:id="rId5"/>
    <p:sldLayoutId id="2147483755" r:id="rId6"/>
    <p:sldLayoutId id="2147483756" r:id="rId7"/>
    <p:sldLayoutId id="2147483757" r:id="rId8"/>
    <p:sldLayoutId id="2147483758" r:id="rId9"/>
    <p:sldLayoutId id="2147483759" r:id="rId10"/>
    <p:sldLayoutId id="2147483760" r:id="rId11"/>
    <p:sldLayoutId id="2147483761" r:id="rId12"/>
    <p:sldLayoutId id="2147483762" r:id="rId13"/>
    <p:sldLayoutId id="2147483763" r:id="rId14"/>
    <p:sldLayoutId id="2147483764" r:id="rId15"/>
    <p:sldLayoutId id="2147483765" r:id="rId16"/>
    <p:sldLayoutId id="2147483766" r:id="rId17"/>
    <p:sldLayoutId id="2147483767" r:id="rId18"/>
    <p:sldLayoutId id="2147483768" r:id="rId19"/>
    <p:sldLayoutId id="2147483769" r:id="rId2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xml"/><Relationship Id="rId3" Type="http://schemas.openxmlformats.org/officeDocument/2006/relationships/image" Target="../media/image64.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0.xml"/><Relationship Id="rId3" Type="http://schemas.openxmlformats.org/officeDocument/2006/relationships/image" Target="../media/image75.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0.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1.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2.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85.png"/><Relationship Id="rId7" Type="http://schemas.openxmlformats.org/officeDocument/2006/relationships/image" Target="../media/image69.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5.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6.xml"/><Relationship Id="rId3" Type="http://schemas.openxmlformats.org/officeDocument/2006/relationships/image" Target="../media/image84.png"/><Relationship Id="rId4" Type="http://schemas.openxmlformats.org/officeDocument/2006/relationships/image" Target="../media/image81.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0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1.xml"/><Relationship Id="rId3" Type="http://schemas.openxmlformats.org/officeDocument/2006/relationships/image" Target="../media/image73.png"/><Relationship Id="rId4" Type="http://schemas.openxmlformats.org/officeDocument/2006/relationships/image" Target="../media/image78.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1.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2.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5.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6.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8.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1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2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2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22.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25.xml"/><Relationship Id="rId2" Type="http://schemas.openxmlformats.org/officeDocument/2006/relationships/notesSlide" Target="../notesSlides/notesSlide12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24.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25.xml"/><Relationship Id="rId3" Type="http://schemas.openxmlformats.org/officeDocument/2006/relationships/image" Target="../media/image131.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126.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27.xml"/><Relationship Id="rId3" Type="http://schemas.openxmlformats.org/officeDocument/2006/relationships/image" Target="../media/image173.jpg"/><Relationship Id="rId4" Type="http://schemas.openxmlformats.org/officeDocument/2006/relationships/image" Target="../media/image132.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28.xml"/><Relationship Id="rId3" Type="http://schemas.openxmlformats.org/officeDocument/2006/relationships/image" Target="../media/image141.png"/></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29.xml"/><Relationship Id="rId3" Type="http://schemas.openxmlformats.org/officeDocument/2006/relationships/image" Target="../media/image149.png"/><Relationship Id="rId4" Type="http://schemas.openxmlformats.org/officeDocument/2006/relationships/image" Target="../media/image140.png"/><Relationship Id="rId5" Type="http://schemas.openxmlformats.org/officeDocument/2006/relationships/image" Target="../media/image13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85.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0.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1.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33.xml"/><Relationship Id="rId3" Type="http://schemas.openxmlformats.org/officeDocument/2006/relationships/image" Target="../media/image136.png"/></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34.xml"/><Relationship Id="rId3" Type="http://schemas.openxmlformats.org/officeDocument/2006/relationships/image" Target="../media/image137.png"/></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35.xml"/><Relationship Id="rId3" Type="http://schemas.openxmlformats.org/officeDocument/2006/relationships/image" Target="../media/image151.png"/></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36.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37.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38.xml"/><Relationship Id="rId3" Type="http://schemas.openxmlformats.org/officeDocument/2006/relationships/image" Target="../media/image174.png"/></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39.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4.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140.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4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42.xml"/><Relationship Id="rId3" Type="http://schemas.openxmlformats.org/officeDocument/2006/relationships/image" Target="../media/image171.png"/><Relationship Id="rId4" Type="http://schemas.openxmlformats.org/officeDocument/2006/relationships/image" Target="../media/image144.png"/><Relationship Id="rId5" Type="http://schemas.openxmlformats.org/officeDocument/2006/relationships/image" Target="../media/image143.pn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30.xml"/><Relationship Id="rId2" Type="http://schemas.openxmlformats.org/officeDocument/2006/relationships/notesSlide" Target="../notesSlides/notesSlide143.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44.xml"/><Relationship Id="rId3" Type="http://schemas.openxmlformats.org/officeDocument/2006/relationships/image" Target="../media/image162.png"/><Relationship Id="rId4" Type="http://schemas.openxmlformats.org/officeDocument/2006/relationships/image" Target="../media/image145.png"/></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45.xml"/><Relationship Id="rId3" Type="http://schemas.openxmlformats.org/officeDocument/2006/relationships/image" Target="../media/image167.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46.xml"/><Relationship Id="rId3" Type="http://schemas.openxmlformats.org/officeDocument/2006/relationships/image" Target="../media/image154.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47.xml"/><Relationship Id="rId3" Type="http://schemas.openxmlformats.org/officeDocument/2006/relationships/image" Target="../media/image152.png"/><Relationship Id="rId4" Type="http://schemas.openxmlformats.org/officeDocument/2006/relationships/image" Target="../media/image146.png"/><Relationship Id="rId5" Type="http://schemas.openxmlformats.org/officeDocument/2006/relationships/image" Target="../media/image155.png"/><Relationship Id="rId6" Type="http://schemas.openxmlformats.org/officeDocument/2006/relationships/image" Target="../media/image147.png"/><Relationship Id="rId7" Type="http://schemas.openxmlformats.org/officeDocument/2006/relationships/image" Target="../media/image153.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48.xml"/><Relationship Id="rId3" Type="http://schemas.openxmlformats.org/officeDocument/2006/relationships/image" Target="../media/image156.png"/><Relationship Id="rId4" Type="http://schemas.openxmlformats.org/officeDocument/2006/relationships/image" Target="../media/image15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23.xml"/><Relationship Id="rId2" Type="http://schemas.openxmlformats.org/officeDocument/2006/relationships/notesSlide" Target="../notesSlides/notesSlide149.xml"/><Relationship Id="rId3" Type="http://schemas.openxmlformats.org/officeDocument/2006/relationships/hyperlink" Target="https://pypi.rasa.com/simple"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5.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0.xml"/><Relationship Id="rId3" Type="http://schemas.openxmlformats.org/officeDocument/2006/relationships/image" Target="../media/image161.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1.xml"/><Relationship Id="rId3" Type="http://schemas.openxmlformats.org/officeDocument/2006/relationships/hyperlink" Target="http://92099d45e813.ngrok.io/guest/conversations/production/76a25a7880ac40f5bda7b42d650bca75" TargetMode="External"/><Relationship Id="rId4" Type="http://schemas.openxmlformats.org/officeDocument/2006/relationships/hyperlink" Target="http://92099d45e813.ngrok.io/guest/conversations/production/76a25a7880ac40f5bda7b42d650bca75" TargetMode="Externa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2.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3.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6.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4.xml"/><Relationship Id="rId3" Type="http://schemas.openxmlformats.org/officeDocument/2006/relationships/image" Target="../media/image150.png"/><Relationship Id="rId4" Type="http://schemas.openxmlformats.org/officeDocument/2006/relationships/image" Target="../media/image166.png"/><Relationship Id="rId9" Type="http://schemas.openxmlformats.org/officeDocument/2006/relationships/image" Target="../media/image76.png"/><Relationship Id="rId5" Type="http://schemas.openxmlformats.org/officeDocument/2006/relationships/image" Target="../media/image160.png"/><Relationship Id="rId6" Type="http://schemas.openxmlformats.org/officeDocument/2006/relationships/image" Target="../media/image165.png"/><Relationship Id="rId7" Type="http://schemas.openxmlformats.org/officeDocument/2006/relationships/image" Target="../media/image159.png"/><Relationship Id="rId8" Type="http://schemas.openxmlformats.org/officeDocument/2006/relationships/image" Target="../media/image17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5.xml"/><Relationship Id="rId3" Type="http://schemas.openxmlformats.org/officeDocument/2006/relationships/image" Target="../media/image76.png"/><Relationship Id="rId4" Type="http://schemas.openxmlformats.org/officeDocument/2006/relationships/image" Target="../media/image16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6.xml"/><Relationship Id="rId3" Type="http://schemas.openxmlformats.org/officeDocument/2006/relationships/hyperlink" Target="https://web.telegram.org/#/im?p=@BotFather" TargetMode="External"/><Relationship Id="rId4" Type="http://schemas.openxmlformats.org/officeDocument/2006/relationships/image" Target="../media/image169.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5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58.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59.xml"/><Relationship Id="rId3" Type="http://schemas.openxmlformats.org/officeDocument/2006/relationships/image" Target="../media/image157.gif"/><Relationship Id="rId4" Type="http://schemas.openxmlformats.org/officeDocument/2006/relationships/hyperlink" Target="https://rasa.com/docs/" TargetMode="External"/><Relationship Id="rId5" Type="http://schemas.openxmlformats.org/officeDocument/2006/relationships/hyperlink" Target="https://forum.rasa.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6.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0.xml"/><Relationship Id="rId3" Type="http://schemas.openxmlformats.org/officeDocument/2006/relationships/image" Target="../media/image121.png"/><Relationship Id="rId4" Type="http://schemas.openxmlformats.org/officeDocument/2006/relationships/image" Target="../media/image172.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1.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2.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3.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4.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5.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6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6.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7.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8.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69.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7.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0.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1.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2.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2.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3.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4.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5.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6.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7.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8.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79.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18.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0.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1.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image" Target="../media/image121.png"/><Relationship Id="rId6" Type="http://schemas.openxmlformats.org/officeDocument/2006/relationships/image" Target="../media/image172.png"/></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2.xml"/><Relationship Id="rId3" Type="http://schemas.openxmlformats.org/officeDocument/2006/relationships/image" Target="../media/image163.png"/><Relationship Id="rId4" Type="http://schemas.openxmlformats.org/officeDocument/2006/relationships/image" Target="../media/image164.png"/></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3.xml"/><Relationship Id="rId3" Type="http://schemas.openxmlformats.org/officeDocument/2006/relationships/image" Target="../media/image163.png"/><Relationship Id="rId4" Type="http://schemas.openxmlformats.org/officeDocument/2006/relationships/image" Target="../media/image164.png"/></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184.xml"/><Relationship Id="rId3" Type="http://schemas.openxmlformats.org/officeDocument/2006/relationships/image" Target="../media/image163.png"/><Relationship Id="rId4" Type="http://schemas.openxmlformats.org/officeDocument/2006/relationships/image" Target="../media/image164.png"/><Relationship Id="rId5" Type="http://schemas.openxmlformats.org/officeDocument/2006/relationships/hyperlink" Target="https://web.telegram.org/#/im?p=@BotFather" TargetMode="Externa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185.xml"/><Relationship Id="rId3" Type="http://schemas.openxmlformats.org/officeDocument/2006/relationships/image" Target="../media/image175.png"/></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186.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187.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8.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6.png"/></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8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0.xml"/><Relationship Id="rId3" Type="http://schemas.openxmlformats.org/officeDocument/2006/relationships/image" Target="../media/image81.png"/><Relationship Id="rId4" Type="http://schemas.openxmlformats.org/officeDocument/2006/relationships/image" Target="../media/image84.png"/></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1.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93.xml"/><Relationship Id="rId3" Type="http://schemas.openxmlformats.org/officeDocument/2006/relationships/hyperlink" Target="https://arxiv.org/abs/2004.09936" TargetMode="External"/><Relationship Id="rId4" Type="http://schemas.openxmlformats.org/officeDocument/2006/relationships/image" Target="../media/image98.png"/></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194.xml"/><Relationship Id="rId3" Type="http://schemas.openxmlformats.org/officeDocument/2006/relationships/image" Target="../media/image120.png"/><Relationship Id="rId4" Type="http://schemas.openxmlformats.org/officeDocument/2006/relationships/image" Target="../media/image115.png"/><Relationship Id="rId5" Type="http://schemas.openxmlformats.org/officeDocument/2006/relationships/hyperlink" Target="https://arxiv.org/abs/1910.00486" TargetMode="Externa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5.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96.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197.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198.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9.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85.png"/><Relationship Id="rId7" Type="http://schemas.openxmlformats.org/officeDocument/2006/relationships/image" Target="../media/image6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0.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0.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1.xml"/></Relationships>
</file>

<file path=ppt/slides/_rels/slide20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20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4.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5.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06.xml"/></Relationships>
</file>

<file path=ppt/slides/_rels/slide207.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7.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208.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21.xml"/><Relationship Id="rId2" Type="http://schemas.openxmlformats.org/officeDocument/2006/relationships/notesSlide" Target="../notesSlides/notesSlide209.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21.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0.xml"/><Relationship Id="rId3" Type="http://schemas.openxmlformats.org/officeDocument/2006/relationships/image" Target="../media/image163.png"/><Relationship Id="rId4" Type="http://schemas.openxmlformats.org/officeDocument/2006/relationships/image" Target="../media/image164.png"/></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1.xml"/><Relationship Id="rId3" Type="http://schemas.openxmlformats.org/officeDocument/2006/relationships/image" Target="../media/image163.png"/><Relationship Id="rId4" Type="http://schemas.openxmlformats.org/officeDocument/2006/relationships/image" Target="../media/image164.png"/></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212.xml"/><Relationship Id="rId3" Type="http://schemas.openxmlformats.org/officeDocument/2006/relationships/image" Target="../media/image163.png"/><Relationship Id="rId4" Type="http://schemas.openxmlformats.org/officeDocument/2006/relationships/image" Target="../media/image164.png"/></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213.xml"/><Relationship Id="rId3" Type="http://schemas.openxmlformats.org/officeDocument/2006/relationships/image" Target="../media/image175.png"/></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14.xml"/><Relationship Id="rId3" Type="http://schemas.openxmlformats.org/officeDocument/2006/relationships/image" Target="../media/image176.png"/></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215.xml"/><Relationship Id="rId3" Type="http://schemas.openxmlformats.org/officeDocument/2006/relationships/image" Target="../media/image17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9.xml"/><Relationship Id="rId3" Type="http://schemas.openxmlformats.org/officeDocument/2006/relationships/image" Target="../media/image8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3.xml"/><Relationship Id="rId3" Type="http://schemas.openxmlformats.org/officeDocument/2006/relationships/image" Target="../media/image66.jpg"/><Relationship Id="rId4" Type="http://schemas.openxmlformats.org/officeDocument/2006/relationships/image" Target="../media/image71.jpg"/><Relationship Id="rId5" Type="http://schemas.openxmlformats.org/officeDocument/2006/relationships/image" Target="../media/image70.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0.xml"/><Relationship Id="rId3" Type="http://schemas.openxmlformats.org/officeDocument/2006/relationships/image" Target="../media/image8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3.xml"/><Relationship Id="rId3" Type="http://schemas.openxmlformats.org/officeDocument/2006/relationships/image" Target="../media/image81.png"/><Relationship Id="rId4" Type="http://schemas.openxmlformats.org/officeDocument/2006/relationships/image" Target="../media/image8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8.xml"/><Relationship Id="rId3" Type="http://schemas.openxmlformats.org/officeDocument/2006/relationships/image" Target="../media/image83.png"/><Relationship Id="rId4" Type="http://schemas.openxmlformats.org/officeDocument/2006/relationships/image" Target="../media/image82.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9.xml"/><Relationship Id="rId3" Type="http://schemas.openxmlformats.org/officeDocument/2006/relationships/image" Target="../media/image83.png"/><Relationship Id="rId4" Type="http://schemas.openxmlformats.org/officeDocument/2006/relationships/image" Target="../media/image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41.xml"/><Relationship Id="rId3" Type="http://schemas.openxmlformats.org/officeDocument/2006/relationships/image" Target="../media/image8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3.xml"/><Relationship Id="rId3" Type="http://schemas.openxmlformats.org/officeDocument/2006/relationships/image" Target="../media/image87.png"/><Relationship Id="rId4" Type="http://schemas.openxmlformats.org/officeDocument/2006/relationships/image" Target="../media/image8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4.xml"/><Relationship Id="rId3" Type="http://schemas.openxmlformats.org/officeDocument/2006/relationships/image" Target="../media/image87.png"/><Relationship Id="rId4" Type="http://schemas.openxmlformats.org/officeDocument/2006/relationships/image" Target="../media/image8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5.xml"/><Relationship Id="rId3" Type="http://schemas.openxmlformats.org/officeDocument/2006/relationships/image" Target="../media/image89.png"/><Relationship Id="rId4" Type="http://schemas.openxmlformats.org/officeDocument/2006/relationships/image" Target="../media/image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6.xml"/><Relationship Id="rId3" Type="http://schemas.openxmlformats.org/officeDocument/2006/relationships/image" Target="../media/image74.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74.png"/><Relationship Id="rId4" Type="http://schemas.openxmlformats.org/officeDocument/2006/relationships/image" Target="../media/image77.png"/><Relationship Id="rId5" Type="http://schemas.openxmlformats.org/officeDocument/2006/relationships/image" Target="../media/image79.png"/><Relationship Id="rId6" Type="http://schemas.openxmlformats.org/officeDocument/2006/relationships/image" Target="../media/image85.png"/><Relationship Id="rId7"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6.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54.xml"/><Relationship Id="rId3" Type="http://schemas.openxmlformats.org/officeDocument/2006/relationships/image" Target="../media/image9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55.xml"/><Relationship Id="rId3" Type="http://schemas.openxmlformats.org/officeDocument/2006/relationships/image" Target="../media/image93.png"/><Relationship Id="rId4" Type="http://schemas.openxmlformats.org/officeDocument/2006/relationships/image" Target="../media/image9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6.xml"/><Relationship Id="rId3" Type="http://schemas.openxmlformats.org/officeDocument/2006/relationships/hyperlink" Target="https://arxiv.org/abs/2004.09936" TargetMode="External"/><Relationship Id="rId4" Type="http://schemas.openxmlformats.org/officeDocument/2006/relationships/image" Target="../media/image9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57.xml"/><Relationship Id="rId3" Type="http://schemas.openxmlformats.org/officeDocument/2006/relationships/image" Target="../media/image9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8.xml"/><Relationship Id="rId3" Type="http://schemas.openxmlformats.org/officeDocument/2006/relationships/image" Target="../media/image10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9.xml"/><Relationship Id="rId3" Type="http://schemas.openxmlformats.org/officeDocument/2006/relationships/hyperlink" Target="https://github.com/xliuhw/NLU-Evaluation-Data" TargetMode="External"/><Relationship Id="rId4" Type="http://schemas.openxmlformats.org/officeDocument/2006/relationships/hyperlink" Target="https://www.aclweb.org/anthology/W19-5931.pdf"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0.xml"/><Relationship Id="rId3" Type="http://schemas.openxmlformats.org/officeDocument/2006/relationships/image" Target="../media/image11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1.xml"/><Relationship Id="rId3" Type="http://schemas.openxmlformats.org/officeDocument/2006/relationships/image" Target="../media/image11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2.xml"/><Relationship Id="rId3" Type="http://schemas.openxmlformats.org/officeDocument/2006/relationships/image" Target="../media/image11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3.xml"/><Relationship Id="rId3" Type="http://schemas.openxmlformats.org/officeDocument/2006/relationships/image" Target="../media/image102.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9.xml"/><Relationship Id="rId2" Type="http://schemas.openxmlformats.org/officeDocument/2006/relationships/notesSlide" Target="../notesSlides/notesSlide64.xml"/><Relationship Id="rId3" Type="http://schemas.openxmlformats.org/officeDocument/2006/relationships/image" Target="../media/image1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8.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6.xml"/><Relationship Id="rId3" Type="http://schemas.openxmlformats.org/officeDocument/2006/relationships/image" Target="../media/image103.png"/><Relationship Id="rId4" Type="http://schemas.openxmlformats.org/officeDocument/2006/relationships/image" Target="../media/image100.png"/><Relationship Id="rId5" Type="http://schemas.openxmlformats.org/officeDocument/2006/relationships/image" Target="../media/image10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7.xml"/><Relationship Id="rId3" Type="http://schemas.openxmlformats.org/officeDocument/2006/relationships/image" Target="../media/image113.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8.xml"/><Relationship Id="rId3" Type="http://schemas.openxmlformats.org/officeDocument/2006/relationships/image" Target="../media/image1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69.xml"/><Relationship Id="rId3" Type="http://schemas.openxmlformats.org/officeDocument/2006/relationships/image" Target="../media/image11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0.xml"/><Relationship Id="rId3" Type="http://schemas.openxmlformats.org/officeDocument/2006/relationships/image" Target="../media/image111.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1.xml"/><Relationship Id="rId3" Type="http://schemas.openxmlformats.org/officeDocument/2006/relationships/image" Target="../media/image10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2.xml"/><Relationship Id="rId3" Type="http://schemas.openxmlformats.org/officeDocument/2006/relationships/image" Target="../media/image11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3.xml"/><Relationship Id="rId3" Type="http://schemas.openxmlformats.org/officeDocument/2006/relationships/hyperlink" Target="https://distill.pub/2016/augmented-rnns/" TargetMode="External"/><Relationship Id="rId4" Type="http://schemas.openxmlformats.org/officeDocument/2006/relationships/image" Target="../media/image125.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74.xml"/><Relationship Id="rId3" Type="http://schemas.openxmlformats.org/officeDocument/2006/relationships/image" Target="../media/image120.png"/><Relationship Id="rId4" Type="http://schemas.openxmlformats.org/officeDocument/2006/relationships/image" Target="../media/image115.png"/><Relationship Id="rId5" Type="http://schemas.openxmlformats.org/officeDocument/2006/relationships/hyperlink" Target="https://arxiv.org/abs/1910.00486"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75.xml"/><Relationship Id="rId3" Type="http://schemas.openxmlformats.org/officeDocument/2006/relationships/hyperlink" Target="https://blog.rasa.com/conversation-driven-development-a-better-approach-to-building-ai-assistants/" TargetMode="Externa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77.xml"/><Relationship Id="rId3" Type="http://schemas.openxmlformats.org/officeDocument/2006/relationships/image" Target="../media/image116.png"/><Relationship Id="rId4" Type="http://schemas.openxmlformats.org/officeDocument/2006/relationships/image" Target="../media/image123.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92.xml"/><Relationship Id="rId2" Type="http://schemas.openxmlformats.org/officeDocument/2006/relationships/notesSlide" Target="../notesSlides/notesSlide78.xml"/><Relationship Id="rId3" Type="http://schemas.openxmlformats.org/officeDocument/2006/relationships/image" Target="../media/image122.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65.xml"/><Relationship Id="rId2" Type="http://schemas.openxmlformats.org/officeDocument/2006/relationships/notesSlide" Target="../notesSlides/notesSlide79.xml"/><Relationship Id="rId3" Type="http://schemas.openxmlformats.org/officeDocument/2006/relationships/image" Target="../media/image121.png"/><Relationship Id="rId4" Type="http://schemas.openxmlformats.org/officeDocument/2006/relationships/image" Target="../media/image1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8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83.xml"/><Relationship Id="rId3" Type="http://schemas.openxmlformats.org/officeDocument/2006/relationships/image" Target="../media/image118.png"/><Relationship Id="rId4" Type="http://schemas.openxmlformats.org/officeDocument/2006/relationships/image" Target="../media/image117.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5.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9.xml"/><Relationship Id="rId2" Type="http://schemas.openxmlformats.org/officeDocument/2006/relationships/notesSlide" Target="../notesSlides/notesSlide86.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7.xml"/><Relationship Id="rId3" Type="http://schemas.openxmlformats.org/officeDocument/2006/relationships/image" Target="../media/image69.png"/><Relationship Id="rId4" Type="http://schemas.openxmlformats.org/officeDocument/2006/relationships/image" Target="../media/image68.png"/><Relationship Id="rId5" Type="http://schemas.openxmlformats.org/officeDocument/2006/relationships/image" Target="../media/image72.png"/><Relationship Id="rId6" Type="http://schemas.openxmlformats.org/officeDocument/2006/relationships/image" Target="../media/image7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6.xml"/><Relationship Id="rId2" Type="http://schemas.openxmlformats.org/officeDocument/2006/relationships/notesSlide" Target="../notesSlides/notesSlide88.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1.xml"/><Relationship Id="rId2" Type="http://schemas.openxmlformats.org/officeDocument/2006/relationships/notesSlide" Target="../notesSlides/notesSlide8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 Id="rId3" Type="http://schemas.openxmlformats.org/officeDocument/2006/relationships/image" Target="../media/image148.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0.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4.xml"/><Relationship Id="rId3" Type="http://schemas.openxmlformats.org/officeDocument/2006/relationships/image" Target="../media/image119.png"/><Relationship Id="rId4" Type="http://schemas.openxmlformats.org/officeDocument/2006/relationships/image" Target="../media/image127.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5.xml"/><Relationship Id="rId3" Type="http://schemas.openxmlformats.org/officeDocument/2006/relationships/image" Target="../media/image130.png"/><Relationship Id="rId4" Type="http://schemas.openxmlformats.org/officeDocument/2006/relationships/image" Target="../media/image124.png"/><Relationship Id="rId5" Type="http://schemas.openxmlformats.org/officeDocument/2006/relationships/image" Target="../media/image126.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6.xml"/><Relationship Id="rId3" Type="http://schemas.openxmlformats.org/officeDocument/2006/relationships/image" Target="../media/image129.png"/></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8.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64.xml"/><Relationship Id="rId2" Type="http://schemas.openxmlformats.org/officeDocument/2006/relationships/notesSlide" Target="../notesSlides/notesSlide9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48"/>
          <p:cNvSpPr txBox="1"/>
          <p:nvPr>
            <p:ph type="title"/>
          </p:nvPr>
        </p:nvSpPr>
        <p:spPr>
          <a:xfrm>
            <a:off x="540300" y="1628375"/>
            <a:ext cx="7170000" cy="1680600"/>
          </a:xfrm>
          <a:prstGeom prst="rect">
            <a:avLst/>
          </a:prstGeom>
          <a:noFill/>
          <a:ln>
            <a:noFill/>
          </a:ln>
        </p:spPr>
        <p:txBody>
          <a:bodyPr anchorCtr="0" anchor="ctr" bIns="91425" lIns="91425" spcFirstLastPara="1" rIns="91425" wrap="square" tIns="91425">
            <a:noAutofit/>
          </a:bodyPr>
          <a:lstStyle/>
          <a:p>
            <a:pPr indent="0" lvl="0" marL="0" marR="0" rtl="0" algn="l">
              <a:lnSpc>
                <a:spcPct val="80000"/>
              </a:lnSpc>
              <a:spcBef>
                <a:spcPts val="0"/>
              </a:spcBef>
              <a:spcAft>
                <a:spcPts val="0"/>
              </a:spcAft>
              <a:buClr>
                <a:srgbClr val="5A17EE"/>
              </a:buClr>
              <a:buFont typeface="Source Sans Pro"/>
              <a:buNone/>
            </a:pPr>
            <a:r>
              <a:rPr lang="en" sz="4000"/>
              <a:t>Rasa Certification Workshop</a:t>
            </a:r>
            <a:endParaRPr b="1" sz="4000">
              <a:solidFill>
                <a:srgbClr val="FFFFFF"/>
              </a:solidFill>
            </a:endParaRPr>
          </a:p>
        </p:txBody>
      </p:sp>
      <p:sp>
        <p:nvSpPr>
          <p:cNvPr id="648" name="Google Shape;648;p148"/>
          <p:cNvSpPr txBox="1"/>
          <p:nvPr/>
        </p:nvSpPr>
        <p:spPr>
          <a:xfrm>
            <a:off x="585250" y="3145675"/>
            <a:ext cx="4826700" cy="533700"/>
          </a:xfrm>
          <a:prstGeom prst="rect">
            <a:avLst/>
          </a:prstGeom>
          <a:no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FFFFFF"/>
              </a:buClr>
              <a:buFont typeface="Source Sans Pro"/>
              <a:buNone/>
            </a:pPr>
            <a:r>
              <a:rPr b="1" lang="en" sz="1800">
                <a:solidFill>
                  <a:srgbClr val="FFFFFF"/>
                </a:solidFill>
                <a:latin typeface="Source Sans Pro"/>
                <a:ea typeface="Source Sans Pro"/>
                <a:cs typeface="Source Sans Pro"/>
                <a:sym typeface="Source Sans Pro"/>
              </a:rPr>
              <a:t>Mady Mantha, Juste Petraityte, Karen White</a:t>
            </a:r>
            <a:endParaRPr b="1" sz="1800">
              <a:solidFill>
                <a:srgbClr val="FFFFFF"/>
              </a:solidFill>
              <a:latin typeface="Source Sans Pro"/>
              <a:ea typeface="Source Sans Pro"/>
              <a:cs typeface="Source Sans Pro"/>
              <a:sym typeface="Source Sans Pro"/>
            </a:endParaRPr>
          </a:p>
        </p:txBody>
      </p:sp>
      <p:pic>
        <p:nvPicPr>
          <p:cNvPr id="649" name="Google Shape;649;p148"/>
          <p:cNvPicPr preferRelativeResize="0"/>
          <p:nvPr/>
        </p:nvPicPr>
        <p:blipFill rotWithShape="1">
          <a:blip r:embed="rId3">
            <a:alphaModFix/>
          </a:blip>
          <a:srcRect b="0" l="0" r="0" t="0"/>
          <a:stretch/>
        </p:blipFill>
        <p:spPr>
          <a:xfrm>
            <a:off x="651971" y="1132467"/>
            <a:ext cx="1140600" cy="5595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4" name="Shape 744"/>
        <p:cNvGrpSpPr/>
        <p:nvPr/>
      </p:nvGrpSpPr>
      <p:grpSpPr>
        <a:xfrm>
          <a:off x="0" y="0"/>
          <a:ext cx="0" cy="0"/>
          <a:chOff x="0" y="0"/>
          <a:chExt cx="0" cy="0"/>
        </a:xfrm>
      </p:grpSpPr>
      <p:sp>
        <p:nvSpPr>
          <p:cNvPr id="745" name="Google Shape;745;p157"/>
          <p:cNvSpPr txBox="1"/>
          <p:nvPr>
            <p:ph type="title"/>
          </p:nvPr>
        </p:nvSpPr>
        <p:spPr>
          <a:xfrm>
            <a:off x="1327350" y="394525"/>
            <a:ext cx="7428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conversations don’t follow the happy path</a:t>
            </a:r>
            <a:endParaRPr/>
          </a:p>
        </p:txBody>
      </p:sp>
      <p:sp>
        <p:nvSpPr>
          <p:cNvPr id="746" name="Google Shape;746;p157"/>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7" name="Google Shape;747;p157"/>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748" name="Google Shape;748;p157"/>
          <p:cNvPicPr preferRelativeResize="0"/>
          <p:nvPr/>
        </p:nvPicPr>
        <p:blipFill>
          <a:blip r:embed="rId3">
            <a:alphaModFix/>
          </a:blip>
          <a:stretch>
            <a:fillRect/>
          </a:stretch>
        </p:blipFill>
        <p:spPr>
          <a:xfrm>
            <a:off x="1524000" y="1143000"/>
            <a:ext cx="6096000" cy="2857500"/>
          </a:xfrm>
          <a:prstGeom prst="rect">
            <a:avLst/>
          </a:prstGeom>
          <a:noFill/>
          <a:ln>
            <a:noFill/>
          </a:ln>
        </p:spPr>
      </p:pic>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sp>
        <p:nvSpPr>
          <p:cNvPr id="1980" name="Google Shape;1980;p247"/>
          <p:cNvSpPr txBox="1"/>
          <p:nvPr>
            <p:ph type="title"/>
          </p:nvPr>
        </p:nvSpPr>
        <p:spPr>
          <a:xfrm>
            <a:off x="1175725" y="3227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define the slots for our Financial Bot assistant!</a:t>
            </a:r>
            <a:endParaRPr/>
          </a:p>
        </p:txBody>
      </p:sp>
      <p:sp>
        <p:nvSpPr>
          <p:cNvPr id="1981" name="Google Shape;1981;p247"/>
          <p:cNvSpPr txBox="1"/>
          <p:nvPr>
            <p:ph idx="2" type="title"/>
          </p:nvPr>
        </p:nvSpPr>
        <p:spPr>
          <a:xfrm>
            <a:off x="1175725" y="1511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Livecoding</a:t>
            </a:r>
            <a:endParaRPr/>
          </a:p>
        </p:txBody>
      </p:sp>
      <p:sp>
        <p:nvSpPr>
          <p:cNvPr id="1982" name="Google Shape;1982;p247"/>
          <p:cNvSpPr txBox="1"/>
          <p:nvPr>
            <p:ph idx="1" type="body"/>
          </p:nvPr>
        </p:nvSpPr>
        <p:spPr>
          <a:xfrm>
            <a:off x="311700" y="984575"/>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Let’s use a sandbox branch for today’s exercise. First, make sure your are in a financial bot directory:</a:t>
            </a:r>
            <a:endParaRPr/>
          </a:p>
          <a:p>
            <a:pPr indent="457200" lvl="0" marL="0" marR="50800" rtl="0" algn="l">
              <a:lnSpc>
                <a:spcPct val="126327"/>
              </a:lnSpc>
              <a:spcBef>
                <a:spcPts val="0"/>
              </a:spcBef>
              <a:spcAft>
                <a:spcPts val="0"/>
              </a:spcAft>
              <a:buNone/>
            </a:pPr>
            <a:r>
              <a:rPr lang="en">
                <a:solidFill>
                  <a:srgbClr val="333333"/>
                </a:solidFill>
              </a:rPr>
              <a:t>cd financial-demo</a:t>
            </a:r>
            <a:endParaRPr>
              <a:solidFill>
                <a:srgbClr val="333333"/>
              </a:solidFill>
            </a:endParaRPr>
          </a:p>
          <a:p>
            <a:pPr indent="457200" lvl="0" marL="0" marR="50800" rtl="0" algn="l">
              <a:lnSpc>
                <a:spcPct val="126327"/>
              </a:lnSpc>
              <a:spcBef>
                <a:spcPts val="0"/>
              </a:spcBef>
              <a:spcAft>
                <a:spcPts val="0"/>
              </a:spcAft>
              <a:buNone/>
            </a:pPr>
            <a:r>
              <a:t/>
            </a:r>
            <a:endParaRPr>
              <a:solidFill>
                <a:srgbClr val="333333"/>
              </a:solidFill>
            </a:endParaRPr>
          </a:p>
          <a:p>
            <a:pPr indent="-317500" lvl="0" marL="457200" marR="50800" rtl="0" algn="l">
              <a:lnSpc>
                <a:spcPct val="126327"/>
              </a:lnSpc>
              <a:spcBef>
                <a:spcPts val="0"/>
              </a:spcBef>
              <a:spcAft>
                <a:spcPts val="0"/>
              </a:spcAft>
              <a:buClr>
                <a:srgbClr val="999999"/>
              </a:buClr>
              <a:buSzPts val="1400"/>
              <a:buAutoNum type="arabicPeriod"/>
            </a:pPr>
            <a:r>
              <a:rPr lang="en">
                <a:solidFill>
                  <a:srgbClr val="999999"/>
                </a:solidFill>
              </a:rPr>
              <a:t>Pull the latest updates pushed to the repo</a:t>
            </a:r>
            <a:r>
              <a:rPr lang="en">
                <a:solidFill>
                  <a:srgbClr val="999999"/>
                </a:solidFill>
              </a:rPr>
              <a:t>:</a:t>
            </a:r>
            <a:endParaRPr>
              <a:solidFill>
                <a:srgbClr val="333333"/>
              </a:solidFill>
            </a:endParaRPr>
          </a:p>
          <a:p>
            <a:pPr indent="0" lvl="0" marL="457200" marR="50800" rtl="0" algn="l">
              <a:lnSpc>
                <a:spcPct val="126327"/>
              </a:lnSpc>
              <a:spcBef>
                <a:spcPts val="0"/>
              </a:spcBef>
              <a:spcAft>
                <a:spcPts val="0"/>
              </a:spcAft>
              <a:buNone/>
            </a:pPr>
            <a:r>
              <a:rPr lang="en">
                <a:solidFill>
                  <a:srgbClr val="333333"/>
                </a:solidFill>
              </a:rPr>
              <a:t>git pull</a:t>
            </a:r>
            <a:endParaRPr>
              <a:solidFill>
                <a:srgbClr val="333333"/>
              </a:solidFill>
            </a:endParaRPr>
          </a:p>
          <a:p>
            <a:pPr indent="0" lvl="0" marL="457200" marR="50800" rtl="0" algn="l">
              <a:lnSpc>
                <a:spcPct val="126327"/>
              </a:lnSpc>
              <a:spcBef>
                <a:spcPts val="0"/>
              </a:spcBef>
              <a:spcAft>
                <a:spcPts val="0"/>
              </a:spcAft>
              <a:buNone/>
            </a:pPr>
            <a:r>
              <a:t/>
            </a:r>
            <a:endParaRPr>
              <a:solidFill>
                <a:srgbClr val="333333"/>
              </a:solidFill>
            </a:endParaRPr>
          </a:p>
          <a:p>
            <a:pPr indent="-317500" lvl="0" marL="457200" marR="50800" rtl="0" algn="l">
              <a:lnSpc>
                <a:spcPct val="126327"/>
              </a:lnSpc>
              <a:spcBef>
                <a:spcPts val="0"/>
              </a:spcBef>
              <a:spcAft>
                <a:spcPts val="0"/>
              </a:spcAft>
              <a:buClr>
                <a:srgbClr val="999999"/>
              </a:buClr>
              <a:buSzPts val="1400"/>
              <a:buAutoNum type="arabicPeriod"/>
            </a:pPr>
            <a:r>
              <a:rPr lang="en">
                <a:solidFill>
                  <a:srgbClr val="999999"/>
                </a:solidFill>
              </a:rPr>
              <a:t>Checkout the sandbox branch named “workshop_day_2”:</a:t>
            </a:r>
            <a:endParaRPr>
              <a:solidFill>
                <a:srgbClr val="999999"/>
              </a:solidFill>
            </a:endParaRPr>
          </a:p>
          <a:p>
            <a:pPr indent="0" lvl="0" marL="457200" marR="50800" rtl="0" algn="l">
              <a:lnSpc>
                <a:spcPct val="126327"/>
              </a:lnSpc>
              <a:spcBef>
                <a:spcPts val="0"/>
              </a:spcBef>
              <a:spcAft>
                <a:spcPts val="0"/>
              </a:spcAft>
              <a:buNone/>
            </a:pPr>
            <a:r>
              <a:rPr lang="en">
                <a:solidFill>
                  <a:srgbClr val="333333"/>
                </a:solidFill>
              </a:rPr>
              <a:t>git checkout workshop_day_2</a:t>
            </a:r>
            <a:endParaRPr>
              <a:solidFill>
                <a:srgbClr val="333333"/>
              </a:solidFill>
            </a:endParaRPr>
          </a:p>
          <a:p>
            <a:pPr indent="0" lvl="0" marL="457200" marR="50800" rtl="0" algn="l">
              <a:lnSpc>
                <a:spcPct val="126327"/>
              </a:lnSpc>
              <a:spcBef>
                <a:spcPts val="0"/>
              </a:spcBef>
              <a:spcAft>
                <a:spcPts val="0"/>
              </a:spcAft>
              <a:buNone/>
            </a:pPr>
            <a:r>
              <a:t/>
            </a:r>
            <a:endParaRPr>
              <a:solidFill>
                <a:srgbClr val="000000"/>
              </a:solidFill>
            </a:endParaRPr>
          </a:p>
        </p:txBody>
      </p:sp>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sp>
        <p:nvSpPr>
          <p:cNvPr id="1987" name="Google Shape;1987;p248"/>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Custom actions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1" name="Shape 1991"/>
        <p:cNvGrpSpPr/>
        <p:nvPr/>
      </p:nvGrpSpPr>
      <p:grpSpPr>
        <a:xfrm>
          <a:off x="0" y="0"/>
          <a:ext cx="0" cy="0"/>
          <a:chOff x="0" y="0"/>
          <a:chExt cx="0" cy="0"/>
        </a:xfrm>
      </p:grpSpPr>
      <p:sp>
        <p:nvSpPr>
          <p:cNvPr id="1992" name="Google Shape;1992;p249"/>
          <p:cNvSpPr/>
          <p:nvPr/>
        </p:nvSpPr>
        <p:spPr>
          <a:xfrm>
            <a:off x="2749300" y="1283975"/>
            <a:ext cx="5043300" cy="3401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D9D9D9"/>
              </a:solidFill>
              <a:latin typeface="Source Sans Pro"/>
              <a:ea typeface="Source Sans Pro"/>
              <a:cs typeface="Source Sans Pro"/>
              <a:sym typeface="Source Sans Pro"/>
            </a:endParaRPr>
          </a:p>
        </p:txBody>
      </p:sp>
      <p:sp>
        <p:nvSpPr>
          <p:cNvPr id="1993" name="Google Shape;1993;p249"/>
          <p:cNvSpPr/>
          <p:nvPr/>
        </p:nvSpPr>
        <p:spPr>
          <a:xfrm>
            <a:off x="6294500" y="2371000"/>
            <a:ext cx="12411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ML-based Dialogue Management</a:t>
            </a:r>
            <a:endParaRPr b="1">
              <a:solidFill>
                <a:srgbClr val="5A17EE"/>
              </a:solidFill>
              <a:latin typeface="Source Sans Pro"/>
              <a:ea typeface="Source Sans Pro"/>
              <a:cs typeface="Source Sans Pro"/>
              <a:sym typeface="Source Sans Pro"/>
            </a:endParaRPr>
          </a:p>
        </p:txBody>
      </p:sp>
      <p:sp>
        <p:nvSpPr>
          <p:cNvPr id="1994" name="Google Shape;1994;p249"/>
          <p:cNvSpPr/>
          <p:nvPr/>
        </p:nvSpPr>
        <p:spPr>
          <a:xfrm>
            <a:off x="4719150" y="1416400"/>
            <a:ext cx="1413900" cy="954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D9D9D9"/>
                </a:solidFill>
                <a:latin typeface="Source Sans Pro"/>
                <a:ea typeface="Source Sans Pro"/>
                <a:cs typeface="Source Sans Pro"/>
                <a:sym typeface="Source Sans Pro"/>
              </a:rPr>
            </a:br>
            <a:r>
              <a:rPr b="1" lang="en">
                <a:solidFill>
                  <a:srgbClr val="D9D9D9"/>
                </a:solidFill>
                <a:latin typeface="Source Sans Pro"/>
                <a:ea typeface="Source Sans Pro"/>
                <a:cs typeface="Source Sans Pro"/>
                <a:sym typeface="Source Sans Pro"/>
              </a:rPr>
              <a:t>Natural Language Understanding</a:t>
            </a:r>
            <a:endParaRPr b="1">
              <a:solidFill>
                <a:srgbClr val="D9D9D9"/>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D9D9D9"/>
                </a:solidFill>
                <a:latin typeface="Source Sans Pro"/>
                <a:ea typeface="Source Sans Pro"/>
                <a:cs typeface="Source Sans Pro"/>
                <a:sym typeface="Source Sans Pro"/>
              </a:rPr>
            </a:br>
            <a:endParaRPr b="1">
              <a:solidFill>
                <a:srgbClr val="D9D9D9"/>
              </a:solidFill>
              <a:latin typeface="Source Sans Pro"/>
              <a:ea typeface="Source Sans Pro"/>
              <a:cs typeface="Source Sans Pro"/>
              <a:sym typeface="Source Sans Pro"/>
            </a:endParaRPr>
          </a:p>
        </p:txBody>
      </p:sp>
      <p:sp>
        <p:nvSpPr>
          <p:cNvPr id="1995" name="Google Shape;1995;p249"/>
          <p:cNvSpPr/>
          <p:nvPr/>
        </p:nvSpPr>
        <p:spPr>
          <a:xfrm>
            <a:off x="4719150" y="3414401"/>
            <a:ext cx="1413900" cy="1259100"/>
          </a:xfrm>
          <a:prstGeom prst="rect">
            <a:avLst/>
          </a:prstGeom>
          <a:solidFill>
            <a:srgbClr val="FFFFFF"/>
          </a:solidFill>
          <a:ln cap="flat" cmpd="sng" w="9525">
            <a:solidFill>
              <a:srgbClr val="F7F8F9"/>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Natural Language Generation</a:t>
            </a:r>
            <a:endParaRPr>
              <a:solidFill>
                <a:srgbClr val="D9D9D9"/>
              </a:solidFill>
              <a:latin typeface="Source Sans Pro"/>
              <a:ea typeface="Source Sans Pro"/>
              <a:cs typeface="Source Sans Pro"/>
              <a:sym typeface="Source Sans Pro"/>
            </a:endParaRPr>
          </a:p>
        </p:txBody>
      </p:sp>
      <p:sp>
        <p:nvSpPr>
          <p:cNvPr id="1996" name="Google Shape;1996;p249"/>
          <p:cNvSpPr/>
          <p:nvPr/>
        </p:nvSpPr>
        <p:spPr>
          <a:xfrm>
            <a:off x="3014550" y="2274550"/>
            <a:ext cx="1241100" cy="15762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i="0" lang="en" sz="1400" u="none" cap="none" strike="noStrike">
                <a:solidFill>
                  <a:srgbClr val="D9D9D9"/>
                </a:solidFill>
                <a:latin typeface="Source Sans Pro"/>
                <a:ea typeface="Source Sans Pro"/>
                <a:cs typeface="Source Sans Pro"/>
                <a:sym typeface="Source Sans Pro"/>
              </a:rPr>
              <a:t>Connector Modules</a:t>
            </a:r>
            <a:endParaRPr i="0" sz="1100" u="none" cap="none" strike="noStrike">
              <a:solidFill>
                <a:srgbClr val="D9D9D9"/>
              </a:solidFill>
              <a:latin typeface="Source Sans Pro"/>
              <a:ea typeface="Source Sans Pro"/>
              <a:cs typeface="Source Sans Pro"/>
              <a:sym typeface="Source Sans Pro"/>
            </a:endParaRPr>
          </a:p>
        </p:txBody>
      </p:sp>
      <p:cxnSp>
        <p:nvCxnSpPr>
          <p:cNvPr id="1997" name="Google Shape;1997;p249"/>
          <p:cNvCxnSpPr>
            <a:stCxn id="1996" idx="0"/>
          </p:cNvCxnSpPr>
          <p:nvPr/>
        </p:nvCxnSpPr>
        <p:spPr>
          <a:xfrm rot="-5400000">
            <a:off x="3975750" y="1528300"/>
            <a:ext cx="405600" cy="1086900"/>
          </a:xfrm>
          <a:prstGeom prst="bentConnector2">
            <a:avLst/>
          </a:prstGeom>
          <a:noFill/>
          <a:ln cap="flat" cmpd="sng" w="9525">
            <a:solidFill>
              <a:srgbClr val="EFEFEF"/>
            </a:solidFill>
            <a:prstDash val="solid"/>
            <a:round/>
            <a:headEnd len="sm" w="sm" type="none"/>
            <a:tailEnd len="sm" w="sm" type="triangle"/>
          </a:ln>
          <a:effectLst>
            <a:outerShdw blurRad="57150" rotWithShape="0" algn="bl" dir="5400000" dist="19050">
              <a:srgbClr val="D9D9D9">
                <a:alpha val="19000"/>
              </a:srgbClr>
            </a:outerShdw>
          </a:effectLst>
        </p:spPr>
      </p:cxnSp>
      <p:cxnSp>
        <p:nvCxnSpPr>
          <p:cNvPr id="1998" name="Google Shape;1998;p249"/>
          <p:cNvCxnSpPr>
            <a:endCxn id="1993" idx="0"/>
          </p:cNvCxnSpPr>
          <p:nvPr/>
        </p:nvCxnSpPr>
        <p:spPr>
          <a:xfrm>
            <a:off x="6141050" y="1869100"/>
            <a:ext cx="774000" cy="501900"/>
          </a:xfrm>
          <a:prstGeom prst="bentConnector2">
            <a:avLst/>
          </a:prstGeom>
          <a:noFill/>
          <a:ln cap="flat" cmpd="sng" w="28575">
            <a:solidFill>
              <a:srgbClr val="EEEEEE"/>
            </a:solidFill>
            <a:prstDash val="solid"/>
            <a:round/>
            <a:headEnd len="sm" w="sm" type="none"/>
            <a:tailEnd len="med" w="med" type="triangle"/>
          </a:ln>
        </p:spPr>
      </p:cxnSp>
      <p:cxnSp>
        <p:nvCxnSpPr>
          <p:cNvPr id="1999" name="Google Shape;1999;p249"/>
          <p:cNvCxnSpPr>
            <a:stCxn id="1993" idx="2"/>
          </p:cNvCxnSpPr>
          <p:nvPr/>
        </p:nvCxnSpPr>
        <p:spPr>
          <a:xfrm rot="5400000">
            <a:off x="6284450" y="3501100"/>
            <a:ext cx="501600" cy="759600"/>
          </a:xfrm>
          <a:prstGeom prst="bentConnector2">
            <a:avLst/>
          </a:prstGeom>
          <a:noFill/>
          <a:ln cap="flat" cmpd="sng" w="28575">
            <a:solidFill>
              <a:srgbClr val="EEEEEE"/>
            </a:solidFill>
            <a:prstDash val="solid"/>
            <a:round/>
            <a:headEnd len="sm" w="sm" type="none"/>
            <a:tailEnd len="med" w="med" type="triangle"/>
          </a:ln>
        </p:spPr>
      </p:cxnSp>
      <p:cxnSp>
        <p:nvCxnSpPr>
          <p:cNvPr id="2000" name="Google Shape;2000;p249"/>
          <p:cNvCxnSpPr>
            <a:endCxn id="1996" idx="2"/>
          </p:cNvCxnSpPr>
          <p:nvPr/>
        </p:nvCxnSpPr>
        <p:spPr>
          <a:xfrm rot="10800000">
            <a:off x="3635100" y="3850750"/>
            <a:ext cx="1093800" cy="386400"/>
          </a:xfrm>
          <a:prstGeom prst="bentConnector2">
            <a:avLst/>
          </a:prstGeom>
          <a:noFill/>
          <a:ln cap="flat" cmpd="sng" w="28575">
            <a:solidFill>
              <a:srgbClr val="EEEEEE"/>
            </a:solidFill>
            <a:prstDash val="solid"/>
            <a:round/>
            <a:headEnd len="sm" w="sm" type="none"/>
            <a:tailEnd len="med" w="med" type="triangle"/>
          </a:ln>
        </p:spPr>
      </p:cxnSp>
      <p:grpSp>
        <p:nvGrpSpPr>
          <p:cNvPr id="2001" name="Google Shape;2001;p249"/>
          <p:cNvGrpSpPr/>
          <p:nvPr/>
        </p:nvGrpSpPr>
        <p:grpSpPr>
          <a:xfrm>
            <a:off x="8110100" y="2023150"/>
            <a:ext cx="952800" cy="1954800"/>
            <a:chOff x="8034050" y="1672800"/>
            <a:chExt cx="952800" cy="1954800"/>
          </a:xfrm>
        </p:grpSpPr>
        <p:sp>
          <p:nvSpPr>
            <p:cNvPr id="2002" name="Google Shape;2002;p249"/>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5A17EE"/>
                  </a:solidFill>
                  <a:latin typeface="Source Sans Pro"/>
                  <a:ea typeface="Source Sans Pro"/>
                  <a:cs typeface="Source Sans Pro"/>
                  <a:sym typeface="Source Sans Pro"/>
                </a:rPr>
                <a:t>Backend,</a:t>
              </a:r>
              <a:endParaRPr sz="1100">
                <a:solidFill>
                  <a:srgbClr val="5A17EE"/>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5A17EE"/>
                  </a:solidFill>
                  <a:latin typeface="Source Sans Pro"/>
                  <a:ea typeface="Source Sans Pro"/>
                  <a:cs typeface="Source Sans Pro"/>
                  <a:sym typeface="Source Sans Pro"/>
                </a:rPr>
                <a:t>database, API, etc.</a:t>
              </a:r>
              <a:endParaRPr sz="1100">
                <a:solidFill>
                  <a:srgbClr val="5A17EE"/>
                </a:solidFill>
                <a:latin typeface="Source Sans Pro"/>
                <a:ea typeface="Source Sans Pro"/>
                <a:cs typeface="Source Sans Pro"/>
                <a:sym typeface="Source Sans Pro"/>
              </a:endParaRPr>
            </a:p>
          </p:txBody>
        </p:sp>
        <p:pic>
          <p:nvPicPr>
            <p:cNvPr id="2003" name="Google Shape;2003;p249"/>
            <p:cNvPicPr preferRelativeResize="0"/>
            <p:nvPr/>
          </p:nvPicPr>
          <p:blipFill>
            <a:blip r:embed="rId3">
              <a:alphaModFix/>
            </a:blip>
            <a:stretch>
              <a:fillRect/>
            </a:stretch>
          </p:blipFill>
          <p:spPr>
            <a:xfrm>
              <a:off x="8179543" y="2319292"/>
              <a:ext cx="661800" cy="661800"/>
            </a:xfrm>
            <a:prstGeom prst="rect">
              <a:avLst/>
            </a:prstGeom>
            <a:noFill/>
            <a:ln>
              <a:noFill/>
            </a:ln>
          </p:spPr>
        </p:pic>
      </p:grpSp>
      <p:cxnSp>
        <p:nvCxnSpPr>
          <p:cNvPr id="2004" name="Google Shape;2004;p249"/>
          <p:cNvCxnSpPr>
            <a:stCxn id="1993" idx="3"/>
            <a:endCxn id="2002" idx="1"/>
          </p:cNvCxnSpPr>
          <p:nvPr/>
        </p:nvCxnSpPr>
        <p:spPr>
          <a:xfrm>
            <a:off x="7535600" y="3000550"/>
            <a:ext cx="574500" cy="0"/>
          </a:xfrm>
          <a:prstGeom prst="straightConnector1">
            <a:avLst/>
          </a:prstGeom>
          <a:noFill/>
          <a:ln cap="flat" cmpd="sng" w="28575">
            <a:solidFill>
              <a:srgbClr val="5A17EE"/>
            </a:solidFill>
            <a:prstDash val="solid"/>
            <a:round/>
            <a:headEnd len="sm" w="sm" type="triangle"/>
            <a:tailEnd len="med" w="med" type="triangle"/>
          </a:ln>
        </p:spPr>
      </p:cxnSp>
      <p:pic>
        <p:nvPicPr>
          <p:cNvPr id="2005" name="Google Shape;2005;p249"/>
          <p:cNvPicPr preferRelativeResize="0"/>
          <p:nvPr/>
        </p:nvPicPr>
        <p:blipFill>
          <a:blip r:embed="rId4">
            <a:alphaModFix/>
          </a:blip>
          <a:stretch>
            <a:fillRect/>
          </a:stretch>
        </p:blipFill>
        <p:spPr>
          <a:xfrm>
            <a:off x="211425" y="2062577"/>
            <a:ext cx="568525" cy="568562"/>
          </a:xfrm>
          <a:prstGeom prst="rect">
            <a:avLst/>
          </a:prstGeom>
          <a:noFill/>
          <a:ln>
            <a:noFill/>
          </a:ln>
        </p:spPr>
      </p:pic>
      <p:sp>
        <p:nvSpPr>
          <p:cNvPr id="2006" name="Google Shape;2006;p249"/>
          <p:cNvSpPr/>
          <p:nvPr/>
        </p:nvSpPr>
        <p:spPr>
          <a:xfrm>
            <a:off x="926550" y="1915950"/>
            <a:ext cx="1490100" cy="9897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1200">
                <a:solidFill>
                  <a:srgbClr val="EFEFEF"/>
                </a:solidFill>
                <a:latin typeface="Source Sans Pro"/>
                <a:ea typeface="Source Sans Pro"/>
                <a:cs typeface="Source Sans Pro"/>
                <a:sym typeface="Source Sans Pro"/>
              </a:rPr>
              <a:t>My new address is 222 Broadway NYC.</a:t>
            </a:r>
            <a:endParaRPr b="1" i="1" sz="1200">
              <a:solidFill>
                <a:srgbClr val="EFEFEF"/>
              </a:solidFill>
              <a:latin typeface="Source Sans Pro"/>
              <a:ea typeface="Source Sans Pro"/>
              <a:cs typeface="Source Sans Pro"/>
              <a:sym typeface="Source Sans Pro"/>
            </a:endParaRPr>
          </a:p>
        </p:txBody>
      </p:sp>
      <p:pic>
        <p:nvPicPr>
          <p:cNvPr id="2007" name="Google Shape;2007;p249"/>
          <p:cNvPicPr preferRelativeResize="0"/>
          <p:nvPr/>
        </p:nvPicPr>
        <p:blipFill>
          <a:blip r:embed="rId5">
            <a:alphaModFix/>
          </a:blip>
          <a:stretch>
            <a:fillRect/>
          </a:stretch>
        </p:blipFill>
        <p:spPr>
          <a:xfrm>
            <a:off x="2836275" y="1420337"/>
            <a:ext cx="574499" cy="279325"/>
          </a:xfrm>
          <a:prstGeom prst="rect">
            <a:avLst/>
          </a:prstGeom>
          <a:no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pic>
      <p:cxnSp>
        <p:nvCxnSpPr>
          <p:cNvPr id="2008" name="Google Shape;2008;p249"/>
          <p:cNvCxnSpPr>
            <a:endCxn id="2006" idx="3"/>
          </p:cNvCxnSpPr>
          <p:nvPr/>
        </p:nvCxnSpPr>
        <p:spPr>
          <a:xfrm rot="10800000">
            <a:off x="2416650" y="2410800"/>
            <a:ext cx="618900" cy="0"/>
          </a:xfrm>
          <a:prstGeom prst="straightConnector1">
            <a:avLst/>
          </a:prstGeom>
          <a:noFill/>
          <a:ln cap="flat" cmpd="sng" w="28575">
            <a:solidFill>
              <a:srgbClr val="EEEEEE"/>
            </a:solidFill>
            <a:prstDash val="solid"/>
            <a:round/>
            <a:headEnd len="med" w="med" type="triangle"/>
            <a:tailEnd len="med" w="med" type="none"/>
          </a:ln>
        </p:spPr>
      </p:cxnSp>
      <p:sp>
        <p:nvSpPr>
          <p:cNvPr id="2009" name="Google Shape;2009;p249"/>
          <p:cNvSpPr/>
          <p:nvPr/>
        </p:nvSpPr>
        <p:spPr>
          <a:xfrm>
            <a:off x="825800" y="3165300"/>
            <a:ext cx="1490100" cy="8688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EFEFEF"/>
                </a:solidFill>
                <a:latin typeface="Source Sans Pro"/>
                <a:ea typeface="Source Sans Pro"/>
                <a:cs typeface="Source Sans Pro"/>
                <a:sym typeface="Source Sans Pro"/>
              </a:rPr>
              <a:t>~~~</a:t>
            </a:r>
            <a:endParaRPr b="1" i="1" sz="1200">
              <a:solidFill>
                <a:srgbClr val="EFEFEF"/>
              </a:solidFill>
              <a:latin typeface="Source Sans Pro"/>
              <a:ea typeface="Source Sans Pro"/>
              <a:cs typeface="Source Sans Pro"/>
              <a:sym typeface="Source Sans Pro"/>
            </a:endParaRPr>
          </a:p>
        </p:txBody>
      </p:sp>
      <p:cxnSp>
        <p:nvCxnSpPr>
          <p:cNvPr id="2010" name="Google Shape;2010;p249"/>
          <p:cNvCxnSpPr/>
          <p:nvPr/>
        </p:nvCxnSpPr>
        <p:spPr>
          <a:xfrm rot="10800000">
            <a:off x="2386111" y="3521296"/>
            <a:ext cx="628500" cy="0"/>
          </a:xfrm>
          <a:prstGeom prst="straightConnector1">
            <a:avLst/>
          </a:prstGeom>
          <a:noFill/>
          <a:ln cap="flat" cmpd="sng" w="28575">
            <a:solidFill>
              <a:srgbClr val="EEEEEE"/>
            </a:solidFill>
            <a:prstDash val="solid"/>
            <a:round/>
            <a:headEnd len="sm" w="sm" type="none"/>
            <a:tailEnd len="med" w="med" type="triangle"/>
          </a:ln>
        </p:spPr>
      </p:cxnSp>
      <p:pic>
        <p:nvPicPr>
          <p:cNvPr id="2011" name="Google Shape;2011;p249"/>
          <p:cNvPicPr preferRelativeResize="0"/>
          <p:nvPr/>
        </p:nvPicPr>
        <p:blipFill>
          <a:blip r:embed="rId6">
            <a:alphaModFix/>
          </a:blip>
          <a:stretch>
            <a:fillRect/>
          </a:stretch>
        </p:blipFill>
        <p:spPr>
          <a:xfrm>
            <a:off x="136700" y="3246187"/>
            <a:ext cx="618900" cy="707026"/>
          </a:xfrm>
          <a:prstGeom prst="rect">
            <a:avLst/>
          </a:prstGeom>
          <a:noFill/>
          <a:ln>
            <a:noFill/>
          </a:ln>
        </p:spPr>
      </p:pic>
      <p:sp>
        <p:nvSpPr>
          <p:cNvPr id="2012" name="Google Shape;2012;p249"/>
          <p:cNvSpPr txBox="1"/>
          <p:nvPr>
            <p:ph type="title"/>
          </p:nvPr>
        </p:nvSpPr>
        <p:spPr>
          <a:xfrm>
            <a:off x="1165800"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Custom Actions: Connecting to the outside world</a:t>
            </a:r>
            <a:endParaRPr/>
          </a:p>
        </p:txBody>
      </p:sp>
      <p:sp>
        <p:nvSpPr>
          <p:cNvPr id="2013" name="Google Shape;2013;p249"/>
          <p:cNvSpPr txBox="1"/>
          <p:nvPr>
            <p:ph idx="2" type="title"/>
          </p:nvPr>
        </p:nvSpPr>
        <p:spPr>
          <a:xfrm>
            <a:off x="116580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pic>
        <p:nvPicPr>
          <p:cNvPr id="2014" name="Google Shape;2014;p249"/>
          <p:cNvPicPr preferRelativeResize="0"/>
          <p:nvPr/>
        </p:nvPicPr>
        <p:blipFill>
          <a:blip r:embed="rId7">
            <a:alphaModFix/>
          </a:blip>
          <a:stretch>
            <a:fillRect/>
          </a:stretch>
        </p:blipFill>
        <p:spPr>
          <a:xfrm>
            <a:off x="8255593" y="2669642"/>
            <a:ext cx="661800" cy="661800"/>
          </a:xfrm>
          <a:prstGeom prst="rect">
            <a:avLst/>
          </a:prstGeom>
          <a:noFill/>
          <a:ln>
            <a:noFill/>
          </a:ln>
        </p:spPr>
      </p:pic>
      <p:sp>
        <p:nvSpPr>
          <p:cNvPr id="2015" name="Google Shape;2015;p249"/>
          <p:cNvSpPr/>
          <p:nvPr/>
        </p:nvSpPr>
        <p:spPr>
          <a:xfrm>
            <a:off x="4719150" y="3414401"/>
            <a:ext cx="1413900" cy="1259100"/>
          </a:xfrm>
          <a:prstGeom prst="rect">
            <a:avLst/>
          </a:prstGeom>
          <a:solidFill>
            <a:srgbClr val="FFFFFF"/>
          </a:solidFill>
          <a:ln cap="flat" cmpd="sng" w="9525">
            <a:solidFill>
              <a:srgbClr val="F7F8F9"/>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Response Selection</a:t>
            </a:r>
            <a:endParaRPr>
              <a:solidFill>
                <a:srgbClr val="D9D9D9"/>
              </a:solidFill>
              <a:latin typeface="Source Sans Pro"/>
              <a:ea typeface="Source Sans Pro"/>
              <a:cs typeface="Source Sans Pro"/>
              <a:sym typeface="Source Sans Pro"/>
            </a:endParaRPr>
          </a:p>
        </p:txBody>
      </p:sp>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9" name="Shape 2019"/>
        <p:cNvGrpSpPr/>
        <p:nvPr/>
      </p:nvGrpSpPr>
      <p:grpSpPr>
        <a:xfrm>
          <a:off x="0" y="0"/>
          <a:ext cx="0" cy="0"/>
          <a:chOff x="0" y="0"/>
          <a:chExt cx="0" cy="0"/>
        </a:xfrm>
      </p:grpSpPr>
      <p:sp>
        <p:nvSpPr>
          <p:cNvPr id="2020" name="Google Shape;2020;p250"/>
          <p:cNvSpPr txBox="1"/>
          <p:nvPr>
            <p:ph type="title"/>
          </p:nvPr>
        </p:nvSpPr>
        <p:spPr>
          <a:xfrm>
            <a:off x="1410775"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a:t>
            </a:r>
            <a:endParaRPr/>
          </a:p>
        </p:txBody>
      </p:sp>
      <p:sp>
        <p:nvSpPr>
          <p:cNvPr id="2021" name="Google Shape;2021;p250"/>
          <p:cNvSpPr txBox="1"/>
          <p:nvPr>
            <p:ph idx="2" type="title"/>
          </p:nvPr>
        </p:nvSpPr>
        <p:spPr>
          <a:xfrm>
            <a:off x="1410775"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022" name="Google Shape;2022;p250"/>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Functions your bot runs in response to user input. </a:t>
            </a:r>
            <a:endParaRPr sz="1800"/>
          </a:p>
        </p:txBody>
      </p:sp>
      <p:sp>
        <p:nvSpPr>
          <p:cNvPr id="2023" name="Google Shape;2023;p250"/>
          <p:cNvSpPr txBox="1"/>
          <p:nvPr>
            <p:ph idx="1" type="body"/>
          </p:nvPr>
        </p:nvSpPr>
        <p:spPr>
          <a:xfrm>
            <a:off x="311700" y="1246275"/>
            <a:ext cx="85206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Four d</a:t>
            </a:r>
            <a:r>
              <a:rPr b="1" lang="en"/>
              <a:t>ifferent action types:</a:t>
            </a:r>
            <a:endParaRPr/>
          </a:p>
          <a:p>
            <a:pPr indent="-342900" lvl="0" marL="457200" rtl="0" algn="l">
              <a:spcBef>
                <a:spcPts val="0"/>
              </a:spcBef>
              <a:spcAft>
                <a:spcPts val="0"/>
              </a:spcAft>
              <a:buSzPts val="1800"/>
              <a:buChar char="●"/>
            </a:pPr>
            <a:r>
              <a:rPr b="1" lang="en"/>
              <a:t>Utterance actions</a:t>
            </a:r>
            <a:r>
              <a:rPr lang="en"/>
              <a:t>: </a:t>
            </a:r>
            <a:r>
              <a:rPr b="1" lang="en">
                <a:latin typeface="Courier New"/>
                <a:ea typeface="Courier New"/>
                <a:cs typeface="Courier New"/>
                <a:sym typeface="Courier New"/>
              </a:rPr>
              <a:t>`utter_`</a:t>
            </a:r>
            <a:endParaRPr/>
          </a:p>
          <a:p>
            <a:pPr indent="-317500" lvl="1" marL="914400" rtl="0" algn="l">
              <a:spcBef>
                <a:spcPts val="0"/>
              </a:spcBef>
              <a:spcAft>
                <a:spcPts val="0"/>
              </a:spcAft>
              <a:buSzPts val="1400"/>
              <a:buChar char="○"/>
            </a:pPr>
            <a:r>
              <a:rPr lang="en"/>
              <a:t>send a specific message to the user</a:t>
            </a:r>
            <a:endParaRPr/>
          </a:p>
          <a:p>
            <a:pPr indent="-317500" lvl="1" marL="914400" rtl="0" algn="l">
              <a:spcBef>
                <a:spcPts val="0"/>
              </a:spcBef>
              <a:spcAft>
                <a:spcPts val="0"/>
              </a:spcAft>
              <a:buSzPts val="1400"/>
              <a:buChar char="○"/>
            </a:pPr>
            <a:r>
              <a:rPr lang="en"/>
              <a:t>specified in </a:t>
            </a:r>
            <a:r>
              <a:rPr b="1" lang="en">
                <a:latin typeface="Courier New"/>
                <a:ea typeface="Courier New"/>
                <a:cs typeface="Courier New"/>
                <a:sym typeface="Courier New"/>
              </a:rPr>
              <a:t>`responses`</a:t>
            </a:r>
            <a:r>
              <a:rPr lang="en"/>
              <a:t> section of the domain</a:t>
            </a:r>
            <a:endParaRPr/>
          </a:p>
          <a:p>
            <a:pPr indent="-342900" lvl="0" marL="457200" rtl="0" algn="l">
              <a:spcBef>
                <a:spcPts val="0"/>
              </a:spcBef>
              <a:spcAft>
                <a:spcPts val="0"/>
              </a:spcAft>
              <a:buSzPts val="1800"/>
              <a:buChar char="●"/>
            </a:pPr>
            <a:r>
              <a:rPr b="1" lang="en"/>
              <a:t>Retrieval actions</a:t>
            </a:r>
            <a:r>
              <a:rPr lang="en"/>
              <a:t>:</a:t>
            </a:r>
            <a:r>
              <a:rPr b="1" lang="en">
                <a:latin typeface="Courier New"/>
                <a:ea typeface="Courier New"/>
                <a:cs typeface="Courier New"/>
                <a:sym typeface="Courier New"/>
              </a:rPr>
              <a:t> `respond_`</a:t>
            </a:r>
            <a:endParaRPr/>
          </a:p>
          <a:p>
            <a:pPr indent="-317500" lvl="1" marL="914400" rtl="0" algn="l">
              <a:spcBef>
                <a:spcPts val="0"/>
              </a:spcBef>
              <a:spcAft>
                <a:spcPts val="0"/>
              </a:spcAft>
              <a:buSzPts val="1400"/>
              <a:buChar char="○"/>
            </a:pPr>
            <a:r>
              <a:rPr lang="en"/>
              <a:t>send a message selected by a retrieval model</a:t>
            </a:r>
            <a:endParaRPr/>
          </a:p>
          <a:p>
            <a:pPr indent="-342900" lvl="0" marL="457200" rtl="0" algn="l">
              <a:spcBef>
                <a:spcPts val="0"/>
              </a:spcBef>
              <a:spcAft>
                <a:spcPts val="0"/>
              </a:spcAft>
              <a:buSzPts val="1800"/>
              <a:buChar char="●"/>
            </a:pPr>
            <a:r>
              <a:rPr b="1" lang="en"/>
              <a:t>Custom actions</a:t>
            </a:r>
            <a:r>
              <a:rPr lang="en"/>
              <a:t>: </a:t>
            </a:r>
            <a:r>
              <a:rPr b="1" lang="en">
                <a:latin typeface="Courier New"/>
                <a:ea typeface="Courier New"/>
                <a:cs typeface="Courier New"/>
                <a:sym typeface="Courier New"/>
              </a:rPr>
              <a:t>`action_`</a:t>
            </a:r>
            <a:endParaRPr/>
          </a:p>
          <a:p>
            <a:pPr indent="-317500" lvl="1" marL="914400" rtl="0" algn="l">
              <a:spcBef>
                <a:spcPts val="0"/>
              </a:spcBef>
              <a:spcAft>
                <a:spcPts val="0"/>
              </a:spcAft>
              <a:buSzPts val="1400"/>
              <a:buChar char="○"/>
            </a:pPr>
            <a:r>
              <a:rPr lang="en"/>
              <a:t>run arbitrary code and send any number of messages</a:t>
            </a:r>
            <a:r>
              <a:rPr lang="en"/>
              <a:t> (or none).</a:t>
            </a:r>
            <a:endParaRPr/>
          </a:p>
          <a:p>
            <a:pPr indent="-317500" lvl="1" marL="914400" rtl="0" algn="l">
              <a:spcBef>
                <a:spcPts val="0"/>
              </a:spcBef>
              <a:spcAft>
                <a:spcPts val="0"/>
              </a:spcAft>
              <a:buSzPts val="1400"/>
              <a:buChar char="○"/>
            </a:pPr>
            <a:r>
              <a:rPr lang="en"/>
              <a:t>return events</a:t>
            </a:r>
            <a:endParaRPr b="1"/>
          </a:p>
          <a:p>
            <a:pPr indent="-342900" lvl="0" marL="457200" rtl="0" algn="l">
              <a:spcBef>
                <a:spcPts val="0"/>
              </a:spcBef>
              <a:spcAft>
                <a:spcPts val="0"/>
              </a:spcAft>
              <a:buSzPts val="1800"/>
              <a:buChar char="●"/>
            </a:pPr>
            <a:r>
              <a:rPr b="1" lang="en"/>
              <a:t>Default actions</a:t>
            </a:r>
            <a:r>
              <a:rPr lang="en"/>
              <a:t>: </a:t>
            </a:r>
            <a:endParaRPr/>
          </a:p>
          <a:p>
            <a:pPr indent="-317500" lvl="1" marL="914400" rtl="0" algn="l">
              <a:spcBef>
                <a:spcPts val="0"/>
              </a:spcBef>
              <a:spcAft>
                <a:spcPts val="0"/>
              </a:spcAft>
              <a:buSzPts val="1400"/>
              <a:buChar char="○"/>
            </a:pPr>
            <a:r>
              <a:rPr lang="en"/>
              <a:t>built-in implementations available but can be overridden</a:t>
            </a:r>
            <a:endParaRPr/>
          </a:p>
          <a:p>
            <a:pPr indent="-317500" lvl="1" marL="914400" rtl="0" algn="l">
              <a:spcBef>
                <a:spcPts val="0"/>
              </a:spcBef>
              <a:spcAft>
                <a:spcPts val="0"/>
              </a:spcAft>
              <a:buSzPts val="1400"/>
              <a:buChar char="○"/>
            </a:pPr>
            <a:r>
              <a:rPr lang="en"/>
              <a:t>E.g. action_listen, action_restart, action_default_fallback</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7" name="Shape 2027"/>
        <p:cNvGrpSpPr/>
        <p:nvPr/>
      </p:nvGrpSpPr>
      <p:grpSpPr>
        <a:xfrm>
          <a:off x="0" y="0"/>
          <a:ext cx="0" cy="0"/>
          <a:chOff x="0" y="0"/>
          <a:chExt cx="0" cy="0"/>
        </a:xfrm>
      </p:grpSpPr>
      <p:sp>
        <p:nvSpPr>
          <p:cNvPr id="2028" name="Google Shape;2028;p251"/>
          <p:cNvSpPr txBox="1"/>
          <p:nvPr>
            <p:ph idx="2" type="title"/>
          </p:nvPr>
        </p:nvSpPr>
        <p:spPr>
          <a:xfrm>
            <a:off x="1300150" y="2366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029" name="Google Shape;2029;p251"/>
          <p:cNvSpPr txBox="1"/>
          <p:nvPr>
            <p:ph type="title"/>
          </p:nvPr>
        </p:nvSpPr>
        <p:spPr>
          <a:xfrm>
            <a:off x="1300150" y="408350"/>
            <a:ext cx="8520600" cy="47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Actions: The Action Server</a:t>
            </a:r>
            <a:endParaRPr/>
          </a:p>
        </p:txBody>
      </p:sp>
      <p:sp>
        <p:nvSpPr>
          <p:cNvPr id="2030" name="Google Shape;2030;p251"/>
          <p:cNvSpPr txBox="1"/>
          <p:nvPr>
            <p:ph idx="1" type="body"/>
          </p:nvPr>
        </p:nvSpPr>
        <p:spPr>
          <a:xfrm>
            <a:off x="235500" y="1345225"/>
            <a:ext cx="8520600" cy="2493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b="1" lang="en"/>
              <a:t>How custom actions get run:</a:t>
            </a:r>
            <a:endParaRPr b="1"/>
          </a:p>
          <a:p>
            <a:pPr indent="-317500" lvl="1" marL="914400" marR="0" rtl="0" algn="l">
              <a:lnSpc>
                <a:spcPct val="115000"/>
              </a:lnSpc>
              <a:spcBef>
                <a:spcPts val="0"/>
              </a:spcBef>
              <a:spcAft>
                <a:spcPts val="0"/>
              </a:spcAft>
              <a:buSzPts val="1400"/>
              <a:buChar char="○"/>
            </a:pPr>
            <a:r>
              <a:rPr lang="en"/>
              <a:t>When a custom action is predicted, Rasa will call the </a:t>
            </a:r>
            <a:r>
              <a:rPr b="1" lang="en"/>
              <a:t>endpoint</a:t>
            </a:r>
            <a:r>
              <a:rPr lang="en"/>
              <a:t> to your action server</a:t>
            </a:r>
            <a:endParaRPr/>
          </a:p>
          <a:p>
            <a:pPr indent="-317500" lvl="1" marL="914400" marR="0" rtl="0" algn="l">
              <a:lnSpc>
                <a:spcPct val="115000"/>
              </a:lnSpc>
              <a:spcBef>
                <a:spcPts val="0"/>
              </a:spcBef>
              <a:spcAft>
                <a:spcPts val="0"/>
              </a:spcAft>
              <a:buSzPts val="1400"/>
              <a:buChar char="○"/>
            </a:pPr>
            <a:r>
              <a:rPr lang="en"/>
              <a:t>The action server:</a:t>
            </a:r>
            <a:endParaRPr/>
          </a:p>
          <a:p>
            <a:pPr indent="-317500" lvl="2" marL="1371600" marR="0" rtl="0" algn="l">
              <a:lnSpc>
                <a:spcPct val="115000"/>
              </a:lnSpc>
              <a:spcBef>
                <a:spcPts val="0"/>
              </a:spcBef>
              <a:spcAft>
                <a:spcPts val="0"/>
              </a:spcAft>
              <a:buSzPts val="1400"/>
              <a:buChar char="■"/>
            </a:pPr>
            <a:r>
              <a:rPr lang="en"/>
              <a:t>runs the code for your custom action</a:t>
            </a:r>
            <a:endParaRPr/>
          </a:p>
          <a:p>
            <a:pPr indent="-317500" lvl="2" marL="1371600" marR="0" rtl="0" algn="l">
              <a:lnSpc>
                <a:spcPct val="115000"/>
              </a:lnSpc>
              <a:spcBef>
                <a:spcPts val="0"/>
              </a:spcBef>
              <a:spcAft>
                <a:spcPts val="0"/>
              </a:spcAft>
              <a:buSzPts val="1400"/>
              <a:buChar char="■"/>
            </a:pPr>
            <a:r>
              <a:rPr lang="en"/>
              <a:t>[optionally] returns information to modify the dialogue state</a:t>
            </a:r>
            <a:endParaRPr/>
          </a:p>
          <a:p>
            <a:pPr indent="-342900" lvl="0" marL="457200" marR="0" rtl="0" algn="l">
              <a:lnSpc>
                <a:spcPct val="115000"/>
              </a:lnSpc>
              <a:spcBef>
                <a:spcPts val="0"/>
              </a:spcBef>
              <a:spcAft>
                <a:spcPts val="0"/>
              </a:spcAft>
              <a:buSzPts val="1800"/>
              <a:buChar char="●"/>
            </a:pPr>
            <a:r>
              <a:rPr b="1" lang="en"/>
              <a:t>How to create an action server:</a:t>
            </a:r>
            <a:endParaRPr b="1"/>
          </a:p>
          <a:p>
            <a:pPr indent="-317500" lvl="1" marL="914400" marR="0" rtl="0" algn="l">
              <a:lnSpc>
                <a:spcPct val="115000"/>
              </a:lnSpc>
              <a:spcBef>
                <a:spcPts val="0"/>
              </a:spcBef>
              <a:spcAft>
                <a:spcPts val="0"/>
              </a:spcAft>
              <a:buSzPts val="1400"/>
              <a:buChar char="○"/>
            </a:pPr>
            <a:r>
              <a:rPr lang="en"/>
              <a:t>You can create an action server in any language you want!</a:t>
            </a:r>
            <a:endParaRPr/>
          </a:p>
          <a:p>
            <a:pPr indent="-317500" lvl="1" marL="914400" marR="0" rtl="0" algn="l">
              <a:lnSpc>
                <a:spcPct val="115000"/>
              </a:lnSpc>
              <a:spcBef>
                <a:spcPts val="0"/>
              </a:spcBef>
              <a:spcAft>
                <a:spcPts val="0"/>
              </a:spcAft>
              <a:buSzPts val="1400"/>
              <a:buChar char="○"/>
            </a:pPr>
            <a:r>
              <a:rPr lang="en"/>
              <a:t>You can use the </a:t>
            </a:r>
            <a:r>
              <a:rPr b="1" lang="en"/>
              <a:t>Rasa-SDK</a:t>
            </a:r>
            <a:r>
              <a:rPr lang="en"/>
              <a:t> for easy development in Python</a:t>
            </a:r>
            <a:endParaRPr/>
          </a:p>
        </p:txBody>
      </p:sp>
      <p:sp>
        <p:nvSpPr>
          <p:cNvPr id="2031" name="Google Shape;2031;p251"/>
          <p:cNvSpPr txBox="1"/>
          <p:nvPr>
            <p:ph idx="1" type="body"/>
          </p:nvPr>
        </p:nvSpPr>
        <p:spPr>
          <a:xfrm>
            <a:off x="235500" y="827175"/>
            <a:ext cx="8445300" cy="475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Custom action code is run by a </a:t>
            </a:r>
            <a:r>
              <a:rPr b="1" lang="en" sz="1800"/>
              <a:t>webserver </a:t>
            </a:r>
            <a:r>
              <a:rPr lang="en" sz="1800"/>
              <a:t>called the </a:t>
            </a:r>
            <a:r>
              <a:rPr b="1" lang="en" sz="1800"/>
              <a:t>action server</a:t>
            </a:r>
            <a:endParaRPr b="1" sz="1800"/>
          </a:p>
        </p:txBody>
      </p:sp>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5" name="Shape 2035"/>
        <p:cNvGrpSpPr/>
        <p:nvPr/>
      </p:nvGrpSpPr>
      <p:grpSpPr>
        <a:xfrm>
          <a:off x="0" y="0"/>
          <a:ext cx="0" cy="0"/>
          <a:chOff x="0" y="0"/>
          <a:chExt cx="0" cy="0"/>
        </a:xfrm>
      </p:grpSpPr>
      <p:sp>
        <p:nvSpPr>
          <p:cNvPr id="2036" name="Google Shape;2036;p252"/>
          <p:cNvSpPr txBox="1"/>
          <p:nvPr>
            <p:ph idx="2" type="title"/>
          </p:nvPr>
        </p:nvSpPr>
        <p:spPr>
          <a:xfrm>
            <a:off x="1313975"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037" name="Google Shape;2037;p252"/>
          <p:cNvSpPr txBox="1"/>
          <p:nvPr>
            <p:ph type="title"/>
          </p:nvPr>
        </p:nvSpPr>
        <p:spPr>
          <a:xfrm>
            <a:off x="1313975"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Actions: Examples</a:t>
            </a:r>
            <a:endParaRPr/>
          </a:p>
        </p:txBody>
      </p:sp>
      <p:sp>
        <p:nvSpPr>
          <p:cNvPr id="2038" name="Google Shape;2038;p252"/>
          <p:cNvSpPr txBox="1"/>
          <p:nvPr>
            <p:ph idx="1" type="body"/>
          </p:nvPr>
        </p:nvSpPr>
        <p:spPr>
          <a:xfrm>
            <a:off x="235500" y="1345225"/>
            <a:ext cx="8520600" cy="3364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b="1" lang="en"/>
              <a:t>Send multiple messages</a:t>
            </a:r>
            <a:endParaRPr b="1"/>
          </a:p>
          <a:p>
            <a:pPr indent="-342900" lvl="0" marL="457200" marR="0" rtl="0" algn="l">
              <a:lnSpc>
                <a:spcPct val="115000"/>
              </a:lnSpc>
              <a:spcBef>
                <a:spcPts val="0"/>
              </a:spcBef>
              <a:spcAft>
                <a:spcPts val="0"/>
              </a:spcAft>
              <a:buSzPts val="1800"/>
              <a:buChar char="●"/>
            </a:pPr>
            <a:r>
              <a:rPr b="1" lang="en"/>
              <a:t>Query a database</a:t>
            </a:r>
            <a:endParaRPr b="1"/>
          </a:p>
          <a:p>
            <a:pPr indent="-342900" lvl="0" marL="457200" marR="0" rtl="0" algn="l">
              <a:lnSpc>
                <a:spcPct val="115000"/>
              </a:lnSpc>
              <a:spcBef>
                <a:spcPts val="0"/>
              </a:spcBef>
              <a:spcAft>
                <a:spcPts val="0"/>
              </a:spcAft>
              <a:buSzPts val="1800"/>
              <a:buChar char="●"/>
            </a:pPr>
            <a:r>
              <a:rPr b="1" lang="en"/>
              <a:t>Make an API call to another service</a:t>
            </a:r>
            <a:endParaRPr b="1"/>
          </a:p>
          <a:p>
            <a:pPr indent="-342900" lvl="0" marL="457200" marR="0" rtl="0" algn="l">
              <a:lnSpc>
                <a:spcPct val="115000"/>
              </a:lnSpc>
              <a:spcBef>
                <a:spcPts val="0"/>
              </a:spcBef>
              <a:spcAft>
                <a:spcPts val="0"/>
              </a:spcAft>
              <a:buSzPts val="1800"/>
              <a:buChar char="●"/>
            </a:pPr>
            <a:r>
              <a:rPr b="1" lang="en"/>
              <a:t>Return events e.g.</a:t>
            </a:r>
            <a:endParaRPr b="1"/>
          </a:p>
          <a:p>
            <a:pPr indent="-317500" lvl="1" marL="914400" marR="0" rtl="0" algn="l">
              <a:lnSpc>
                <a:spcPct val="115000"/>
              </a:lnSpc>
              <a:spcBef>
                <a:spcPts val="0"/>
              </a:spcBef>
              <a:spcAft>
                <a:spcPts val="0"/>
              </a:spcAft>
              <a:buSzPts val="1400"/>
              <a:buChar char="○"/>
            </a:pPr>
            <a:r>
              <a:rPr lang="en"/>
              <a:t>Set a slot</a:t>
            </a:r>
            <a:r>
              <a:rPr lang="en"/>
              <a:t> </a:t>
            </a:r>
            <a:endParaRPr/>
          </a:p>
          <a:p>
            <a:pPr indent="-317500" lvl="2" marL="1371600" marR="0" rtl="0" algn="l">
              <a:lnSpc>
                <a:spcPct val="115000"/>
              </a:lnSpc>
              <a:spcBef>
                <a:spcPts val="0"/>
              </a:spcBef>
              <a:spcAft>
                <a:spcPts val="0"/>
              </a:spcAft>
              <a:buSzPts val="1400"/>
              <a:buChar char="■"/>
            </a:pPr>
            <a:r>
              <a:rPr lang="en"/>
              <a:t>e.g. based on a database query)</a:t>
            </a:r>
            <a:endParaRPr/>
          </a:p>
          <a:p>
            <a:pPr indent="-317500" lvl="1" marL="914400" marR="0" rtl="0" algn="l">
              <a:lnSpc>
                <a:spcPct val="115000"/>
              </a:lnSpc>
              <a:spcBef>
                <a:spcPts val="0"/>
              </a:spcBef>
              <a:spcAft>
                <a:spcPts val="0"/>
              </a:spcAft>
              <a:buSzPts val="1400"/>
              <a:buChar char="○"/>
            </a:pPr>
            <a:r>
              <a:rPr lang="en"/>
              <a:t>Force a follow up action</a:t>
            </a:r>
            <a:endParaRPr/>
          </a:p>
          <a:p>
            <a:pPr indent="-317500" lvl="2" marL="1371600" marR="0" rtl="0" algn="l">
              <a:lnSpc>
                <a:spcPct val="115000"/>
              </a:lnSpc>
              <a:spcBef>
                <a:spcPts val="0"/>
              </a:spcBef>
              <a:spcAft>
                <a:spcPts val="0"/>
              </a:spcAft>
              <a:buSzPts val="1400"/>
              <a:buChar char="■"/>
            </a:pPr>
            <a:r>
              <a:rPr lang="en"/>
              <a:t>force a specific action to be executed next</a:t>
            </a:r>
            <a:endParaRPr/>
          </a:p>
          <a:p>
            <a:pPr indent="-317500" lvl="1" marL="914400" marR="0" rtl="0" algn="l">
              <a:lnSpc>
                <a:spcPct val="115000"/>
              </a:lnSpc>
              <a:spcBef>
                <a:spcPts val="0"/>
              </a:spcBef>
              <a:spcAft>
                <a:spcPts val="0"/>
              </a:spcAft>
              <a:buSzPts val="1400"/>
              <a:buChar char="○"/>
            </a:pPr>
            <a:r>
              <a:rPr lang="en"/>
              <a:t>Revert a user utterance</a:t>
            </a:r>
            <a:r>
              <a:rPr lang="en"/>
              <a:t> </a:t>
            </a:r>
            <a:endParaRPr/>
          </a:p>
          <a:p>
            <a:pPr indent="-317500" lvl="2" marL="1371600" marR="0" rtl="0" algn="l">
              <a:lnSpc>
                <a:spcPct val="115000"/>
              </a:lnSpc>
              <a:spcBef>
                <a:spcPts val="0"/>
              </a:spcBef>
              <a:spcAft>
                <a:spcPts val="0"/>
              </a:spcAft>
              <a:buSzPts val="1400"/>
              <a:buChar char="■"/>
            </a:pPr>
            <a:r>
              <a:rPr lang="en"/>
              <a:t>I.e. remove a user utterance from the tracker </a:t>
            </a:r>
            <a:endParaRPr b="1"/>
          </a:p>
          <a:p>
            <a:pPr indent="0" lvl="0" marL="0" marR="0" rtl="0" algn="l">
              <a:lnSpc>
                <a:spcPct val="115000"/>
              </a:lnSpc>
              <a:spcBef>
                <a:spcPts val="1600"/>
              </a:spcBef>
              <a:spcAft>
                <a:spcPts val="1600"/>
              </a:spcAft>
              <a:buNone/>
            </a:pPr>
            <a:r>
              <a:t/>
            </a:r>
            <a:endParaRPr/>
          </a:p>
        </p:txBody>
      </p:sp>
      <p:sp>
        <p:nvSpPr>
          <p:cNvPr id="2039" name="Google Shape;2039;p252"/>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Custom actions can do whatever you want them to! e.g.</a:t>
            </a:r>
            <a:endParaRPr sz="1800"/>
          </a:p>
        </p:txBody>
      </p:sp>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3" name="Shape 2043"/>
        <p:cNvGrpSpPr/>
        <p:nvPr/>
      </p:nvGrpSpPr>
      <p:grpSpPr>
        <a:xfrm>
          <a:off x="0" y="0"/>
          <a:ext cx="0" cy="0"/>
          <a:chOff x="0" y="0"/>
          <a:chExt cx="0" cy="0"/>
        </a:xfrm>
      </p:grpSpPr>
      <p:sp>
        <p:nvSpPr>
          <p:cNvPr id="2044" name="Google Shape;2044;p253"/>
          <p:cNvSpPr txBox="1"/>
          <p:nvPr>
            <p:ph idx="2" type="title"/>
          </p:nvPr>
        </p:nvSpPr>
        <p:spPr>
          <a:xfrm>
            <a:off x="152805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045" name="Google Shape;2045;p253"/>
          <p:cNvSpPr txBox="1"/>
          <p:nvPr>
            <p:ph type="title"/>
          </p:nvPr>
        </p:nvSpPr>
        <p:spPr>
          <a:xfrm>
            <a:off x="1528050"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Action Example: Query a Database</a:t>
            </a:r>
            <a:endParaRPr/>
          </a:p>
        </p:txBody>
      </p:sp>
      <p:sp>
        <p:nvSpPr>
          <p:cNvPr id="2046" name="Google Shape;2046;p253"/>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using the Rasa SDK</a:t>
            </a:r>
            <a:endParaRPr sz="1800"/>
          </a:p>
        </p:txBody>
      </p:sp>
      <p:grpSp>
        <p:nvGrpSpPr>
          <p:cNvPr id="2047" name="Google Shape;2047;p253"/>
          <p:cNvGrpSpPr/>
          <p:nvPr/>
        </p:nvGrpSpPr>
        <p:grpSpPr>
          <a:xfrm>
            <a:off x="235493" y="1546240"/>
            <a:ext cx="2010456" cy="1095734"/>
            <a:chOff x="596418" y="3345915"/>
            <a:chExt cx="2010456" cy="1095734"/>
          </a:xfrm>
        </p:grpSpPr>
        <p:sp>
          <p:nvSpPr>
            <p:cNvPr id="2048" name="Google Shape;2048;p253"/>
            <p:cNvSpPr/>
            <p:nvPr/>
          </p:nvSpPr>
          <p:spPr>
            <a:xfrm>
              <a:off x="596418" y="3345915"/>
              <a:ext cx="1383900" cy="9312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757575"/>
                  </a:solidFill>
                  <a:latin typeface="Source Sans Pro"/>
                  <a:ea typeface="Source Sans Pro"/>
                  <a:cs typeface="Source Sans Pro"/>
                  <a:sym typeface="Source Sans Pro"/>
                </a:rPr>
                <a:t>“Should I also update your mailing address?”</a:t>
              </a:r>
              <a:endParaRPr i="1" sz="1200">
                <a:solidFill>
                  <a:srgbClr val="757575"/>
                </a:solidFill>
                <a:latin typeface="Source Sans Pro"/>
                <a:ea typeface="Source Sans Pro"/>
                <a:cs typeface="Source Sans Pro"/>
                <a:sym typeface="Source Sans Pro"/>
              </a:endParaRPr>
            </a:p>
          </p:txBody>
        </p:sp>
        <p:pic>
          <p:nvPicPr>
            <p:cNvPr id="2049" name="Google Shape;2049;p253"/>
            <p:cNvPicPr preferRelativeResize="0"/>
            <p:nvPr/>
          </p:nvPicPr>
          <p:blipFill>
            <a:blip r:embed="rId3">
              <a:alphaModFix/>
            </a:blip>
            <a:stretch>
              <a:fillRect/>
            </a:stretch>
          </p:blipFill>
          <p:spPr>
            <a:xfrm>
              <a:off x="2081450" y="3916224"/>
              <a:ext cx="525425" cy="525425"/>
            </a:xfrm>
            <a:prstGeom prst="rect">
              <a:avLst/>
            </a:prstGeom>
            <a:noFill/>
            <a:ln>
              <a:noFill/>
            </a:ln>
          </p:spPr>
        </p:pic>
      </p:grpSp>
      <p:sp>
        <p:nvSpPr>
          <p:cNvPr id="2050" name="Google Shape;2050;p253"/>
          <p:cNvSpPr txBox="1"/>
          <p:nvPr/>
        </p:nvSpPr>
        <p:spPr>
          <a:xfrm>
            <a:off x="2895900" y="1392450"/>
            <a:ext cx="5784900" cy="33636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b="1" lang="en" sz="1200">
                <a:solidFill>
                  <a:srgbClr val="38761D"/>
                </a:solidFill>
                <a:latin typeface="Courier New"/>
                <a:ea typeface="Courier New"/>
                <a:cs typeface="Courier New"/>
                <a:sym typeface="Courier New"/>
              </a:rPr>
              <a:t>class</a:t>
            </a:r>
            <a:r>
              <a:rPr lang="en" sz="1200">
                <a:solidFill>
                  <a:srgbClr val="617287"/>
                </a:solidFill>
                <a:highlight>
                  <a:srgbClr val="F7F8F9"/>
                </a:highlight>
                <a:latin typeface="Courier New"/>
                <a:ea typeface="Courier New"/>
                <a:cs typeface="Courier New"/>
                <a:sym typeface="Courier New"/>
              </a:rPr>
              <a:t> </a:t>
            </a:r>
            <a:r>
              <a:rPr b="1" lang="en" sz="1200">
                <a:solidFill>
                  <a:srgbClr val="5A17EE"/>
                </a:solidFill>
                <a:latin typeface="Courier New"/>
                <a:ea typeface="Courier New"/>
                <a:cs typeface="Courier New"/>
                <a:sym typeface="Courier New"/>
              </a:rPr>
              <a:t>ActionCheckAddress</a:t>
            </a:r>
            <a:r>
              <a:rPr lang="en" sz="1200">
                <a:solidFill>
                  <a:srgbClr val="617287"/>
                </a:solidFill>
                <a:highlight>
                  <a:srgbClr val="F7F8F9"/>
                </a:highlight>
                <a:latin typeface="Courier New"/>
                <a:ea typeface="Courier New"/>
                <a:cs typeface="Courier New"/>
                <a:sym typeface="Courier New"/>
              </a:rPr>
              <a:t>(Action):</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a:t>
            </a:r>
            <a:r>
              <a:rPr b="1" lang="en" sz="1200">
                <a:solidFill>
                  <a:srgbClr val="38761D"/>
                </a:solidFill>
                <a:latin typeface="Courier New"/>
                <a:ea typeface="Courier New"/>
                <a:cs typeface="Courier New"/>
                <a:sym typeface="Courier New"/>
              </a:rPr>
              <a:t>def</a:t>
            </a:r>
            <a:r>
              <a:rPr lang="en" sz="1200">
                <a:solidFill>
                  <a:srgbClr val="617287"/>
                </a:solidFill>
                <a:highlight>
                  <a:srgbClr val="F7F8F9"/>
                </a:highlight>
                <a:latin typeface="Courier New"/>
                <a:ea typeface="Courier New"/>
                <a:cs typeface="Courier New"/>
                <a:sym typeface="Courier New"/>
              </a:rPr>
              <a:t> </a:t>
            </a:r>
            <a:r>
              <a:rPr lang="en" sz="1200">
                <a:solidFill>
                  <a:srgbClr val="06287E"/>
                </a:solidFill>
                <a:highlight>
                  <a:srgbClr val="F7F8F9"/>
                </a:highlight>
                <a:latin typeface="Courier New"/>
                <a:ea typeface="Courier New"/>
                <a:cs typeface="Courier New"/>
                <a:sym typeface="Courier New"/>
              </a:rPr>
              <a:t>name</a:t>
            </a:r>
            <a:r>
              <a:rPr lang="en" sz="1200">
                <a:solidFill>
                  <a:srgbClr val="617287"/>
                </a:solidFill>
                <a:highlight>
                  <a:srgbClr val="F7F8F9"/>
                </a:highlight>
                <a:latin typeface="Courier New"/>
                <a:ea typeface="Courier New"/>
                <a:cs typeface="Courier New"/>
                <a:sym typeface="Courier New"/>
              </a:rPr>
              <a:t>(</a:t>
            </a:r>
            <a:r>
              <a:rPr lang="en" sz="1200">
                <a:solidFill>
                  <a:srgbClr val="007020"/>
                </a:solidFill>
                <a:highlight>
                  <a:srgbClr val="F7F8F9"/>
                </a:highlight>
                <a:latin typeface="Courier New"/>
                <a:ea typeface="Courier New"/>
                <a:cs typeface="Courier New"/>
                <a:sym typeface="Courier New"/>
              </a:rPr>
              <a:t>self</a:t>
            </a:r>
            <a:r>
              <a:rPr lang="en" sz="1200">
                <a:solidFill>
                  <a:srgbClr val="617287"/>
                </a:solidFill>
                <a:highlight>
                  <a:srgbClr val="F7F8F9"/>
                </a:highlight>
                <a:latin typeface="Courier New"/>
                <a:ea typeface="Courier New"/>
                <a:cs typeface="Courier New"/>
                <a:sym typeface="Courier New"/>
              </a:rPr>
              <a:t>) </a:t>
            </a:r>
            <a:r>
              <a:rPr lang="en" sz="1200">
                <a:solidFill>
                  <a:srgbClr val="666666"/>
                </a:solidFill>
                <a:highlight>
                  <a:srgbClr val="F7F8F9"/>
                </a:highlight>
                <a:latin typeface="Courier New"/>
                <a:ea typeface="Courier New"/>
                <a:cs typeface="Courier New"/>
                <a:sym typeface="Courier New"/>
              </a:rPr>
              <a:t>-&gt;</a:t>
            </a:r>
            <a:r>
              <a:rPr lang="en" sz="1200">
                <a:solidFill>
                  <a:srgbClr val="617287"/>
                </a:solidFill>
                <a:highlight>
                  <a:srgbClr val="F7F8F9"/>
                </a:highlight>
                <a:latin typeface="Courier New"/>
                <a:ea typeface="Courier New"/>
                <a:cs typeface="Courier New"/>
                <a:sym typeface="Courier New"/>
              </a:rPr>
              <a:t> Text:</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a:t>
            </a:r>
            <a:r>
              <a:rPr b="1" lang="en" sz="1200">
                <a:solidFill>
                  <a:srgbClr val="38761D"/>
                </a:solidFill>
                <a:latin typeface="Courier New"/>
                <a:ea typeface="Courier New"/>
                <a:cs typeface="Courier New"/>
                <a:sym typeface="Courier New"/>
              </a:rPr>
              <a:t>return</a:t>
            </a:r>
            <a:r>
              <a:rPr lang="en" sz="1200">
                <a:solidFill>
                  <a:srgbClr val="617287"/>
                </a:solidFill>
                <a:highlight>
                  <a:srgbClr val="F7F8F9"/>
                </a:highlight>
                <a:latin typeface="Courier New"/>
                <a:ea typeface="Courier New"/>
                <a:cs typeface="Courier New"/>
                <a:sym typeface="Courier New"/>
              </a:rPr>
              <a:t> </a:t>
            </a:r>
            <a:r>
              <a:rPr lang="en" sz="1200">
                <a:solidFill>
                  <a:srgbClr val="4070A0"/>
                </a:solidFill>
                <a:highlight>
                  <a:srgbClr val="F7F8F9"/>
                </a:highlight>
                <a:latin typeface="Courier New"/>
                <a:ea typeface="Courier New"/>
                <a:cs typeface="Courier New"/>
                <a:sym typeface="Courier New"/>
              </a:rPr>
              <a:t>"action_check_address"</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a:t>
            </a:r>
            <a:r>
              <a:rPr b="1" lang="en" sz="1200">
                <a:solidFill>
                  <a:srgbClr val="38761D"/>
                </a:solidFill>
                <a:latin typeface="Courier New"/>
                <a:ea typeface="Courier New"/>
                <a:cs typeface="Courier New"/>
                <a:sym typeface="Courier New"/>
              </a:rPr>
              <a:t>def</a:t>
            </a:r>
            <a:r>
              <a:rPr lang="en" sz="1200">
                <a:solidFill>
                  <a:srgbClr val="617287"/>
                </a:solidFill>
                <a:highlight>
                  <a:srgbClr val="F7F8F9"/>
                </a:highlight>
                <a:latin typeface="Courier New"/>
                <a:ea typeface="Courier New"/>
                <a:cs typeface="Courier New"/>
                <a:sym typeface="Courier New"/>
              </a:rPr>
              <a:t> </a:t>
            </a:r>
            <a:r>
              <a:rPr lang="en" sz="1200">
                <a:solidFill>
                  <a:srgbClr val="06287E"/>
                </a:solidFill>
                <a:highlight>
                  <a:srgbClr val="F7F8F9"/>
                </a:highlight>
                <a:latin typeface="Courier New"/>
                <a:ea typeface="Courier New"/>
                <a:cs typeface="Courier New"/>
                <a:sym typeface="Courier New"/>
              </a:rPr>
              <a:t>run</a:t>
            </a:r>
            <a:r>
              <a:rPr lang="en" sz="1200">
                <a:solidFill>
                  <a:srgbClr val="617287"/>
                </a:solidFill>
                <a:highlight>
                  <a:srgbClr val="F7F8F9"/>
                </a:highlight>
                <a:latin typeface="Courier New"/>
                <a:ea typeface="Courier New"/>
                <a:cs typeface="Courier New"/>
                <a:sym typeface="Courier New"/>
              </a:rPr>
              <a:t>(</a:t>
            </a:r>
            <a:r>
              <a:rPr lang="en" sz="1200">
                <a:solidFill>
                  <a:srgbClr val="007020"/>
                </a:solidFill>
                <a:highlight>
                  <a:srgbClr val="F7F8F9"/>
                </a:highlight>
                <a:latin typeface="Courier New"/>
                <a:ea typeface="Courier New"/>
                <a:cs typeface="Courier New"/>
                <a:sym typeface="Courier New"/>
              </a:rPr>
              <a:t>self</a:t>
            </a:r>
            <a:r>
              <a:rPr lang="en" sz="1200">
                <a:solidFill>
                  <a:srgbClr val="617287"/>
                </a:solidFill>
                <a:highlight>
                  <a:srgbClr val="F7F8F9"/>
                </a:highlight>
                <a:latin typeface="Courier New"/>
                <a:ea typeface="Courier New"/>
                <a:cs typeface="Courier New"/>
                <a:sym typeface="Courier New"/>
              </a:rPr>
              <a:t>,</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dispatcher: CollectingDispatcher,</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tracker: Tracker,</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domain: Dict[Text, Any]) </a:t>
            </a:r>
            <a:r>
              <a:rPr lang="en" sz="1200">
                <a:solidFill>
                  <a:srgbClr val="666666"/>
                </a:solidFill>
                <a:highlight>
                  <a:srgbClr val="F7F8F9"/>
                </a:highlight>
                <a:latin typeface="Courier New"/>
                <a:ea typeface="Courier New"/>
                <a:cs typeface="Courier New"/>
                <a:sym typeface="Courier New"/>
              </a:rPr>
              <a:t>-&gt;</a:t>
            </a:r>
            <a:r>
              <a:rPr lang="en" sz="1200">
                <a:solidFill>
                  <a:srgbClr val="617287"/>
                </a:solidFill>
                <a:highlight>
                  <a:srgbClr val="F7F8F9"/>
                </a:highlight>
                <a:latin typeface="Courier New"/>
                <a:ea typeface="Courier New"/>
                <a:cs typeface="Courier New"/>
                <a:sym typeface="Courier New"/>
              </a:rPr>
              <a:t> List[Dict[Text, Any]]:</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idnum </a:t>
            </a:r>
            <a:r>
              <a:rPr lang="en" sz="1200">
                <a:solidFill>
                  <a:srgbClr val="666666"/>
                </a:solidFill>
                <a:highlight>
                  <a:srgbClr val="F7F8F9"/>
                </a:highlight>
                <a:latin typeface="Courier New"/>
                <a:ea typeface="Courier New"/>
                <a:cs typeface="Courier New"/>
                <a:sym typeface="Courier New"/>
              </a:rPr>
              <a:t>=</a:t>
            </a:r>
            <a:r>
              <a:rPr lang="en" sz="1200">
                <a:solidFill>
                  <a:srgbClr val="617287"/>
                </a:solidFill>
                <a:highlight>
                  <a:srgbClr val="F7F8F9"/>
                </a:highlight>
                <a:latin typeface="Courier New"/>
                <a:ea typeface="Courier New"/>
                <a:cs typeface="Courier New"/>
                <a:sym typeface="Courier New"/>
              </a:rPr>
              <a:t> tracker</a:t>
            </a:r>
            <a:r>
              <a:rPr lang="en" sz="1200">
                <a:solidFill>
                  <a:srgbClr val="666666"/>
                </a:solidFill>
                <a:highlight>
                  <a:srgbClr val="F7F8F9"/>
                </a:highlight>
                <a:latin typeface="Courier New"/>
                <a:ea typeface="Courier New"/>
                <a:cs typeface="Courier New"/>
                <a:sym typeface="Courier New"/>
              </a:rPr>
              <a:t>.</a:t>
            </a:r>
            <a:r>
              <a:rPr lang="en" sz="1200">
                <a:solidFill>
                  <a:srgbClr val="617287"/>
                </a:solidFill>
                <a:highlight>
                  <a:srgbClr val="F7F8F9"/>
                </a:highlight>
                <a:latin typeface="Courier New"/>
                <a:ea typeface="Courier New"/>
                <a:cs typeface="Courier New"/>
                <a:sym typeface="Courier New"/>
              </a:rPr>
              <a:t>get_slot(</a:t>
            </a:r>
            <a:r>
              <a:rPr lang="en" sz="1200">
                <a:solidFill>
                  <a:srgbClr val="4070A0"/>
                </a:solidFill>
                <a:highlight>
                  <a:srgbClr val="F7F8F9"/>
                </a:highlight>
                <a:latin typeface="Courier New"/>
                <a:ea typeface="Courier New"/>
                <a:cs typeface="Courier New"/>
                <a:sym typeface="Courier New"/>
              </a:rPr>
              <a:t>'person_id'</a:t>
            </a:r>
            <a:r>
              <a:rPr lang="en" sz="1200">
                <a:solidFill>
                  <a:srgbClr val="617287"/>
                </a:solidFill>
                <a:highlight>
                  <a:srgbClr val="F7F8F9"/>
                </a:highlight>
                <a:latin typeface="Courier New"/>
                <a:ea typeface="Courier New"/>
                <a:cs typeface="Courier New"/>
                <a:sym typeface="Courier New"/>
              </a:rPr>
              <a:t>)</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q </a:t>
            </a:r>
            <a:r>
              <a:rPr lang="en" sz="1200">
                <a:solidFill>
                  <a:srgbClr val="666666"/>
                </a:solidFill>
                <a:highlight>
                  <a:srgbClr val="F7F8F9"/>
                </a:highlight>
                <a:latin typeface="Courier New"/>
                <a:ea typeface="Courier New"/>
                <a:cs typeface="Courier New"/>
                <a:sym typeface="Courier New"/>
              </a:rPr>
              <a:t>=</a:t>
            </a:r>
            <a:r>
              <a:rPr lang="en" sz="1200">
                <a:solidFill>
                  <a:srgbClr val="617287"/>
                </a:solidFill>
                <a:highlight>
                  <a:srgbClr val="F7F8F9"/>
                </a:highlight>
                <a:latin typeface="Courier New"/>
                <a:ea typeface="Courier New"/>
                <a:cs typeface="Courier New"/>
                <a:sym typeface="Courier New"/>
              </a:rPr>
              <a:t> </a:t>
            </a:r>
            <a:r>
              <a:rPr lang="en" sz="1200">
                <a:solidFill>
                  <a:srgbClr val="4070A0"/>
                </a:solidFill>
                <a:highlight>
                  <a:srgbClr val="F7F8F9"/>
                </a:highlight>
                <a:latin typeface="Courier New"/>
                <a:ea typeface="Courier New"/>
                <a:cs typeface="Courier New"/>
                <a:sym typeface="Courier New"/>
              </a:rPr>
              <a:t>"SELECT Address FROM Customers \</a:t>
            </a:r>
            <a:endParaRPr sz="1200">
              <a:solidFill>
                <a:srgbClr val="4070A0"/>
              </a:solidFill>
              <a:highlight>
                <a:srgbClr val="F7F8F9"/>
              </a:highlight>
              <a:latin typeface="Courier New"/>
              <a:ea typeface="Courier New"/>
              <a:cs typeface="Courier New"/>
              <a:sym typeface="Courier New"/>
            </a:endParaRPr>
          </a:p>
          <a:p>
            <a:pPr indent="457200" lvl="0" marL="457200" rtl="0" algn="l">
              <a:lnSpc>
                <a:spcPct val="100000"/>
              </a:lnSpc>
              <a:spcBef>
                <a:spcPts val="0"/>
              </a:spcBef>
              <a:spcAft>
                <a:spcPts val="0"/>
              </a:spcAft>
              <a:buNone/>
            </a:pPr>
            <a:r>
              <a:rPr lang="en" sz="1200">
                <a:solidFill>
                  <a:srgbClr val="4070A0"/>
                </a:solidFill>
                <a:highlight>
                  <a:srgbClr val="F7F8F9"/>
                </a:highlight>
                <a:latin typeface="Courier New"/>
                <a:ea typeface="Courier New"/>
                <a:cs typeface="Courier New"/>
                <a:sym typeface="Courier New"/>
              </a:rPr>
              <a:t>\WHERE CustomerID=1;'{0}'"</a:t>
            </a:r>
            <a:r>
              <a:rPr lang="en" sz="1200">
                <a:solidFill>
                  <a:srgbClr val="666666"/>
                </a:solidFill>
                <a:highlight>
                  <a:srgbClr val="F7F8F9"/>
                </a:highlight>
                <a:latin typeface="Courier New"/>
                <a:ea typeface="Courier New"/>
                <a:cs typeface="Courier New"/>
                <a:sym typeface="Courier New"/>
              </a:rPr>
              <a:t>.</a:t>
            </a:r>
            <a:r>
              <a:rPr lang="en" sz="1200">
                <a:solidFill>
                  <a:srgbClr val="617287"/>
                </a:solidFill>
                <a:highlight>
                  <a:srgbClr val="F7F8F9"/>
                </a:highlight>
                <a:latin typeface="Courier New"/>
                <a:ea typeface="Courier New"/>
                <a:cs typeface="Courier New"/>
                <a:sym typeface="Courier New"/>
              </a:rPr>
              <a:t>format(idnum)</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result </a:t>
            </a:r>
            <a:r>
              <a:rPr lang="en" sz="1200">
                <a:solidFill>
                  <a:srgbClr val="666666"/>
                </a:solidFill>
                <a:highlight>
                  <a:srgbClr val="F7F8F9"/>
                </a:highlight>
                <a:latin typeface="Courier New"/>
                <a:ea typeface="Courier New"/>
                <a:cs typeface="Courier New"/>
                <a:sym typeface="Courier New"/>
              </a:rPr>
              <a:t>=</a:t>
            </a:r>
            <a:r>
              <a:rPr lang="en" sz="1200">
                <a:solidFill>
                  <a:srgbClr val="617287"/>
                </a:solidFill>
                <a:highlight>
                  <a:srgbClr val="F7F8F9"/>
                </a:highlight>
                <a:latin typeface="Courier New"/>
                <a:ea typeface="Courier New"/>
                <a:cs typeface="Courier New"/>
                <a:sym typeface="Courier New"/>
              </a:rPr>
              <a:t> db</a:t>
            </a:r>
            <a:r>
              <a:rPr lang="en" sz="1200">
                <a:solidFill>
                  <a:srgbClr val="666666"/>
                </a:solidFill>
                <a:highlight>
                  <a:srgbClr val="F7F8F9"/>
                </a:highlight>
                <a:latin typeface="Courier New"/>
                <a:ea typeface="Courier New"/>
                <a:cs typeface="Courier New"/>
                <a:sym typeface="Courier New"/>
              </a:rPr>
              <a:t>.</a:t>
            </a:r>
            <a:r>
              <a:rPr lang="en" sz="1200">
                <a:solidFill>
                  <a:srgbClr val="617287"/>
                </a:solidFill>
                <a:highlight>
                  <a:srgbClr val="F7F8F9"/>
                </a:highlight>
                <a:latin typeface="Courier New"/>
                <a:ea typeface="Courier New"/>
                <a:cs typeface="Courier New"/>
                <a:sym typeface="Courier New"/>
              </a:rPr>
              <a:t>query(q)</a:t>
            </a:r>
            <a:endParaRPr sz="1200">
              <a:solidFill>
                <a:srgbClr val="617287"/>
              </a:solidFill>
              <a:highlight>
                <a:srgbClr val="F7F8F9"/>
              </a:highlight>
              <a:latin typeface="Courier New"/>
              <a:ea typeface="Courier New"/>
              <a:cs typeface="Courier New"/>
              <a:sym typeface="Courier New"/>
            </a:endParaRPr>
          </a:p>
          <a:p>
            <a:pPr indent="0" lvl="0" marL="0" rtl="0" algn="l">
              <a:lnSpc>
                <a:spcPct val="100000"/>
              </a:lnSpc>
              <a:spcBef>
                <a:spcPts val="0"/>
              </a:spcBef>
              <a:spcAft>
                <a:spcPts val="0"/>
              </a:spcAft>
              <a:buNone/>
            </a:pPr>
            <a:r>
              <a:t/>
            </a:r>
            <a:endParaRPr sz="1200">
              <a:solidFill>
                <a:srgbClr val="617287"/>
              </a:solidFill>
              <a:highlight>
                <a:srgbClr val="F7F8F9"/>
              </a:highlight>
              <a:latin typeface="Courier New"/>
              <a:ea typeface="Courier New"/>
              <a:cs typeface="Courier New"/>
              <a:sym typeface="Courier New"/>
            </a:endParaRPr>
          </a:p>
          <a:p>
            <a:pPr indent="0" lvl="0" marL="0" marR="22860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      </a:t>
            </a:r>
            <a:r>
              <a:rPr b="1" lang="en" sz="1200">
                <a:solidFill>
                  <a:srgbClr val="38761D"/>
                </a:solidFill>
                <a:latin typeface="Courier New"/>
                <a:ea typeface="Courier New"/>
                <a:cs typeface="Courier New"/>
                <a:sym typeface="Courier New"/>
              </a:rPr>
              <a:t>return</a:t>
            </a:r>
            <a:r>
              <a:rPr lang="en" sz="1200">
                <a:solidFill>
                  <a:srgbClr val="617287"/>
                </a:solidFill>
                <a:highlight>
                  <a:srgbClr val="F7F8F9"/>
                </a:highlight>
                <a:latin typeface="Courier New"/>
                <a:ea typeface="Courier New"/>
                <a:cs typeface="Courier New"/>
                <a:sym typeface="Courier New"/>
              </a:rPr>
              <a:t> [SlotSet(</a:t>
            </a:r>
            <a:endParaRPr sz="1200">
              <a:solidFill>
                <a:srgbClr val="617287"/>
              </a:solidFill>
              <a:highlight>
                <a:srgbClr val="F7F8F9"/>
              </a:highlight>
              <a:latin typeface="Courier New"/>
              <a:ea typeface="Courier New"/>
              <a:cs typeface="Courier New"/>
              <a:sym typeface="Courier New"/>
            </a:endParaRPr>
          </a:p>
          <a:p>
            <a:pPr indent="457200" lvl="0" marL="457200" marR="228600" rtl="0" algn="l">
              <a:lnSpc>
                <a:spcPct val="100000"/>
              </a:lnSpc>
              <a:spcBef>
                <a:spcPts val="0"/>
              </a:spcBef>
              <a:spcAft>
                <a:spcPts val="0"/>
              </a:spcAft>
              <a:buNone/>
            </a:pPr>
            <a:r>
              <a:rPr lang="en" sz="1200">
                <a:solidFill>
                  <a:srgbClr val="4070A0"/>
                </a:solidFill>
                <a:highlight>
                  <a:srgbClr val="F7F8F9"/>
                </a:highlight>
                <a:latin typeface="Courier New"/>
                <a:ea typeface="Courier New"/>
                <a:cs typeface="Courier New"/>
                <a:sym typeface="Courier New"/>
              </a:rPr>
              <a:t>"address"</a:t>
            </a:r>
            <a:r>
              <a:rPr lang="en" sz="1200">
                <a:solidFill>
                  <a:srgbClr val="617287"/>
                </a:solidFill>
                <a:highlight>
                  <a:srgbClr val="F7F8F9"/>
                </a:highlight>
                <a:latin typeface="Courier New"/>
                <a:ea typeface="Courier New"/>
                <a:cs typeface="Courier New"/>
                <a:sym typeface="Courier New"/>
              </a:rPr>
              <a:t>, </a:t>
            </a:r>
            <a:endParaRPr sz="1200">
              <a:solidFill>
                <a:srgbClr val="617287"/>
              </a:solidFill>
              <a:highlight>
                <a:srgbClr val="F7F8F9"/>
              </a:highlight>
              <a:latin typeface="Courier New"/>
              <a:ea typeface="Courier New"/>
              <a:cs typeface="Courier New"/>
              <a:sym typeface="Courier New"/>
            </a:endParaRPr>
          </a:p>
          <a:p>
            <a:pPr indent="457200" lvl="0" marL="457200" marR="228600" rtl="0" algn="l">
              <a:lnSpc>
                <a:spcPct val="100000"/>
              </a:lnSpc>
              <a:spcBef>
                <a:spcPts val="0"/>
              </a:spcBef>
              <a:spcAft>
                <a:spcPts val="0"/>
              </a:spcAft>
              <a:buNone/>
            </a:pPr>
            <a:r>
              <a:rPr lang="en" sz="1200">
                <a:solidFill>
                  <a:srgbClr val="617287"/>
                </a:solidFill>
                <a:highlight>
                  <a:srgbClr val="F7F8F9"/>
                </a:highlight>
                <a:latin typeface="Courier New"/>
                <a:ea typeface="Courier New"/>
                <a:cs typeface="Courier New"/>
                <a:sym typeface="Courier New"/>
              </a:rPr>
              <a:t>result </a:t>
            </a:r>
            <a:r>
              <a:rPr b="1" lang="en" sz="1200">
                <a:solidFill>
                  <a:srgbClr val="38761D"/>
                </a:solidFill>
                <a:latin typeface="Courier New"/>
                <a:ea typeface="Courier New"/>
                <a:cs typeface="Courier New"/>
                <a:sym typeface="Courier New"/>
              </a:rPr>
              <a:t>if</a:t>
            </a:r>
            <a:r>
              <a:rPr lang="en" sz="1200">
                <a:solidFill>
                  <a:srgbClr val="617287"/>
                </a:solidFill>
                <a:highlight>
                  <a:srgbClr val="F7F8F9"/>
                </a:highlight>
                <a:latin typeface="Courier New"/>
                <a:ea typeface="Courier New"/>
                <a:cs typeface="Courier New"/>
                <a:sym typeface="Courier New"/>
              </a:rPr>
              <a:t> result </a:t>
            </a:r>
            <a:r>
              <a:rPr b="1" lang="en" sz="1200">
                <a:solidFill>
                  <a:srgbClr val="38761D"/>
                </a:solidFill>
                <a:latin typeface="Courier New"/>
                <a:ea typeface="Courier New"/>
                <a:cs typeface="Courier New"/>
                <a:sym typeface="Courier New"/>
              </a:rPr>
              <a:t>is not</a:t>
            </a:r>
            <a:r>
              <a:rPr lang="en" sz="1200">
                <a:solidFill>
                  <a:srgbClr val="617287"/>
                </a:solidFill>
                <a:highlight>
                  <a:srgbClr val="F7F8F9"/>
                </a:highlight>
                <a:latin typeface="Courier New"/>
                <a:ea typeface="Courier New"/>
                <a:cs typeface="Courier New"/>
                <a:sym typeface="Courier New"/>
              </a:rPr>
              <a:t> </a:t>
            </a:r>
            <a:r>
              <a:rPr lang="en" sz="1200">
                <a:solidFill>
                  <a:srgbClr val="007020"/>
                </a:solidFill>
                <a:highlight>
                  <a:srgbClr val="F7F8F9"/>
                </a:highlight>
                <a:latin typeface="Courier New"/>
                <a:ea typeface="Courier New"/>
                <a:cs typeface="Courier New"/>
                <a:sym typeface="Courier New"/>
              </a:rPr>
              <a:t>None</a:t>
            </a:r>
            <a:r>
              <a:rPr lang="en" sz="1200">
                <a:solidFill>
                  <a:srgbClr val="617287"/>
                </a:solidFill>
                <a:highlight>
                  <a:srgbClr val="F7F8F9"/>
                </a:highlight>
                <a:latin typeface="Courier New"/>
                <a:ea typeface="Courier New"/>
                <a:cs typeface="Courier New"/>
                <a:sym typeface="Courier New"/>
              </a:rPr>
              <a:t> </a:t>
            </a:r>
            <a:r>
              <a:rPr b="1" lang="en" sz="1200">
                <a:solidFill>
                  <a:srgbClr val="38761D"/>
                </a:solidFill>
                <a:latin typeface="Courier New"/>
                <a:ea typeface="Courier New"/>
                <a:cs typeface="Courier New"/>
                <a:sym typeface="Courier New"/>
              </a:rPr>
              <a:t>else</a:t>
            </a:r>
            <a:r>
              <a:rPr lang="en" sz="1200">
                <a:solidFill>
                  <a:srgbClr val="617287"/>
                </a:solidFill>
                <a:highlight>
                  <a:srgbClr val="F7F8F9"/>
                </a:highlight>
                <a:latin typeface="Courier New"/>
                <a:ea typeface="Courier New"/>
                <a:cs typeface="Courier New"/>
                <a:sym typeface="Courier New"/>
              </a:rPr>
              <a:t> </a:t>
            </a:r>
            <a:r>
              <a:rPr lang="en" sz="1200">
                <a:solidFill>
                  <a:srgbClr val="4070A0"/>
                </a:solidFill>
                <a:highlight>
                  <a:srgbClr val="F7F8F9"/>
                </a:highlight>
                <a:latin typeface="Courier New"/>
                <a:ea typeface="Courier New"/>
                <a:cs typeface="Courier New"/>
                <a:sym typeface="Courier New"/>
              </a:rPr>
              <a:t>"NotOnFile"</a:t>
            </a:r>
            <a:r>
              <a:rPr lang="en" sz="1200">
                <a:solidFill>
                  <a:srgbClr val="617287"/>
                </a:solidFill>
                <a:highlight>
                  <a:srgbClr val="F7F8F9"/>
                </a:highlight>
                <a:latin typeface="Courier New"/>
                <a:ea typeface="Courier New"/>
                <a:cs typeface="Courier New"/>
                <a:sym typeface="Courier New"/>
              </a:rPr>
              <a:t>)]</a:t>
            </a:r>
            <a:endParaRPr sz="1200">
              <a:solidFill>
                <a:srgbClr val="617287"/>
              </a:solidFill>
              <a:highlight>
                <a:srgbClr val="F7F8F9"/>
              </a:highlight>
              <a:latin typeface="Courier New"/>
              <a:ea typeface="Courier New"/>
              <a:cs typeface="Courier New"/>
              <a:sym typeface="Courier New"/>
            </a:endParaRPr>
          </a:p>
          <a:p>
            <a:pPr indent="0" lvl="0" marL="0" rtl="0" algn="l">
              <a:spcBef>
                <a:spcPts val="0"/>
              </a:spcBef>
              <a:spcAft>
                <a:spcPts val="0"/>
              </a:spcAft>
              <a:buNone/>
            </a:pPr>
            <a:r>
              <a:t/>
            </a:r>
            <a:endParaRPr b="1" sz="1200">
              <a:solidFill>
                <a:srgbClr val="5A17EE"/>
              </a:solidFill>
              <a:latin typeface="Courier New"/>
              <a:ea typeface="Courier New"/>
              <a:cs typeface="Courier New"/>
              <a:sym typeface="Courier New"/>
            </a:endParaRPr>
          </a:p>
        </p:txBody>
      </p:sp>
      <p:grpSp>
        <p:nvGrpSpPr>
          <p:cNvPr id="2051" name="Google Shape;2051;p253"/>
          <p:cNvGrpSpPr/>
          <p:nvPr/>
        </p:nvGrpSpPr>
        <p:grpSpPr>
          <a:xfrm>
            <a:off x="235500" y="2967372"/>
            <a:ext cx="2088258" cy="1060800"/>
            <a:chOff x="543750" y="1735197"/>
            <a:chExt cx="2088258" cy="1060800"/>
          </a:xfrm>
        </p:grpSpPr>
        <p:pic>
          <p:nvPicPr>
            <p:cNvPr id="2052" name="Google Shape;2052;p253"/>
            <p:cNvPicPr preferRelativeResize="0"/>
            <p:nvPr/>
          </p:nvPicPr>
          <p:blipFill>
            <a:blip r:embed="rId4">
              <a:alphaModFix/>
            </a:blip>
            <a:stretch>
              <a:fillRect/>
            </a:stretch>
          </p:blipFill>
          <p:spPr>
            <a:xfrm>
              <a:off x="543750" y="2138847"/>
              <a:ext cx="528007" cy="528007"/>
            </a:xfrm>
            <a:prstGeom prst="rect">
              <a:avLst/>
            </a:prstGeom>
            <a:noFill/>
            <a:ln>
              <a:noFill/>
            </a:ln>
          </p:spPr>
        </p:pic>
        <p:sp>
          <p:nvSpPr>
            <p:cNvPr id="2053" name="Google Shape;2053;p253"/>
            <p:cNvSpPr/>
            <p:nvPr/>
          </p:nvSpPr>
          <p:spPr>
            <a:xfrm>
              <a:off x="1248108" y="1735197"/>
              <a:ext cx="1383900" cy="10608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757575"/>
                  </a:solidFill>
                  <a:latin typeface="Source Sans Pro"/>
                  <a:ea typeface="Source Sans Pro"/>
                  <a:cs typeface="Source Sans Pro"/>
                  <a:sym typeface="Source Sans Pro"/>
                </a:rPr>
                <a:t>“What do you have on file?”</a:t>
              </a:r>
              <a:endParaRPr i="1" sz="1200">
                <a:solidFill>
                  <a:srgbClr val="757575"/>
                </a:solidFill>
                <a:latin typeface="Source Sans Pro"/>
                <a:ea typeface="Source Sans Pro"/>
                <a:cs typeface="Source Sans Pro"/>
                <a:sym typeface="Source Sans Pro"/>
              </a:endParaRPr>
            </a:p>
          </p:txBody>
        </p:sp>
      </p:grpSp>
      <p:sp>
        <p:nvSpPr>
          <p:cNvPr id="2054" name="Google Shape;2054;p253"/>
          <p:cNvSpPr/>
          <p:nvPr/>
        </p:nvSpPr>
        <p:spPr>
          <a:xfrm flipH="1">
            <a:off x="3272900" y="3096525"/>
            <a:ext cx="189600" cy="802500"/>
          </a:xfrm>
          <a:prstGeom prst="rightBrace">
            <a:avLst>
              <a:gd fmla="val 50000" name="adj1"/>
              <a:gd fmla="val 50000" name="adj2"/>
            </a:avLst>
          </a:prstGeom>
          <a:noFill/>
          <a:ln cap="flat" cmpd="sng" w="28575">
            <a:solidFill>
              <a:srgbClr val="5A17EE"/>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cxnSp>
        <p:nvCxnSpPr>
          <p:cNvPr id="2055" name="Google Shape;2055;p253"/>
          <p:cNvCxnSpPr>
            <a:stCxn id="2053" idx="3"/>
            <a:endCxn id="2054" idx="1"/>
          </p:cNvCxnSpPr>
          <p:nvPr/>
        </p:nvCxnSpPr>
        <p:spPr>
          <a:xfrm>
            <a:off x="2323758" y="3497772"/>
            <a:ext cx="949200" cy="0"/>
          </a:xfrm>
          <a:prstGeom prst="straightConnector1">
            <a:avLst/>
          </a:prstGeom>
          <a:noFill/>
          <a:ln cap="flat" cmpd="sng" w="28575">
            <a:solidFill>
              <a:srgbClr val="5A17EE"/>
            </a:solidFill>
            <a:prstDash val="solid"/>
            <a:round/>
            <a:headEnd len="med" w="med" type="none"/>
            <a:tailEnd len="med" w="med" type="triangl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47"/>
                                        </p:tgtEl>
                                        <p:attrNameLst>
                                          <p:attrName>style.visibility</p:attrName>
                                        </p:attrNameLst>
                                      </p:cBhvr>
                                      <p:to>
                                        <p:strVal val="visible"/>
                                      </p:to>
                                    </p:set>
                                    <p:animEffect filter="fade" transition="in">
                                      <p:cBhvr>
                                        <p:cTn dur="1000"/>
                                        <p:tgtEl>
                                          <p:spTgt spid="20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1"/>
                                        </p:tgtEl>
                                        <p:attrNameLst>
                                          <p:attrName>style.visibility</p:attrName>
                                        </p:attrNameLst>
                                      </p:cBhvr>
                                      <p:to>
                                        <p:strVal val="visible"/>
                                      </p:to>
                                    </p:set>
                                    <p:animEffect filter="fade" transition="in">
                                      <p:cBhvr>
                                        <p:cTn dur="1000"/>
                                        <p:tgtEl>
                                          <p:spTgt spid="205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5"/>
                                        </p:tgtEl>
                                        <p:attrNameLst>
                                          <p:attrName>style.visibility</p:attrName>
                                        </p:attrNameLst>
                                      </p:cBhvr>
                                      <p:to>
                                        <p:strVal val="visible"/>
                                      </p:to>
                                    </p:set>
                                    <p:animEffect filter="fade" transition="in">
                                      <p:cBhvr>
                                        <p:cTn dur="1000"/>
                                        <p:tgtEl>
                                          <p:spTgt spid="2055"/>
                                        </p:tgtEl>
                                      </p:cBhvr>
                                    </p:animEffect>
                                  </p:childTnLst>
                                </p:cTn>
                              </p:par>
                              <p:par>
                                <p:cTn fill="hold" nodeType="withEffect" presetClass="entr" presetID="10" presetSubtype="0">
                                  <p:stCondLst>
                                    <p:cond delay="0"/>
                                  </p:stCondLst>
                                  <p:childTnLst>
                                    <p:set>
                                      <p:cBhvr>
                                        <p:cTn dur="1" fill="hold">
                                          <p:stCondLst>
                                            <p:cond delay="0"/>
                                          </p:stCondLst>
                                        </p:cTn>
                                        <p:tgtEl>
                                          <p:spTgt spid="2050"/>
                                        </p:tgtEl>
                                        <p:attrNameLst>
                                          <p:attrName>style.visibility</p:attrName>
                                        </p:attrNameLst>
                                      </p:cBhvr>
                                      <p:to>
                                        <p:strVal val="visible"/>
                                      </p:to>
                                    </p:set>
                                    <p:animEffect filter="fade" transition="in">
                                      <p:cBhvr>
                                        <p:cTn dur="1000"/>
                                        <p:tgtEl>
                                          <p:spTgt spid="205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54"/>
                                        </p:tgtEl>
                                        <p:attrNameLst>
                                          <p:attrName>style.visibility</p:attrName>
                                        </p:attrNameLst>
                                      </p:cBhvr>
                                      <p:to>
                                        <p:strVal val="visible"/>
                                      </p:to>
                                    </p:set>
                                    <p:animEffect filter="fade" transition="in">
                                      <p:cBhvr>
                                        <p:cTn dur="1000"/>
                                        <p:tgtEl>
                                          <p:spTgt spid="20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9" name="Shape 2059"/>
        <p:cNvGrpSpPr/>
        <p:nvPr/>
      </p:nvGrpSpPr>
      <p:grpSpPr>
        <a:xfrm>
          <a:off x="0" y="0"/>
          <a:ext cx="0" cy="0"/>
          <a:chOff x="0" y="0"/>
          <a:chExt cx="0" cy="0"/>
        </a:xfrm>
      </p:grpSpPr>
      <p:sp>
        <p:nvSpPr>
          <p:cNvPr id="2060" name="Google Shape;2060;p254"/>
          <p:cNvSpPr txBox="1"/>
          <p:nvPr>
            <p:ph idx="2" type="title"/>
          </p:nvPr>
        </p:nvSpPr>
        <p:spPr>
          <a:xfrm>
            <a:off x="1313975"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Code</a:t>
            </a:r>
            <a:endParaRPr/>
          </a:p>
        </p:txBody>
      </p:sp>
      <p:sp>
        <p:nvSpPr>
          <p:cNvPr id="2061" name="Google Shape;2061;p254"/>
          <p:cNvSpPr txBox="1"/>
          <p:nvPr>
            <p:ph type="title"/>
          </p:nvPr>
        </p:nvSpPr>
        <p:spPr>
          <a:xfrm>
            <a:off x="1313975"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implement a custom for our financial assistant</a:t>
            </a:r>
            <a:endParaRPr/>
          </a:p>
        </p:txBody>
      </p:sp>
      <p:sp>
        <p:nvSpPr>
          <p:cNvPr id="2062" name="Google Shape;2062;p254"/>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We will implement a custom action which will allow users to check their account balance:</a:t>
            </a:r>
            <a:endParaRPr sz="1800"/>
          </a:p>
        </p:txBody>
      </p:sp>
      <p:sp>
        <p:nvSpPr>
          <p:cNvPr id="2063" name="Google Shape;2063;p254"/>
          <p:cNvSpPr/>
          <p:nvPr/>
        </p:nvSpPr>
        <p:spPr>
          <a:xfrm>
            <a:off x="3048225" y="1830875"/>
            <a:ext cx="2495700" cy="4191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4" name="Google Shape;2064;p254"/>
          <p:cNvSpPr txBox="1"/>
          <p:nvPr/>
        </p:nvSpPr>
        <p:spPr>
          <a:xfrm>
            <a:off x="3184725" y="1830875"/>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Hello</a:t>
            </a:r>
            <a:endParaRPr>
              <a:latin typeface="Source Sans Pro"/>
              <a:ea typeface="Source Sans Pro"/>
              <a:cs typeface="Source Sans Pro"/>
              <a:sym typeface="Source Sans Pro"/>
            </a:endParaRPr>
          </a:p>
        </p:txBody>
      </p:sp>
      <p:sp>
        <p:nvSpPr>
          <p:cNvPr id="2065" name="Google Shape;2065;p254"/>
          <p:cNvSpPr/>
          <p:nvPr/>
        </p:nvSpPr>
        <p:spPr>
          <a:xfrm>
            <a:off x="2594375" y="2384200"/>
            <a:ext cx="2495700" cy="419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6" name="Google Shape;2066;p254"/>
          <p:cNvSpPr txBox="1"/>
          <p:nvPr/>
        </p:nvSpPr>
        <p:spPr>
          <a:xfrm>
            <a:off x="2680375" y="2426500"/>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Hello! How can I help?</a:t>
            </a:r>
            <a:endParaRPr>
              <a:latin typeface="Source Sans Pro"/>
              <a:ea typeface="Source Sans Pro"/>
              <a:cs typeface="Source Sans Pro"/>
              <a:sym typeface="Source Sans Pro"/>
            </a:endParaRPr>
          </a:p>
        </p:txBody>
      </p:sp>
      <p:sp>
        <p:nvSpPr>
          <p:cNvPr id="2067" name="Google Shape;2067;p254"/>
          <p:cNvSpPr/>
          <p:nvPr/>
        </p:nvSpPr>
        <p:spPr>
          <a:xfrm>
            <a:off x="3048225" y="2937525"/>
            <a:ext cx="2495700" cy="5598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68" name="Google Shape;2068;p254"/>
          <p:cNvSpPr txBox="1"/>
          <p:nvPr/>
        </p:nvSpPr>
        <p:spPr>
          <a:xfrm>
            <a:off x="3184725" y="2875725"/>
            <a:ext cx="2763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I would like to check my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account balance</a:t>
            </a:r>
            <a:endParaRPr>
              <a:latin typeface="Source Sans Pro"/>
              <a:ea typeface="Source Sans Pro"/>
              <a:cs typeface="Source Sans Pro"/>
              <a:sym typeface="Source Sans Pro"/>
            </a:endParaRPr>
          </a:p>
        </p:txBody>
      </p:sp>
      <p:sp>
        <p:nvSpPr>
          <p:cNvPr id="2069" name="Google Shape;2069;p254"/>
          <p:cNvSpPr/>
          <p:nvPr/>
        </p:nvSpPr>
        <p:spPr>
          <a:xfrm>
            <a:off x="2594375" y="3631550"/>
            <a:ext cx="2495700" cy="603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0" name="Google Shape;2070;p254"/>
          <p:cNvSpPr txBox="1"/>
          <p:nvPr/>
        </p:nvSpPr>
        <p:spPr>
          <a:xfrm>
            <a:off x="2730875" y="3631550"/>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Your account balance is $10.</a:t>
            </a:r>
            <a:endParaRPr>
              <a:latin typeface="Source Sans Pro"/>
              <a:ea typeface="Source Sans Pro"/>
              <a:cs typeface="Source Sans Pro"/>
              <a:sym typeface="Source Sans Pro"/>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4" name="Shape 2074"/>
        <p:cNvGrpSpPr/>
        <p:nvPr/>
      </p:nvGrpSpPr>
      <p:grpSpPr>
        <a:xfrm>
          <a:off x="0" y="0"/>
          <a:ext cx="0" cy="0"/>
          <a:chOff x="0" y="0"/>
          <a:chExt cx="0" cy="0"/>
        </a:xfrm>
      </p:grpSpPr>
      <p:sp>
        <p:nvSpPr>
          <p:cNvPr id="2075" name="Google Shape;2075;p255"/>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Forms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9" name="Shape 2079"/>
        <p:cNvGrpSpPr/>
        <p:nvPr/>
      </p:nvGrpSpPr>
      <p:grpSpPr>
        <a:xfrm>
          <a:off x="0" y="0"/>
          <a:ext cx="0" cy="0"/>
          <a:chOff x="0" y="0"/>
          <a:chExt cx="0" cy="0"/>
        </a:xfrm>
      </p:grpSpPr>
      <p:sp>
        <p:nvSpPr>
          <p:cNvPr id="2080" name="Google Shape;2080;p256"/>
          <p:cNvSpPr txBox="1"/>
          <p:nvPr>
            <p:ph idx="2" type="title"/>
          </p:nvPr>
        </p:nvSpPr>
        <p:spPr>
          <a:xfrm>
            <a:off x="12863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081" name="Google Shape;2081;p256"/>
          <p:cNvSpPr txBox="1"/>
          <p:nvPr>
            <p:ph type="title"/>
          </p:nvPr>
        </p:nvSpPr>
        <p:spPr>
          <a:xfrm>
            <a:off x="12863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2082" name="Google Shape;2082;p256"/>
          <p:cNvSpPr txBox="1"/>
          <p:nvPr>
            <p:ph idx="1" type="body"/>
          </p:nvPr>
        </p:nvSpPr>
        <p:spPr>
          <a:xfrm>
            <a:off x="5604800" y="2218375"/>
            <a:ext cx="3595800" cy="3364500"/>
          </a:xfrm>
          <a:prstGeom prst="rect">
            <a:avLst/>
          </a:prstGeom>
        </p:spPr>
        <p:txBody>
          <a:bodyPr anchorCtr="0" anchor="t" bIns="91425" lIns="91425" spcFirstLastPara="1" rIns="91425" wrap="square" tIns="91425">
            <a:noAutofit/>
          </a:bodyPr>
          <a:lstStyle/>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pay credit card happy path</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pay_cc</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cc_payment_form</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form{"name": "cc_payment_form"}</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form{"name": null}</a:t>
            </a:r>
            <a:endParaRPr b="1" sz="1000">
              <a:solidFill>
                <a:srgbClr val="000080"/>
              </a:solidFill>
              <a:latin typeface="Source Code Pro"/>
              <a:ea typeface="Source Code Pro"/>
              <a:cs typeface="Source Code Pro"/>
              <a:sym typeface="Source Code Pro"/>
            </a:endParaRPr>
          </a:p>
          <a:p>
            <a:pPr indent="0" lvl="0" marL="228600" marR="228600" rtl="0" algn="l">
              <a:lnSpc>
                <a:spcPct val="142500"/>
              </a:lnSpc>
              <a:spcBef>
                <a:spcPts val="1100"/>
              </a:spcBef>
              <a:spcAft>
                <a:spcPts val="0"/>
              </a:spcAft>
              <a:buNone/>
            </a:pPr>
            <a:r>
              <a:t/>
            </a:r>
            <a:endParaRPr b="1" sz="1000">
              <a:solidFill>
                <a:srgbClr val="000080"/>
              </a:solidFill>
              <a:highlight>
                <a:srgbClr val="F7F8F9"/>
              </a:highlight>
              <a:latin typeface="Source Code Pro"/>
              <a:ea typeface="Source Code Pro"/>
              <a:cs typeface="Source Code Pro"/>
              <a:sym typeface="Source Code Pro"/>
            </a:endParaRPr>
          </a:p>
          <a:p>
            <a:pPr indent="0" lvl="0" marL="228600" marR="228600" rtl="0" algn="l">
              <a:lnSpc>
                <a:spcPct val="142500"/>
              </a:lnSpc>
              <a:spcBef>
                <a:spcPts val="1100"/>
              </a:spcBef>
              <a:spcAft>
                <a:spcPts val="1100"/>
              </a:spcAft>
              <a:buClr>
                <a:schemeClr val="dk1"/>
              </a:buClr>
              <a:buSzPts val="1100"/>
              <a:buFont typeface="Arial"/>
              <a:buNone/>
            </a:pPr>
            <a:r>
              <a:t/>
            </a:r>
            <a:endParaRPr b="1" sz="1000">
              <a:solidFill>
                <a:srgbClr val="000080"/>
              </a:solidFill>
              <a:highlight>
                <a:srgbClr val="F7F8F9"/>
              </a:highlight>
              <a:latin typeface="Source Code Pro"/>
              <a:ea typeface="Source Code Pro"/>
              <a:cs typeface="Source Code Pro"/>
              <a:sym typeface="Source Code Pro"/>
            </a:endParaRPr>
          </a:p>
        </p:txBody>
      </p:sp>
      <p:sp>
        <p:nvSpPr>
          <p:cNvPr id="2083" name="Google Shape;2083;p256"/>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Rasa Forms allow you to describe all happy paths with a single story</a:t>
            </a:r>
            <a:endParaRPr sz="1800"/>
          </a:p>
        </p:txBody>
      </p:sp>
      <p:sp>
        <p:nvSpPr>
          <p:cNvPr id="2084" name="Google Shape;2084;p256"/>
          <p:cNvSpPr txBox="1"/>
          <p:nvPr/>
        </p:nvSpPr>
        <p:spPr>
          <a:xfrm>
            <a:off x="366900" y="1526900"/>
            <a:ext cx="4529700" cy="158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5A17EE"/>
                </a:solidFill>
                <a:latin typeface="Source Sans Pro"/>
                <a:ea typeface="Source Sans Pro"/>
                <a:cs typeface="Source Sans Pro"/>
                <a:sym typeface="Source Sans Pro"/>
              </a:rPr>
              <a:t>## Happy path 1:</a:t>
            </a:r>
            <a:endParaRPr sz="1200">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U: I would like to make a money transfer</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B: Towards which credit card would you like to make a payment?</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U: Towards my justice bank credit card</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B: How much do you want to pay?</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U: $100</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B: The transaction has been scheduled.</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t/>
            </a:r>
            <a:endParaRPr sz="1200">
              <a:solidFill>
                <a:srgbClr val="666666"/>
              </a:solidFill>
              <a:latin typeface="Source Sans Pro"/>
              <a:ea typeface="Source Sans Pro"/>
              <a:cs typeface="Source Sans Pro"/>
              <a:sym typeface="Source Sans Pro"/>
            </a:endParaRPr>
          </a:p>
        </p:txBody>
      </p:sp>
      <p:sp>
        <p:nvSpPr>
          <p:cNvPr id="2085" name="Google Shape;2085;p256"/>
          <p:cNvSpPr/>
          <p:nvPr/>
        </p:nvSpPr>
        <p:spPr>
          <a:xfrm>
            <a:off x="4811900" y="2939075"/>
            <a:ext cx="656100" cy="261000"/>
          </a:xfrm>
          <a:prstGeom prst="rightArrow">
            <a:avLst>
              <a:gd fmla="val 50000" name="adj1"/>
              <a:gd fmla="val 50000" name="adj2"/>
            </a:avLst>
          </a:prstGeom>
          <a:solidFill>
            <a:srgbClr val="5A17E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86" name="Google Shape;2086;p256"/>
          <p:cNvSpPr txBox="1"/>
          <p:nvPr/>
        </p:nvSpPr>
        <p:spPr>
          <a:xfrm>
            <a:off x="409225" y="3323175"/>
            <a:ext cx="4515600" cy="1100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200">
                <a:solidFill>
                  <a:srgbClr val="5A17EE"/>
                </a:solidFill>
                <a:latin typeface="Source Sans Pro"/>
                <a:ea typeface="Source Sans Pro"/>
                <a:cs typeface="Source Sans Pro"/>
                <a:sym typeface="Source Sans Pro"/>
              </a:rPr>
              <a:t>## Happy path 2:</a:t>
            </a:r>
            <a:endParaRPr sz="1200">
              <a:solidFill>
                <a:srgbClr val="5A17EE"/>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rgbClr val="666666"/>
                </a:solidFill>
                <a:latin typeface="Source Sans Pro"/>
                <a:ea typeface="Source Sans Pro"/>
                <a:cs typeface="Source Sans Pro"/>
                <a:sym typeface="Source Sans Pro"/>
              </a:rPr>
              <a:t>U: I would like to make a 100$ money transfer</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rgbClr val="666666"/>
                </a:solidFill>
                <a:latin typeface="Source Sans Pro"/>
                <a:ea typeface="Source Sans Pro"/>
                <a:cs typeface="Source Sans Pro"/>
                <a:sym typeface="Source Sans Pro"/>
              </a:rPr>
              <a:t>B: Towards which credit card would you like to make a payment?</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rgbClr val="666666"/>
                </a:solidFill>
                <a:latin typeface="Source Sans Pro"/>
                <a:ea typeface="Source Sans Pro"/>
                <a:cs typeface="Source Sans Pro"/>
                <a:sym typeface="Source Sans Pro"/>
              </a:rPr>
              <a:t>U: Towards my justice bank credit card</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200">
                <a:solidFill>
                  <a:srgbClr val="666666"/>
                </a:solidFill>
                <a:latin typeface="Source Sans Pro"/>
                <a:ea typeface="Source Sans Pro"/>
                <a:cs typeface="Source Sans Pro"/>
                <a:sym typeface="Source Sans Pro"/>
              </a:rPr>
              <a:t>B: The transaction has been scheduled.</a:t>
            </a:r>
            <a:endParaRPr>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4"/>
                                        </p:tgtEl>
                                        <p:attrNameLst>
                                          <p:attrName>style.visibility</p:attrName>
                                        </p:attrNameLst>
                                      </p:cBhvr>
                                      <p:to>
                                        <p:strVal val="visible"/>
                                      </p:to>
                                    </p:set>
                                    <p:animEffect filter="fade" transition="in">
                                      <p:cBhvr>
                                        <p:cTn dur="1000"/>
                                        <p:tgtEl>
                                          <p:spTgt spid="20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6"/>
                                        </p:tgtEl>
                                        <p:attrNameLst>
                                          <p:attrName>style.visibility</p:attrName>
                                        </p:attrNameLst>
                                      </p:cBhvr>
                                      <p:to>
                                        <p:strVal val="visible"/>
                                      </p:to>
                                    </p:set>
                                    <p:animEffect filter="fade" transition="in">
                                      <p:cBhvr>
                                        <p:cTn dur="1000"/>
                                        <p:tgtEl>
                                          <p:spTgt spid="208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5"/>
                                        </p:tgtEl>
                                        <p:attrNameLst>
                                          <p:attrName>style.visibility</p:attrName>
                                        </p:attrNameLst>
                                      </p:cBhvr>
                                      <p:to>
                                        <p:strVal val="visible"/>
                                      </p:to>
                                    </p:set>
                                    <p:animEffect filter="fade" transition="in">
                                      <p:cBhvr>
                                        <p:cTn dur="1000"/>
                                        <p:tgtEl>
                                          <p:spTgt spid="208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82"/>
                                        </p:tgtEl>
                                        <p:attrNameLst>
                                          <p:attrName>style.visibility</p:attrName>
                                        </p:attrNameLst>
                                      </p:cBhvr>
                                      <p:to>
                                        <p:strVal val="visible"/>
                                      </p:to>
                                    </p:set>
                                    <p:animEffect filter="fade" transition="in">
                                      <p:cBhvr>
                                        <p:cTn dur="1000"/>
                                        <p:tgtEl>
                                          <p:spTgt spid="2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2" name="Shape 752"/>
        <p:cNvGrpSpPr/>
        <p:nvPr/>
      </p:nvGrpSpPr>
      <p:grpSpPr>
        <a:xfrm>
          <a:off x="0" y="0"/>
          <a:ext cx="0" cy="0"/>
          <a:chOff x="0" y="0"/>
          <a:chExt cx="0" cy="0"/>
        </a:xfrm>
      </p:grpSpPr>
      <p:sp>
        <p:nvSpPr>
          <p:cNvPr id="753" name="Google Shape;753;p158"/>
          <p:cNvSpPr txBox="1"/>
          <p:nvPr>
            <p:ph type="title"/>
          </p:nvPr>
        </p:nvSpPr>
        <p:spPr>
          <a:xfrm>
            <a:off x="1202925" y="394525"/>
            <a:ext cx="75531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Build a m</a:t>
            </a:r>
            <a:r>
              <a:rPr lang="en"/>
              <a:t>inimum viable assistant</a:t>
            </a:r>
            <a:r>
              <a:rPr lang="en"/>
              <a:t> with Rasa Open Source + improve it using Rasa X</a:t>
            </a:r>
            <a:endParaRPr/>
          </a:p>
        </p:txBody>
      </p:sp>
      <p:sp>
        <p:nvSpPr>
          <p:cNvPr id="754" name="Google Shape;754;p158"/>
          <p:cNvSpPr txBox="1"/>
          <p:nvPr>
            <p:ph idx="2" type="title"/>
          </p:nvPr>
        </p:nvSpPr>
        <p:spPr>
          <a:xfrm>
            <a:off x="1202925" y="222850"/>
            <a:ext cx="75531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755" name="Google Shape;755;p158"/>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756" name="Google Shape;756;p158"/>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757" name="Google Shape;757;p158"/>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758" name="Google Shape;758;p158"/>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759" name="Google Shape;759;p158"/>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grpSp>
        <p:nvGrpSpPr>
          <p:cNvPr id="760" name="Google Shape;760;p158"/>
          <p:cNvGrpSpPr/>
          <p:nvPr/>
        </p:nvGrpSpPr>
        <p:grpSpPr>
          <a:xfrm>
            <a:off x="4104376" y="2470498"/>
            <a:ext cx="1791695" cy="529814"/>
            <a:chOff x="3055402" y="2304204"/>
            <a:chExt cx="1946014" cy="575446"/>
          </a:xfrm>
        </p:grpSpPr>
        <p:sp>
          <p:nvSpPr>
            <p:cNvPr id="761" name="Google Shape;761;p15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2" name="Google Shape;762;p158"/>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763" name="Google Shape;763;p15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64" name="Google Shape;764;p158"/>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765" name="Google Shape;765;p158"/>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766" name="Google Shape;766;p158"/>
          <p:cNvGrpSpPr/>
          <p:nvPr/>
        </p:nvGrpSpPr>
        <p:grpSpPr>
          <a:xfrm>
            <a:off x="198125" y="3637891"/>
            <a:ext cx="2084400" cy="967811"/>
            <a:chOff x="103175" y="1525212"/>
            <a:chExt cx="2084400" cy="1309800"/>
          </a:xfrm>
        </p:grpSpPr>
        <p:sp>
          <p:nvSpPr>
            <p:cNvPr id="767" name="Google Shape;767;p158"/>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768" name="Google Shape;768;p158"/>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769" name="Google Shape;769;p158"/>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70" name="Google Shape;770;p158"/>
          <p:cNvGrpSpPr/>
          <p:nvPr/>
        </p:nvGrpSpPr>
        <p:grpSpPr>
          <a:xfrm>
            <a:off x="7363056" y="4049096"/>
            <a:ext cx="1672981" cy="941984"/>
            <a:chOff x="7362901" y="495238"/>
            <a:chExt cx="1832199" cy="941984"/>
          </a:xfrm>
        </p:grpSpPr>
        <p:grpSp>
          <p:nvGrpSpPr>
            <p:cNvPr id="771" name="Google Shape;771;p158"/>
            <p:cNvGrpSpPr/>
            <p:nvPr/>
          </p:nvGrpSpPr>
          <p:grpSpPr>
            <a:xfrm>
              <a:off x="7486822" y="495238"/>
              <a:ext cx="1708278" cy="941984"/>
              <a:chOff x="6936517" y="1476446"/>
              <a:chExt cx="1833900" cy="1288800"/>
            </a:xfrm>
          </p:grpSpPr>
          <p:sp>
            <p:nvSpPr>
              <p:cNvPr id="772" name="Google Shape;772;p158"/>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773" name="Google Shape;773;p158"/>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774" name="Google Shape;774;p158"/>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75" name="Google Shape;775;p158"/>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6" name="Google Shape;776;p158"/>
          <p:cNvPicPr preferRelativeResize="0"/>
          <p:nvPr/>
        </p:nvPicPr>
        <p:blipFill>
          <a:blip r:embed="rId4">
            <a:alphaModFix/>
          </a:blip>
          <a:stretch>
            <a:fillRect/>
          </a:stretch>
        </p:blipFill>
        <p:spPr>
          <a:xfrm>
            <a:off x="3467600" y="4420675"/>
            <a:ext cx="250986" cy="253500"/>
          </a:xfrm>
          <a:prstGeom prst="rect">
            <a:avLst/>
          </a:prstGeom>
          <a:noFill/>
          <a:ln>
            <a:noFill/>
          </a:ln>
        </p:spPr>
      </p:pic>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0" name="Shape 2090"/>
        <p:cNvGrpSpPr/>
        <p:nvPr/>
      </p:nvGrpSpPr>
      <p:grpSpPr>
        <a:xfrm>
          <a:off x="0" y="0"/>
          <a:ext cx="0" cy="0"/>
          <a:chOff x="0" y="0"/>
          <a:chExt cx="0" cy="0"/>
        </a:xfrm>
      </p:grpSpPr>
      <p:sp>
        <p:nvSpPr>
          <p:cNvPr id="2091" name="Google Shape;2091;p257"/>
          <p:cNvSpPr txBox="1"/>
          <p:nvPr>
            <p:ph idx="2" type="title"/>
          </p:nvPr>
        </p:nvSpPr>
        <p:spPr>
          <a:xfrm>
            <a:off x="12863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092" name="Google Shape;2092;p257"/>
          <p:cNvSpPr txBox="1"/>
          <p:nvPr>
            <p:ph type="title"/>
          </p:nvPr>
        </p:nvSpPr>
        <p:spPr>
          <a:xfrm>
            <a:off x="12863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2093" name="Google Shape;2093;p257"/>
          <p:cNvSpPr txBox="1"/>
          <p:nvPr>
            <p:ph idx="1" type="body"/>
          </p:nvPr>
        </p:nvSpPr>
        <p:spPr>
          <a:xfrm>
            <a:off x="2331000" y="1673175"/>
            <a:ext cx="3835500" cy="3364500"/>
          </a:xfrm>
          <a:prstGeom prst="rect">
            <a:avLst/>
          </a:prstGeom>
        </p:spPr>
        <p:txBody>
          <a:bodyPr anchorCtr="0" anchor="t" bIns="91425" lIns="91425" spcFirstLastPara="1" rIns="91425" wrap="square" tIns="91425">
            <a:noAutofit/>
          </a:bodyPr>
          <a:lstStyle/>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pay credit card happy path</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greet</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utter_greet</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pay_cc</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cc_payment_form</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form{"name": "cc_payment_form"}</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form{"name": null}</a:t>
            </a:r>
            <a:endParaRPr b="1" sz="1000">
              <a:solidFill>
                <a:srgbClr val="000080"/>
              </a:solidFill>
              <a:latin typeface="Source Code Pro"/>
              <a:ea typeface="Source Code Pro"/>
              <a:cs typeface="Source Code Pro"/>
              <a:sym typeface="Source Code Pro"/>
            </a:endParaRPr>
          </a:p>
          <a:p>
            <a:pPr indent="0" lvl="0" marL="228600" marR="228600" rtl="0" algn="l">
              <a:lnSpc>
                <a:spcPct val="142500"/>
              </a:lnSpc>
              <a:spcBef>
                <a:spcPts val="1100"/>
              </a:spcBef>
              <a:spcAft>
                <a:spcPts val="0"/>
              </a:spcAft>
              <a:buNone/>
            </a:pPr>
            <a:r>
              <a:t/>
            </a:r>
            <a:endParaRPr b="1" sz="1000">
              <a:solidFill>
                <a:srgbClr val="000080"/>
              </a:solidFill>
              <a:highlight>
                <a:srgbClr val="F7F8F9"/>
              </a:highlight>
              <a:latin typeface="Source Code Pro"/>
              <a:ea typeface="Source Code Pro"/>
              <a:cs typeface="Source Code Pro"/>
              <a:sym typeface="Source Code Pro"/>
            </a:endParaRPr>
          </a:p>
          <a:p>
            <a:pPr indent="0" lvl="0" marL="228600" marR="228600" rtl="0" algn="l">
              <a:lnSpc>
                <a:spcPct val="142500"/>
              </a:lnSpc>
              <a:spcBef>
                <a:spcPts val="1100"/>
              </a:spcBef>
              <a:spcAft>
                <a:spcPts val="1100"/>
              </a:spcAft>
              <a:buNone/>
            </a:pPr>
            <a:r>
              <a:t/>
            </a:r>
            <a:endParaRPr b="1" sz="1000">
              <a:solidFill>
                <a:srgbClr val="000080"/>
              </a:solidFill>
              <a:highlight>
                <a:srgbClr val="F7F8F9"/>
              </a:highlight>
              <a:latin typeface="Source Code Pro"/>
              <a:ea typeface="Source Code Pro"/>
              <a:cs typeface="Source Code Pro"/>
              <a:sym typeface="Source Code Pro"/>
            </a:endParaRPr>
          </a:p>
        </p:txBody>
      </p:sp>
      <p:sp>
        <p:nvSpPr>
          <p:cNvPr id="2094" name="Google Shape;2094;p257"/>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The structure of the form</a:t>
            </a:r>
            <a:endParaRPr sz="1800"/>
          </a:p>
        </p:txBody>
      </p:sp>
      <p:cxnSp>
        <p:nvCxnSpPr>
          <p:cNvPr id="2095" name="Google Shape;2095;p257"/>
          <p:cNvCxnSpPr/>
          <p:nvPr/>
        </p:nvCxnSpPr>
        <p:spPr>
          <a:xfrm flipH="1">
            <a:off x="3605475" y="2696288"/>
            <a:ext cx="2740200" cy="16500"/>
          </a:xfrm>
          <a:prstGeom prst="straightConnector1">
            <a:avLst/>
          </a:prstGeom>
          <a:noFill/>
          <a:ln cap="flat" cmpd="sng" w="28575">
            <a:solidFill>
              <a:srgbClr val="5A17EE"/>
            </a:solidFill>
            <a:prstDash val="solid"/>
            <a:round/>
            <a:headEnd len="med" w="med" type="none"/>
            <a:tailEnd len="med" w="med" type="triangle"/>
          </a:ln>
        </p:spPr>
      </p:cxnSp>
      <p:sp>
        <p:nvSpPr>
          <p:cNvPr id="2096" name="Google Shape;2096;p257"/>
          <p:cNvSpPr txBox="1"/>
          <p:nvPr/>
        </p:nvSpPr>
        <p:spPr>
          <a:xfrm>
            <a:off x="6345675" y="2563850"/>
            <a:ext cx="956700" cy="2202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60000"/>
              </a:lnSpc>
              <a:spcBef>
                <a:spcPts val="0"/>
              </a:spcBef>
              <a:spcAft>
                <a:spcPts val="0"/>
              </a:spcAft>
              <a:buNone/>
            </a:pPr>
            <a:r>
              <a:rPr b="1" lang="en" sz="1000">
                <a:solidFill>
                  <a:srgbClr val="5A17EE"/>
                </a:solidFill>
                <a:latin typeface="Courier New"/>
                <a:ea typeface="Courier New"/>
                <a:cs typeface="Courier New"/>
                <a:sym typeface="Courier New"/>
              </a:rPr>
              <a:t>User input</a:t>
            </a:r>
            <a:endParaRPr b="1" sz="1000">
              <a:solidFill>
                <a:srgbClr val="5A17EE"/>
              </a:solidFill>
              <a:latin typeface="Courier New"/>
              <a:ea typeface="Courier New"/>
              <a:cs typeface="Courier New"/>
              <a:sym typeface="Courier New"/>
            </a:endParaRPr>
          </a:p>
        </p:txBody>
      </p:sp>
      <p:cxnSp>
        <p:nvCxnSpPr>
          <p:cNvPr id="2097" name="Google Shape;2097;p257"/>
          <p:cNvCxnSpPr/>
          <p:nvPr/>
        </p:nvCxnSpPr>
        <p:spPr>
          <a:xfrm flipH="1">
            <a:off x="4388650" y="2950475"/>
            <a:ext cx="2740200" cy="16500"/>
          </a:xfrm>
          <a:prstGeom prst="straightConnector1">
            <a:avLst/>
          </a:prstGeom>
          <a:noFill/>
          <a:ln cap="flat" cmpd="sng" w="28575">
            <a:solidFill>
              <a:srgbClr val="5A17EE"/>
            </a:solidFill>
            <a:prstDash val="solid"/>
            <a:round/>
            <a:headEnd len="med" w="med" type="none"/>
            <a:tailEnd len="med" w="med" type="triangle"/>
          </a:ln>
        </p:spPr>
      </p:cxnSp>
      <p:sp>
        <p:nvSpPr>
          <p:cNvPr id="2098" name="Google Shape;2098;p257"/>
          <p:cNvSpPr txBox="1"/>
          <p:nvPr/>
        </p:nvSpPr>
        <p:spPr>
          <a:xfrm>
            <a:off x="7128850" y="2888195"/>
            <a:ext cx="1104900" cy="2202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60000"/>
              </a:lnSpc>
              <a:spcBef>
                <a:spcPts val="0"/>
              </a:spcBef>
              <a:spcAft>
                <a:spcPts val="0"/>
              </a:spcAft>
              <a:buNone/>
            </a:pPr>
            <a:r>
              <a:rPr b="1" lang="en" sz="1000">
                <a:solidFill>
                  <a:srgbClr val="5A17EE"/>
                </a:solidFill>
                <a:latin typeface="Courier New"/>
                <a:ea typeface="Courier New"/>
                <a:cs typeface="Courier New"/>
                <a:sym typeface="Courier New"/>
              </a:rPr>
              <a:t>Form action</a:t>
            </a:r>
            <a:endParaRPr b="1" sz="1000">
              <a:solidFill>
                <a:srgbClr val="5A17EE"/>
              </a:solidFill>
              <a:latin typeface="Courier New"/>
              <a:ea typeface="Courier New"/>
              <a:cs typeface="Courier New"/>
              <a:sym typeface="Courier New"/>
            </a:endParaRPr>
          </a:p>
        </p:txBody>
      </p:sp>
      <p:cxnSp>
        <p:nvCxnSpPr>
          <p:cNvPr id="2099" name="Google Shape;2099;p257"/>
          <p:cNvCxnSpPr/>
          <p:nvPr/>
        </p:nvCxnSpPr>
        <p:spPr>
          <a:xfrm flipH="1" rot="10800000">
            <a:off x="1397000" y="3191575"/>
            <a:ext cx="1415400" cy="1500"/>
          </a:xfrm>
          <a:prstGeom prst="straightConnector1">
            <a:avLst/>
          </a:prstGeom>
          <a:noFill/>
          <a:ln cap="flat" cmpd="sng" w="28575">
            <a:solidFill>
              <a:srgbClr val="5A17EE"/>
            </a:solidFill>
            <a:prstDash val="solid"/>
            <a:round/>
            <a:headEnd len="med" w="med" type="none"/>
            <a:tailEnd len="med" w="med" type="triangle"/>
          </a:ln>
        </p:spPr>
      </p:cxnSp>
      <p:cxnSp>
        <p:nvCxnSpPr>
          <p:cNvPr id="2100" name="Google Shape;2100;p257"/>
          <p:cNvCxnSpPr/>
          <p:nvPr/>
        </p:nvCxnSpPr>
        <p:spPr>
          <a:xfrm flipH="1" rot="10800000">
            <a:off x="1397000" y="3449825"/>
            <a:ext cx="1415400" cy="1500"/>
          </a:xfrm>
          <a:prstGeom prst="straightConnector1">
            <a:avLst/>
          </a:prstGeom>
          <a:noFill/>
          <a:ln cap="flat" cmpd="sng" w="28575">
            <a:solidFill>
              <a:srgbClr val="5A17EE"/>
            </a:solidFill>
            <a:prstDash val="solid"/>
            <a:round/>
            <a:headEnd len="med" w="med" type="none"/>
            <a:tailEnd len="med" w="med" type="triangle"/>
          </a:ln>
        </p:spPr>
      </p:cxnSp>
      <p:sp>
        <p:nvSpPr>
          <p:cNvPr id="2101" name="Google Shape;2101;p257"/>
          <p:cNvSpPr txBox="1"/>
          <p:nvPr/>
        </p:nvSpPr>
        <p:spPr>
          <a:xfrm>
            <a:off x="77600" y="3082225"/>
            <a:ext cx="1319400" cy="2202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60000"/>
              </a:lnSpc>
              <a:spcBef>
                <a:spcPts val="0"/>
              </a:spcBef>
              <a:spcAft>
                <a:spcPts val="0"/>
              </a:spcAft>
              <a:buNone/>
            </a:pPr>
            <a:r>
              <a:rPr b="1" lang="en" sz="1000">
                <a:solidFill>
                  <a:srgbClr val="5A17EE"/>
                </a:solidFill>
                <a:latin typeface="Courier New"/>
                <a:ea typeface="Courier New"/>
                <a:cs typeface="Courier New"/>
                <a:sym typeface="Courier New"/>
              </a:rPr>
              <a:t>Form activated</a:t>
            </a:r>
            <a:endParaRPr b="1" sz="1000">
              <a:solidFill>
                <a:srgbClr val="5A17EE"/>
              </a:solidFill>
              <a:latin typeface="Courier New"/>
              <a:ea typeface="Courier New"/>
              <a:cs typeface="Courier New"/>
              <a:sym typeface="Courier New"/>
            </a:endParaRPr>
          </a:p>
        </p:txBody>
      </p:sp>
      <p:sp>
        <p:nvSpPr>
          <p:cNvPr id="2102" name="Google Shape;2102;p257"/>
          <p:cNvSpPr txBox="1"/>
          <p:nvPr/>
        </p:nvSpPr>
        <p:spPr>
          <a:xfrm>
            <a:off x="77600" y="3340475"/>
            <a:ext cx="1474500" cy="2202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60000"/>
              </a:lnSpc>
              <a:spcBef>
                <a:spcPts val="0"/>
              </a:spcBef>
              <a:spcAft>
                <a:spcPts val="0"/>
              </a:spcAft>
              <a:buNone/>
            </a:pPr>
            <a:r>
              <a:rPr b="1" lang="en" sz="1000">
                <a:solidFill>
                  <a:srgbClr val="5A17EE"/>
                </a:solidFill>
                <a:latin typeface="Courier New"/>
                <a:ea typeface="Courier New"/>
                <a:cs typeface="Courier New"/>
                <a:sym typeface="Courier New"/>
              </a:rPr>
              <a:t>Form deactivated</a:t>
            </a:r>
            <a:endParaRPr b="1" sz="1000">
              <a:solidFill>
                <a:srgbClr val="5A17EE"/>
              </a:solidFill>
              <a:latin typeface="Courier New"/>
              <a:ea typeface="Courier New"/>
              <a:cs typeface="Courier New"/>
              <a:sym typeface="Courier New"/>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5"/>
                                        </p:tgtEl>
                                        <p:attrNameLst>
                                          <p:attrName>style.visibility</p:attrName>
                                        </p:attrNameLst>
                                      </p:cBhvr>
                                      <p:to>
                                        <p:strVal val="visible"/>
                                      </p:to>
                                    </p:set>
                                    <p:animEffect filter="fade" transition="in">
                                      <p:cBhvr>
                                        <p:cTn dur="1000"/>
                                        <p:tgtEl>
                                          <p:spTgt spid="2095"/>
                                        </p:tgtEl>
                                      </p:cBhvr>
                                    </p:animEffect>
                                  </p:childTnLst>
                                </p:cTn>
                              </p:par>
                              <p:par>
                                <p:cTn fill="hold" nodeType="withEffect" presetClass="entr" presetID="10" presetSubtype="0">
                                  <p:stCondLst>
                                    <p:cond delay="0"/>
                                  </p:stCondLst>
                                  <p:childTnLst>
                                    <p:set>
                                      <p:cBhvr>
                                        <p:cTn dur="1" fill="hold">
                                          <p:stCondLst>
                                            <p:cond delay="0"/>
                                          </p:stCondLst>
                                        </p:cTn>
                                        <p:tgtEl>
                                          <p:spTgt spid="2096"/>
                                        </p:tgtEl>
                                        <p:attrNameLst>
                                          <p:attrName>style.visibility</p:attrName>
                                        </p:attrNameLst>
                                      </p:cBhvr>
                                      <p:to>
                                        <p:strVal val="visible"/>
                                      </p:to>
                                    </p:set>
                                    <p:animEffect filter="fade" transition="in">
                                      <p:cBhvr>
                                        <p:cTn dur="1000"/>
                                        <p:tgtEl>
                                          <p:spTgt spid="20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7"/>
                                        </p:tgtEl>
                                        <p:attrNameLst>
                                          <p:attrName>style.visibility</p:attrName>
                                        </p:attrNameLst>
                                      </p:cBhvr>
                                      <p:to>
                                        <p:strVal val="visible"/>
                                      </p:to>
                                    </p:set>
                                    <p:animEffect filter="fade" transition="in">
                                      <p:cBhvr>
                                        <p:cTn dur="1000"/>
                                        <p:tgtEl>
                                          <p:spTgt spid="2097"/>
                                        </p:tgtEl>
                                      </p:cBhvr>
                                    </p:animEffect>
                                  </p:childTnLst>
                                </p:cTn>
                              </p:par>
                              <p:par>
                                <p:cTn fill="hold" nodeType="withEffect" presetClass="entr" presetID="10" presetSubtype="0">
                                  <p:stCondLst>
                                    <p:cond delay="0"/>
                                  </p:stCondLst>
                                  <p:childTnLst>
                                    <p:set>
                                      <p:cBhvr>
                                        <p:cTn dur="1" fill="hold">
                                          <p:stCondLst>
                                            <p:cond delay="0"/>
                                          </p:stCondLst>
                                        </p:cTn>
                                        <p:tgtEl>
                                          <p:spTgt spid="2098"/>
                                        </p:tgtEl>
                                        <p:attrNameLst>
                                          <p:attrName>style.visibility</p:attrName>
                                        </p:attrNameLst>
                                      </p:cBhvr>
                                      <p:to>
                                        <p:strVal val="visible"/>
                                      </p:to>
                                    </p:set>
                                    <p:animEffect filter="fade" transition="in">
                                      <p:cBhvr>
                                        <p:cTn dur="1000"/>
                                        <p:tgtEl>
                                          <p:spTgt spid="209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99"/>
                                        </p:tgtEl>
                                        <p:attrNameLst>
                                          <p:attrName>style.visibility</p:attrName>
                                        </p:attrNameLst>
                                      </p:cBhvr>
                                      <p:to>
                                        <p:strVal val="visible"/>
                                      </p:to>
                                    </p:set>
                                    <p:animEffect filter="fade" transition="in">
                                      <p:cBhvr>
                                        <p:cTn dur="1000"/>
                                        <p:tgtEl>
                                          <p:spTgt spid="2099"/>
                                        </p:tgtEl>
                                      </p:cBhvr>
                                    </p:animEffect>
                                  </p:childTnLst>
                                </p:cTn>
                              </p:par>
                              <p:par>
                                <p:cTn fill="hold" nodeType="withEffect" presetClass="entr" presetID="10" presetSubtype="0">
                                  <p:stCondLst>
                                    <p:cond delay="0"/>
                                  </p:stCondLst>
                                  <p:childTnLst>
                                    <p:set>
                                      <p:cBhvr>
                                        <p:cTn dur="1" fill="hold">
                                          <p:stCondLst>
                                            <p:cond delay="0"/>
                                          </p:stCondLst>
                                        </p:cTn>
                                        <p:tgtEl>
                                          <p:spTgt spid="2101"/>
                                        </p:tgtEl>
                                        <p:attrNameLst>
                                          <p:attrName>style.visibility</p:attrName>
                                        </p:attrNameLst>
                                      </p:cBhvr>
                                      <p:to>
                                        <p:strVal val="visible"/>
                                      </p:to>
                                    </p:set>
                                    <p:animEffect filter="fade" transition="in">
                                      <p:cBhvr>
                                        <p:cTn dur="1000"/>
                                        <p:tgtEl>
                                          <p:spTgt spid="21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00"/>
                                        </p:tgtEl>
                                        <p:attrNameLst>
                                          <p:attrName>style.visibility</p:attrName>
                                        </p:attrNameLst>
                                      </p:cBhvr>
                                      <p:to>
                                        <p:strVal val="visible"/>
                                      </p:to>
                                    </p:set>
                                    <p:animEffect filter="fade" transition="in">
                                      <p:cBhvr>
                                        <p:cTn dur="1000"/>
                                        <p:tgtEl>
                                          <p:spTgt spid="2100"/>
                                        </p:tgtEl>
                                      </p:cBhvr>
                                    </p:animEffect>
                                  </p:childTnLst>
                                </p:cTn>
                              </p:par>
                              <p:par>
                                <p:cTn fill="hold" nodeType="withEffect" presetClass="entr" presetID="10" presetSubtype="0">
                                  <p:stCondLst>
                                    <p:cond delay="0"/>
                                  </p:stCondLst>
                                  <p:childTnLst>
                                    <p:set>
                                      <p:cBhvr>
                                        <p:cTn dur="1" fill="hold">
                                          <p:stCondLst>
                                            <p:cond delay="0"/>
                                          </p:stCondLst>
                                        </p:cTn>
                                        <p:tgtEl>
                                          <p:spTgt spid="2102"/>
                                        </p:tgtEl>
                                        <p:attrNameLst>
                                          <p:attrName>style.visibility</p:attrName>
                                        </p:attrNameLst>
                                      </p:cBhvr>
                                      <p:to>
                                        <p:strVal val="visible"/>
                                      </p:to>
                                    </p:set>
                                    <p:animEffect filter="fade" transition="in">
                                      <p:cBhvr>
                                        <p:cTn dur="1000"/>
                                        <p:tgtEl>
                                          <p:spTgt spid="210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6" name="Shape 2106"/>
        <p:cNvGrpSpPr/>
        <p:nvPr/>
      </p:nvGrpSpPr>
      <p:grpSpPr>
        <a:xfrm>
          <a:off x="0" y="0"/>
          <a:ext cx="0" cy="0"/>
          <a:chOff x="0" y="0"/>
          <a:chExt cx="0" cy="0"/>
        </a:xfrm>
      </p:grpSpPr>
      <p:sp>
        <p:nvSpPr>
          <p:cNvPr id="2107" name="Google Shape;2107;p258"/>
          <p:cNvSpPr txBox="1"/>
          <p:nvPr>
            <p:ph idx="2" type="title"/>
          </p:nvPr>
        </p:nvSpPr>
        <p:spPr>
          <a:xfrm>
            <a:off x="13416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108" name="Google Shape;2108;p258"/>
          <p:cNvSpPr txBox="1"/>
          <p:nvPr>
            <p:ph type="title"/>
          </p:nvPr>
        </p:nvSpPr>
        <p:spPr>
          <a:xfrm>
            <a:off x="13416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2109" name="Google Shape;2109;p258"/>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FormAction is a custom action which allows you to set the required slots and determine the behaviour of the form</a:t>
            </a:r>
            <a:endParaRPr sz="1800"/>
          </a:p>
        </p:txBody>
      </p:sp>
      <p:sp>
        <p:nvSpPr>
          <p:cNvPr id="2110" name="Google Shape;2110;p258"/>
          <p:cNvSpPr txBox="1"/>
          <p:nvPr/>
        </p:nvSpPr>
        <p:spPr>
          <a:xfrm>
            <a:off x="352775" y="1890900"/>
            <a:ext cx="7704600" cy="24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Source Sans Pro"/>
                <a:ea typeface="Source Sans Pro"/>
                <a:cs typeface="Source Sans Pro"/>
                <a:sym typeface="Source Sans Pro"/>
              </a:rPr>
              <a:t>The main components of the form action:</a:t>
            </a:r>
            <a:endParaRPr>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317500" lvl="0" marL="457200" rtl="0" algn="l">
              <a:spcBef>
                <a:spcPts val="0"/>
              </a:spcBef>
              <a:spcAft>
                <a:spcPts val="0"/>
              </a:spcAft>
              <a:buClr>
                <a:srgbClr val="666666"/>
              </a:buClr>
              <a:buSzPts val="1400"/>
              <a:buFont typeface="Source Sans Pro"/>
              <a:buChar char="●"/>
            </a:pPr>
            <a:r>
              <a:rPr lang="en">
                <a:solidFill>
                  <a:srgbClr val="666666"/>
                </a:solidFill>
                <a:latin typeface="Source Sans Pro"/>
                <a:ea typeface="Source Sans Pro"/>
                <a:cs typeface="Source Sans Pro"/>
                <a:sym typeface="Source Sans Pro"/>
              </a:rPr>
              <a:t>name - defines the name of the form actions</a:t>
            </a:r>
            <a:endParaRPr>
              <a:solidFill>
                <a:srgbClr val="666666"/>
              </a:solidFill>
              <a:latin typeface="Source Sans Pro"/>
              <a:ea typeface="Source Sans Pro"/>
              <a:cs typeface="Source Sans Pro"/>
              <a:sym typeface="Source Sans Pro"/>
            </a:endParaRPr>
          </a:p>
          <a:p>
            <a:pPr indent="0" lvl="0" marL="0" rtl="0" algn="l">
              <a:lnSpc>
                <a:spcPct val="142857"/>
              </a:lnSpc>
              <a:spcBef>
                <a:spcPts val="0"/>
              </a:spcBef>
              <a:spcAft>
                <a:spcPts val="0"/>
              </a:spcAft>
              <a:buNone/>
            </a:pPr>
            <a:r>
              <a:t/>
            </a:r>
            <a:endParaRPr sz="800">
              <a:solidFill>
                <a:srgbClr val="032F62"/>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t/>
            </a:r>
            <a:endParaRPr sz="800">
              <a:solidFill>
                <a:srgbClr val="032F62"/>
              </a:solidFill>
              <a:highlight>
                <a:srgbClr val="FFFFFF"/>
              </a:highlight>
              <a:latin typeface="Courier New"/>
              <a:ea typeface="Courier New"/>
              <a:cs typeface="Courier New"/>
              <a:sym typeface="Courier New"/>
            </a:endParaRPr>
          </a:p>
          <a:p>
            <a:pPr indent="0" lvl="0" marL="0" rtl="0" algn="l">
              <a:lnSpc>
                <a:spcPct val="142857"/>
              </a:lnSpc>
              <a:spcBef>
                <a:spcPts val="0"/>
              </a:spcBef>
              <a:spcAft>
                <a:spcPts val="0"/>
              </a:spcAft>
              <a:buNone/>
            </a:pPr>
            <a:r>
              <a:rPr lang="en" sz="800">
                <a:solidFill>
                  <a:srgbClr val="24292E"/>
                </a:solidFill>
                <a:highlight>
                  <a:srgbClr val="FFFFFF"/>
                </a:highlight>
                <a:latin typeface="Courier New"/>
                <a:ea typeface="Courier New"/>
                <a:cs typeface="Courier New"/>
                <a:sym typeface="Courier New"/>
              </a:rPr>
              <a:t>   </a:t>
            </a:r>
            <a:endParaRPr>
              <a:solidFill>
                <a:srgbClr val="666666"/>
              </a:solidFill>
              <a:latin typeface="Source Sans Pro"/>
              <a:ea typeface="Source Sans Pro"/>
              <a:cs typeface="Source Sans Pro"/>
              <a:sym typeface="Source Sans Pro"/>
            </a:endParaRPr>
          </a:p>
        </p:txBody>
      </p:sp>
      <p:sp>
        <p:nvSpPr>
          <p:cNvPr id="2111" name="Google Shape;2111;p258"/>
          <p:cNvSpPr/>
          <p:nvPr/>
        </p:nvSpPr>
        <p:spPr>
          <a:xfrm>
            <a:off x="2810763" y="2924975"/>
            <a:ext cx="2892900" cy="952500"/>
          </a:xfrm>
          <a:prstGeom prst="roundRect">
            <a:avLst>
              <a:gd fmla="val 16667" name="adj"/>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12" name="Google Shape;2112;p258"/>
          <p:cNvSpPr txBox="1"/>
          <p:nvPr/>
        </p:nvSpPr>
        <p:spPr>
          <a:xfrm>
            <a:off x="3082438" y="2970450"/>
            <a:ext cx="3023100" cy="62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Clr>
                <a:schemeClr val="dk1"/>
              </a:buClr>
              <a:buSzPts val="1100"/>
              <a:buFont typeface="Arial"/>
              <a:buNone/>
            </a:pPr>
            <a:r>
              <a:rPr lang="en"/>
              <a:t>   </a:t>
            </a:r>
            <a:r>
              <a:rPr lang="en" sz="1000">
                <a:solidFill>
                  <a:srgbClr val="DD7E6B"/>
                </a:solidFill>
              </a:rPr>
              <a:t>def</a:t>
            </a:r>
            <a:r>
              <a:rPr lang="en" sz="1000"/>
              <a:t> </a:t>
            </a:r>
            <a:r>
              <a:rPr lang="en" sz="1000">
                <a:solidFill>
                  <a:srgbClr val="4E29AA"/>
                </a:solidFill>
              </a:rPr>
              <a:t>name</a:t>
            </a:r>
            <a:r>
              <a:rPr lang="en" sz="1000">
                <a:solidFill>
                  <a:srgbClr val="666666"/>
                </a:solidFill>
              </a:rPr>
              <a:t>(self) -&gt;</a:t>
            </a:r>
            <a:r>
              <a:rPr lang="en" sz="1000"/>
              <a:t> </a:t>
            </a:r>
            <a:r>
              <a:rPr lang="en" sz="1000">
                <a:solidFill>
                  <a:srgbClr val="DD7E6B"/>
                </a:solidFill>
              </a:rPr>
              <a:t>Text:</a:t>
            </a:r>
            <a:endParaRPr sz="1000">
              <a:solidFill>
                <a:srgbClr val="DD7E6B"/>
              </a:solidFill>
            </a:endParaRPr>
          </a:p>
          <a:p>
            <a:pPr indent="0" lvl="0" marL="0" rtl="0" algn="l">
              <a:lnSpc>
                <a:spcPct val="150000"/>
              </a:lnSpc>
              <a:spcBef>
                <a:spcPts val="0"/>
              </a:spcBef>
              <a:spcAft>
                <a:spcPts val="0"/>
              </a:spcAft>
              <a:buClr>
                <a:schemeClr val="dk1"/>
              </a:buClr>
              <a:buSzPts val="1100"/>
              <a:buFont typeface="Arial"/>
              <a:buNone/>
            </a:pPr>
            <a:r>
              <a:rPr lang="en" sz="1000"/>
              <a:t>          </a:t>
            </a:r>
            <a:r>
              <a:rPr lang="en" sz="1000">
                <a:solidFill>
                  <a:srgbClr val="666666"/>
                </a:solidFill>
              </a:rPr>
              <a:t>" " "Unique identifier of the form" " "</a:t>
            </a:r>
            <a:endParaRPr sz="1000">
              <a:solidFill>
                <a:srgbClr val="666666"/>
              </a:solidFill>
            </a:endParaRPr>
          </a:p>
          <a:p>
            <a:pPr indent="0" lvl="0" marL="0" rtl="0" algn="l">
              <a:lnSpc>
                <a:spcPct val="150000"/>
              </a:lnSpc>
              <a:spcBef>
                <a:spcPts val="0"/>
              </a:spcBef>
              <a:spcAft>
                <a:spcPts val="0"/>
              </a:spcAft>
              <a:buClr>
                <a:schemeClr val="dk1"/>
              </a:buClr>
              <a:buSzPts val="1100"/>
              <a:buFont typeface="Arial"/>
              <a:buNone/>
            </a:pPr>
            <a:r>
              <a:rPr lang="en" sz="1000"/>
              <a:t>           </a:t>
            </a:r>
            <a:r>
              <a:rPr lang="en" sz="1000">
                <a:solidFill>
                  <a:srgbClr val="CC4125"/>
                </a:solidFill>
              </a:rPr>
              <a:t>return</a:t>
            </a:r>
            <a:r>
              <a:rPr lang="en" sz="1000"/>
              <a:t> </a:t>
            </a:r>
            <a:r>
              <a:rPr lang="en" sz="1000">
                <a:solidFill>
                  <a:srgbClr val="666666"/>
                </a:solidFill>
              </a:rPr>
              <a:t>"cc_payment_form"</a:t>
            </a:r>
            <a:endParaRPr sz="1000">
              <a:solidFill>
                <a:srgbClr val="666666"/>
              </a:solidFill>
              <a:latin typeface="Source Sans Pro"/>
              <a:ea typeface="Source Sans Pro"/>
              <a:cs typeface="Source Sans Pro"/>
              <a:sym typeface="Source Sans Pro"/>
            </a:endParaRPr>
          </a:p>
        </p:txBody>
      </p:sp>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6" name="Shape 2116"/>
        <p:cNvGrpSpPr/>
        <p:nvPr/>
      </p:nvGrpSpPr>
      <p:grpSpPr>
        <a:xfrm>
          <a:off x="0" y="0"/>
          <a:ext cx="0" cy="0"/>
          <a:chOff x="0" y="0"/>
          <a:chExt cx="0" cy="0"/>
        </a:xfrm>
      </p:grpSpPr>
      <p:sp>
        <p:nvSpPr>
          <p:cNvPr id="2117" name="Google Shape;2117;p259"/>
          <p:cNvSpPr txBox="1"/>
          <p:nvPr>
            <p:ph idx="2" type="title"/>
          </p:nvPr>
        </p:nvSpPr>
        <p:spPr>
          <a:xfrm>
            <a:off x="13416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118" name="Google Shape;2118;p259"/>
          <p:cNvSpPr txBox="1"/>
          <p:nvPr>
            <p:ph type="title"/>
          </p:nvPr>
        </p:nvSpPr>
        <p:spPr>
          <a:xfrm>
            <a:off x="13416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2119" name="Google Shape;2119;p259"/>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FormAction is a custom action which allows you to set the required slots and determine the behaviour of the form</a:t>
            </a:r>
            <a:endParaRPr sz="1800"/>
          </a:p>
        </p:txBody>
      </p:sp>
      <p:sp>
        <p:nvSpPr>
          <p:cNvPr id="2120" name="Google Shape;2120;p259"/>
          <p:cNvSpPr txBox="1"/>
          <p:nvPr/>
        </p:nvSpPr>
        <p:spPr>
          <a:xfrm>
            <a:off x="352775" y="1890900"/>
            <a:ext cx="7704600" cy="24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Source Sans Pro"/>
                <a:ea typeface="Source Sans Pro"/>
                <a:cs typeface="Source Sans Pro"/>
                <a:sym typeface="Source Sans Pro"/>
              </a:rPr>
              <a:t>The main components of the form action:</a:t>
            </a:r>
            <a:endParaRPr>
              <a:solidFill>
                <a:srgbClr val="666666"/>
              </a:solidFill>
              <a:latin typeface="Source Sans Pro"/>
              <a:ea typeface="Source Sans Pro"/>
              <a:cs typeface="Source Sans Pro"/>
              <a:sym typeface="Source Sans Pro"/>
            </a:endParaRPr>
          </a:p>
          <a:p>
            <a:pPr indent="0" lvl="0" marL="0" rtl="0" algn="l">
              <a:lnSpc>
                <a:spcPct val="142857"/>
              </a:lnSpc>
              <a:spcBef>
                <a:spcPts val="0"/>
              </a:spcBef>
              <a:spcAft>
                <a:spcPts val="0"/>
              </a:spcAft>
              <a:buNone/>
            </a:pPr>
            <a:r>
              <a:t/>
            </a:r>
            <a:endParaRPr>
              <a:solidFill>
                <a:srgbClr val="666666"/>
              </a:solidFill>
              <a:latin typeface="Source Sans Pro"/>
              <a:ea typeface="Source Sans Pro"/>
              <a:cs typeface="Source Sans Pro"/>
              <a:sym typeface="Source Sans Pro"/>
            </a:endParaRPr>
          </a:p>
          <a:p>
            <a:pPr indent="-317500" lvl="0" marL="457200" rtl="0" algn="l">
              <a:spcBef>
                <a:spcPts val="0"/>
              </a:spcBef>
              <a:spcAft>
                <a:spcPts val="0"/>
              </a:spcAft>
              <a:buClr>
                <a:srgbClr val="666666"/>
              </a:buClr>
              <a:buSzPts val="1400"/>
              <a:buFont typeface="Source Sans Pro"/>
              <a:buChar char="●"/>
            </a:pPr>
            <a:r>
              <a:rPr lang="en">
                <a:solidFill>
                  <a:srgbClr val="666666"/>
                </a:solidFill>
                <a:latin typeface="Source Sans Pro"/>
                <a:ea typeface="Source Sans Pro"/>
                <a:cs typeface="Source Sans Pro"/>
                <a:sym typeface="Source Sans Pro"/>
              </a:rPr>
              <a:t>required slots - sets the list of required slots</a:t>
            </a:r>
            <a:endParaRPr>
              <a:solidFill>
                <a:srgbClr val="666666"/>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rgbClr val="666666"/>
              </a:solidFill>
              <a:latin typeface="Source Sans Pro"/>
              <a:ea typeface="Source Sans Pro"/>
              <a:cs typeface="Source Sans Pro"/>
              <a:sym typeface="Source Sans Pro"/>
            </a:endParaRPr>
          </a:p>
        </p:txBody>
      </p:sp>
      <p:sp>
        <p:nvSpPr>
          <p:cNvPr id="2121" name="Google Shape;2121;p259"/>
          <p:cNvSpPr/>
          <p:nvPr/>
        </p:nvSpPr>
        <p:spPr>
          <a:xfrm>
            <a:off x="2991575" y="3051975"/>
            <a:ext cx="3294900" cy="952500"/>
          </a:xfrm>
          <a:prstGeom prst="roundRect">
            <a:avLst>
              <a:gd fmla="val 16667" name="adj"/>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22" name="Google Shape;2122;p259"/>
          <p:cNvSpPr txBox="1"/>
          <p:nvPr/>
        </p:nvSpPr>
        <p:spPr>
          <a:xfrm>
            <a:off x="3048000" y="3097450"/>
            <a:ext cx="3238500" cy="62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   </a:t>
            </a:r>
            <a:r>
              <a:rPr lang="en" sz="1000">
                <a:solidFill>
                  <a:srgbClr val="DD7E6B"/>
                </a:solidFill>
              </a:rPr>
              <a:t>def</a:t>
            </a:r>
            <a:r>
              <a:rPr lang="en" sz="1000"/>
              <a:t> </a:t>
            </a:r>
            <a:r>
              <a:rPr lang="en" sz="1000">
                <a:solidFill>
                  <a:srgbClr val="4E29AA"/>
                </a:solidFill>
              </a:rPr>
              <a:t>required_slots</a:t>
            </a:r>
            <a:r>
              <a:rPr lang="en" sz="1000">
                <a:solidFill>
                  <a:srgbClr val="666666"/>
                </a:solidFill>
              </a:rPr>
              <a:t>(tracker: </a:t>
            </a:r>
            <a:r>
              <a:rPr lang="en" sz="1000">
                <a:solidFill>
                  <a:srgbClr val="DD7E6B"/>
                </a:solidFill>
              </a:rPr>
              <a:t>Tracker</a:t>
            </a:r>
            <a:r>
              <a:rPr lang="en" sz="1000">
                <a:solidFill>
                  <a:srgbClr val="666666"/>
                </a:solidFill>
              </a:rPr>
              <a:t>) -&gt;</a:t>
            </a:r>
            <a:r>
              <a:rPr lang="en" sz="1000"/>
              <a:t> </a:t>
            </a:r>
            <a:r>
              <a:rPr lang="en" sz="1000">
                <a:solidFill>
                  <a:srgbClr val="DD7E6B"/>
                </a:solidFill>
              </a:rPr>
              <a:t>List</a:t>
            </a:r>
            <a:r>
              <a:rPr lang="en" sz="1000">
                <a:solidFill>
                  <a:srgbClr val="666666"/>
                </a:solidFill>
              </a:rPr>
              <a:t>[</a:t>
            </a:r>
            <a:r>
              <a:rPr lang="en" sz="1000">
                <a:solidFill>
                  <a:srgbClr val="DD7E6B"/>
                </a:solidFill>
              </a:rPr>
              <a:t>Text</a:t>
            </a:r>
            <a:r>
              <a:rPr lang="en" sz="1000">
                <a:solidFill>
                  <a:srgbClr val="666666"/>
                </a:solidFill>
              </a:rPr>
              <a:t>]</a:t>
            </a:r>
            <a:r>
              <a:rPr lang="en" sz="1000">
                <a:solidFill>
                  <a:srgbClr val="DD7E6B"/>
                </a:solidFill>
              </a:rPr>
              <a:t>:</a:t>
            </a:r>
            <a:endParaRPr sz="1000">
              <a:solidFill>
                <a:srgbClr val="DD7E6B"/>
              </a:solidFill>
            </a:endParaRPr>
          </a:p>
          <a:p>
            <a:pPr indent="0" lvl="0" marL="0" rtl="0" algn="l">
              <a:lnSpc>
                <a:spcPct val="150000"/>
              </a:lnSpc>
              <a:spcBef>
                <a:spcPts val="0"/>
              </a:spcBef>
              <a:spcAft>
                <a:spcPts val="0"/>
              </a:spcAft>
              <a:buNone/>
            </a:pPr>
            <a:r>
              <a:rPr lang="en" sz="1000"/>
              <a:t>          </a:t>
            </a:r>
            <a:r>
              <a:rPr lang="en" sz="1000">
                <a:solidFill>
                  <a:srgbClr val="666666"/>
                </a:solidFill>
              </a:rPr>
              <a:t>" " "A list of required slots to fill in" " "</a:t>
            </a:r>
            <a:endParaRPr sz="1000">
              <a:solidFill>
                <a:srgbClr val="666666"/>
              </a:solidFill>
            </a:endParaRPr>
          </a:p>
          <a:p>
            <a:pPr indent="0" lvl="0" marL="0" rtl="0" algn="l">
              <a:lnSpc>
                <a:spcPct val="150000"/>
              </a:lnSpc>
              <a:spcBef>
                <a:spcPts val="0"/>
              </a:spcBef>
              <a:spcAft>
                <a:spcPts val="0"/>
              </a:spcAft>
              <a:buNone/>
            </a:pPr>
            <a:r>
              <a:rPr lang="en" sz="1000"/>
              <a:t>           </a:t>
            </a:r>
            <a:r>
              <a:rPr lang="en" sz="1000">
                <a:solidFill>
                  <a:srgbClr val="CC4125"/>
                </a:solidFill>
              </a:rPr>
              <a:t>return</a:t>
            </a:r>
            <a:r>
              <a:rPr lang="en" sz="1000"/>
              <a:t> </a:t>
            </a:r>
            <a:r>
              <a:rPr lang="en" sz="1000">
                <a:solidFill>
                  <a:srgbClr val="666666"/>
                </a:solidFill>
              </a:rPr>
              <a:t>[“credit_card”, “amount_of_money”]</a:t>
            </a:r>
            <a:endParaRPr sz="1000">
              <a:solidFill>
                <a:srgbClr val="666666"/>
              </a:solidFill>
              <a:latin typeface="Source Sans Pro"/>
              <a:ea typeface="Source Sans Pro"/>
              <a:cs typeface="Source Sans Pro"/>
              <a:sym typeface="Source Sans Pro"/>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6" name="Shape 2126"/>
        <p:cNvGrpSpPr/>
        <p:nvPr/>
      </p:nvGrpSpPr>
      <p:grpSpPr>
        <a:xfrm>
          <a:off x="0" y="0"/>
          <a:ext cx="0" cy="0"/>
          <a:chOff x="0" y="0"/>
          <a:chExt cx="0" cy="0"/>
        </a:xfrm>
      </p:grpSpPr>
      <p:sp>
        <p:nvSpPr>
          <p:cNvPr id="2127" name="Google Shape;2127;p260"/>
          <p:cNvSpPr txBox="1"/>
          <p:nvPr>
            <p:ph idx="2" type="title"/>
          </p:nvPr>
        </p:nvSpPr>
        <p:spPr>
          <a:xfrm>
            <a:off x="14522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128" name="Google Shape;2128;p260"/>
          <p:cNvSpPr txBox="1"/>
          <p:nvPr>
            <p:ph type="title"/>
          </p:nvPr>
        </p:nvSpPr>
        <p:spPr>
          <a:xfrm>
            <a:off x="14522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2129" name="Google Shape;2129;p260"/>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FormAction is a custom action which allows you to set the required slots and determine the behaviour of the form</a:t>
            </a:r>
            <a:endParaRPr sz="1800"/>
          </a:p>
        </p:txBody>
      </p:sp>
      <p:sp>
        <p:nvSpPr>
          <p:cNvPr id="2130" name="Google Shape;2130;p260"/>
          <p:cNvSpPr txBox="1"/>
          <p:nvPr/>
        </p:nvSpPr>
        <p:spPr>
          <a:xfrm>
            <a:off x="352775" y="1890900"/>
            <a:ext cx="7704600" cy="243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Source Sans Pro"/>
                <a:ea typeface="Source Sans Pro"/>
                <a:cs typeface="Source Sans Pro"/>
                <a:sym typeface="Source Sans Pro"/>
              </a:rPr>
              <a:t>The main components of the form action:</a:t>
            </a:r>
            <a:endParaRPr>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317500" lvl="0" marL="457200" rtl="0" algn="l">
              <a:spcBef>
                <a:spcPts val="0"/>
              </a:spcBef>
              <a:spcAft>
                <a:spcPts val="0"/>
              </a:spcAft>
              <a:buClr>
                <a:srgbClr val="666666"/>
              </a:buClr>
              <a:buSzPts val="1400"/>
              <a:buFont typeface="Source Sans Pro"/>
              <a:buChar char="●"/>
            </a:pPr>
            <a:r>
              <a:rPr lang="en">
                <a:solidFill>
                  <a:srgbClr val="666666"/>
                </a:solidFill>
                <a:latin typeface="Source Sans Pro"/>
                <a:ea typeface="Source Sans Pro"/>
                <a:cs typeface="Source Sans Pro"/>
                <a:sym typeface="Source Sans Pro"/>
              </a:rPr>
              <a:t>submit - defines the output of the form action once all slots are filled in</a:t>
            </a:r>
            <a:endParaRPr>
              <a:solidFill>
                <a:srgbClr val="666666"/>
              </a:solidFill>
              <a:latin typeface="Source Sans Pro"/>
              <a:ea typeface="Source Sans Pro"/>
              <a:cs typeface="Source Sans Pro"/>
              <a:sym typeface="Source Sans Pro"/>
            </a:endParaRPr>
          </a:p>
        </p:txBody>
      </p:sp>
      <p:sp>
        <p:nvSpPr>
          <p:cNvPr id="2131" name="Google Shape;2131;p260"/>
          <p:cNvSpPr/>
          <p:nvPr/>
        </p:nvSpPr>
        <p:spPr>
          <a:xfrm>
            <a:off x="2571800" y="2963400"/>
            <a:ext cx="4413300" cy="1361700"/>
          </a:xfrm>
          <a:prstGeom prst="roundRect">
            <a:avLst>
              <a:gd fmla="val 16667" name="adj"/>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2" name="Google Shape;2132;p260"/>
          <p:cNvSpPr txBox="1"/>
          <p:nvPr/>
        </p:nvSpPr>
        <p:spPr>
          <a:xfrm>
            <a:off x="2628225" y="3008875"/>
            <a:ext cx="4413300" cy="62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   </a:t>
            </a:r>
            <a:r>
              <a:rPr lang="en" sz="1000">
                <a:solidFill>
                  <a:srgbClr val="DD7E6B"/>
                </a:solidFill>
              </a:rPr>
              <a:t>def</a:t>
            </a:r>
            <a:r>
              <a:rPr lang="en" sz="1000"/>
              <a:t> </a:t>
            </a:r>
            <a:r>
              <a:rPr lang="en" sz="1000">
                <a:solidFill>
                  <a:srgbClr val="4E29AA"/>
                </a:solidFill>
              </a:rPr>
              <a:t>submit</a:t>
            </a:r>
            <a:r>
              <a:rPr lang="en" sz="1000">
                <a:solidFill>
                  <a:srgbClr val="666666"/>
                </a:solidFill>
              </a:rPr>
              <a:t>(self, args) -&gt;</a:t>
            </a:r>
            <a:r>
              <a:rPr lang="en" sz="1000"/>
              <a:t> </a:t>
            </a:r>
            <a:r>
              <a:rPr lang="en" sz="1000">
                <a:solidFill>
                  <a:srgbClr val="DD7E6B"/>
                </a:solidFill>
              </a:rPr>
              <a:t>List</a:t>
            </a:r>
            <a:r>
              <a:rPr lang="en" sz="1000">
                <a:solidFill>
                  <a:srgbClr val="666666"/>
                </a:solidFill>
              </a:rPr>
              <a:t>[</a:t>
            </a:r>
            <a:r>
              <a:rPr lang="en" sz="1000">
                <a:solidFill>
                  <a:srgbClr val="DD7E6B"/>
                </a:solidFill>
              </a:rPr>
              <a:t>Dict</a:t>
            </a:r>
            <a:r>
              <a:rPr lang="en" sz="1000">
                <a:solidFill>
                  <a:srgbClr val="666666"/>
                </a:solidFill>
              </a:rPr>
              <a:t>]</a:t>
            </a:r>
            <a:r>
              <a:rPr lang="en" sz="1000">
                <a:solidFill>
                  <a:srgbClr val="DD7E6B"/>
                </a:solidFill>
              </a:rPr>
              <a:t>:</a:t>
            </a:r>
            <a:endParaRPr sz="1000">
              <a:solidFill>
                <a:srgbClr val="DD7E6B"/>
              </a:solidFill>
            </a:endParaRPr>
          </a:p>
          <a:p>
            <a:pPr indent="0" lvl="0" marL="0" rtl="0" algn="l">
              <a:lnSpc>
                <a:spcPct val="150000"/>
              </a:lnSpc>
              <a:spcBef>
                <a:spcPts val="0"/>
              </a:spcBef>
              <a:spcAft>
                <a:spcPts val="0"/>
              </a:spcAft>
              <a:buNone/>
            </a:pPr>
            <a:r>
              <a:rPr lang="en" sz="1000"/>
              <a:t>           </a:t>
            </a:r>
            <a:r>
              <a:rPr lang="en" sz="1000">
                <a:solidFill>
                  <a:srgbClr val="666666"/>
                </a:solidFill>
              </a:rPr>
              <a:t>" " "Defines what the form has to do after all slots are filled in" " "</a:t>
            </a:r>
            <a:endParaRPr sz="1000">
              <a:solidFill>
                <a:srgbClr val="666666"/>
              </a:solidFill>
            </a:endParaRPr>
          </a:p>
          <a:p>
            <a:pPr indent="0" lvl="0" marL="0" rtl="0" algn="l">
              <a:lnSpc>
                <a:spcPct val="150000"/>
              </a:lnSpc>
              <a:spcBef>
                <a:spcPts val="0"/>
              </a:spcBef>
              <a:spcAft>
                <a:spcPts val="0"/>
              </a:spcAft>
              <a:buNone/>
            </a:pPr>
            <a:r>
              <a:rPr lang="en" sz="1000">
                <a:solidFill>
                  <a:srgbClr val="666666"/>
                </a:solidFill>
              </a:rPr>
              <a:t>           dispatcher.</a:t>
            </a:r>
            <a:r>
              <a:rPr lang="en" sz="1000">
                <a:solidFill>
                  <a:srgbClr val="4E29AA"/>
                </a:solidFill>
              </a:rPr>
              <a:t>utter_message</a:t>
            </a:r>
            <a:r>
              <a:rPr lang="en" sz="1000">
                <a:solidFill>
                  <a:srgbClr val="666666"/>
                </a:solidFill>
              </a:rPr>
              <a:t>(“The payment is confirmed”)</a:t>
            </a:r>
            <a:endParaRPr sz="1000">
              <a:solidFill>
                <a:srgbClr val="666666"/>
              </a:solidFill>
            </a:endParaRPr>
          </a:p>
          <a:p>
            <a:pPr indent="0" lvl="0" marL="0" rtl="0" algn="l">
              <a:lnSpc>
                <a:spcPct val="150000"/>
              </a:lnSpc>
              <a:spcBef>
                <a:spcPts val="0"/>
              </a:spcBef>
              <a:spcAft>
                <a:spcPts val="0"/>
              </a:spcAft>
              <a:buNone/>
            </a:pPr>
            <a:r>
              <a:rPr lang="en" sz="1000"/>
              <a:t>           </a:t>
            </a:r>
            <a:r>
              <a:rPr lang="en" sz="1000">
                <a:solidFill>
                  <a:srgbClr val="CC4125"/>
                </a:solidFill>
              </a:rPr>
              <a:t>return</a:t>
            </a:r>
            <a:r>
              <a:rPr lang="en" sz="1000"/>
              <a:t> </a:t>
            </a:r>
            <a:r>
              <a:rPr lang="en" sz="1000">
                <a:solidFill>
                  <a:srgbClr val="666666"/>
                </a:solidFill>
              </a:rPr>
              <a:t>[</a:t>
            </a:r>
            <a:r>
              <a:rPr lang="en" sz="1000">
                <a:solidFill>
                  <a:srgbClr val="DD7E6B"/>
                </a:solidFill>
              </a:rPr>
              <a:t>AllSlotsReset</a:t>
            </a:r>
            <a:r>
              <a:rPr lang="en" sz="1000">
                <a:solidFill>
                  <a:srgbClr val="666666"/>
                </a:solidFill>
              </a:rPr>
              <a:t>()]</a:t>
            </a:r>
            <a:endParaRPr sz="1000">
              <a:solidFill>
                <a:srgbClr val="666666"/>
              </a:solidFill>
              <a:latin typeface="Source Sans Pro"/>
              <a:ea typeface="Source Sans Pro"/>
              <a:cs typeface="Source Sans Pro"/>
              <a:sym typeface="Source Sans Pro"/>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6" name="Shape 2136"/>
        <p:cNvGrpSpPr/>
        <p:nvPr/>
      </p:nvGrpSpPr>
      <p:grpSpPr>
        <a:xfrm>
          <a:off x="0" y="0"/>
          <a:ext cx="0" cy="0"/>
          <a:chOff x="0" y="0"/>
          <a:chExt cx="0" cy="0"/>
        </a:xfrm>
      </p:grpSpPr>
      <p:sp>
        <p:nvSpPr>
          <p:cNvPr id="2137" name="Google Shape;2137;p261"/>
          <p:cNvSpPr txBox="1"/>
          <p:nvPr>
            <p:ph idx="2" type="title"/>
          </p:nvPr>
        </p:nvSpPr>
        <p:spPr>
          <a:xfrm>
            <a:off x="1258675"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138" name="Google Shape;2138;p261"/>
          <p:cNvSpPr txBox="1"/>
          <p:nvPr>
            <p:ph type="title"/>
          </p:nvPr>
        </p:nvSpPr>
        <p:spPr>
          <a:xfrm>
            <a:off x="1258675"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 Custom slot mappings</a:t>
            </a:r>
            <a:endParaRPr/>
          </a:p>
        </p:txBody>
      </p:sp>
      <p:sp>
        <p:nvSpPr>
          <p:cNvPr id="2139" name="Google Shape;2139;p261"/>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The slot mappings define how to extract slot values from user inputs. </a:t>
            </a:r>
            <a:endParaRPr sz="1800"/>
          </a:p>
          <a:p>
            <a:pPr indent="0" lvl="0" marL="0" marR="0" rtl="0" algn="l">
              <a:lnSpc>
                <a:spcPct val="115000"/>
              </a:lnSpc>
              <a:spcBef>
                <a:spcPts val="1600"/>
              </a:spcBef>
              <a:spcAft>
                <a:spcPts val="1600"/>
              </a:spcAft>
              <a:buNone/>
            </a:pPr>
            <a:r>
              <a:t/>
            </a:r>
            <a:endParaRPr sz="1800"/>
          </a:p>
        </p:txBody>
      </p:sp>
      <p:sp>
        <p:nvSpPr>
          <p:cNvPr id="2140" name="Google Shape;2140;p261"/>
          <p:cNvSpPr txBox="1"/>
          <p:nvPr/>
        </p:nvSpPr>
        <p:spPr>
          <a:xfrm>
            <a:off x="345750" y="1411100"/>
            <a:ext cx="8135100" cy="1735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With slot mappings you can define how certain slots can be extracted from:</a:t>
            </a:r>
            <a:endParaRPr sz="1200">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t/>
            </a:r>
            <a:endParaRPr sz="1200">
              <a:solidFill>
                <a:srgbClr val="666666"/>
              </a:solidFill>
              <a:latin typeface="Source Sans Pro"/>
              <a:ea typeface="Source Sans Pro"/>
              <a:cs typeface="Source Sans Pro"/>
              <a:sym typeface="Source Sans Pro"/>
            </a:endParaRPr>
          </a:p>
          <a:p>
            <a:pPr indent="-304800" lvl="0" marL="457200" rtl="0" algn="l">
              <a:spcBef>
                <a:spcPts val="0"/>
              </a:spcBef>
              <a:spcAft>
                <a:spcPts val="0"/>
              </a:spcAft>
              <a:buClr>
                <a:srgbClr val="666666"/>
              </a:buClr>
              <a:buSzPts val="1200"/>
              <a:buFont typeface="Source Sans Pro"/>
              <a:buChar char="-"/>
            </a:pPr>
            <a:r>
              <a:rPr lang="en" sz="1200">
                <a:solidFill>
                  <a:srgbClr val="666666"/>
                </a:solidFill>
                <a:latin typeface="Source Sans Pro"/>
                <a:ea typeface="Source Sans Pro"/>
                <a:cs typeface="Source Sans Pro"/>
                <a:sym typeface="Source Sans Pro"/>
              </a:rPr>
              <a:t>Entities</a:t>
            </a:r>
            <a:endParaRPr sz="1200">
              <a:solidFill>
                <a:srgbClr val="666666"/>
              </a:solidFill>
              <a:latin typeface="Source Sans Pro"/>
              <a:ea typeface="Source Sans Pro"/>
              <a:cs typeface="Source Sans Pro"/>
              <a:sym typeface="Source Sans Pro"/>
            </a:endParaRPr>
          </a:p>
          <a:p>
            <a:pPr indent="-304800" lvl="0" marL="457200" rtl="0" algn="l">
              <a:spcBef>
                <a:spcPts val="0"/>
              </a:spcBef>
              <a:spcAft>
                <a:spcPts val="0"/>
              </a:spcAft>
              <a:buClr>
                <a:srgbClr val="666666"/>
              </a:buClr>
              <a:buSzPts val="1200"/>
              <a:buFont typeface="Source Sans Pro"/>
              <a:buChar char="-"/>
            </a:pPr>
            <a:r>
              <a:rPr lang="en" sz="1200">
                <a:solidFill>
                  <a:srgbClr val="666666"/>
                </a:solidFill>
                <a:latin typeface="Source Sans Pro"/>
                <a:ea typeface="Source Sans Pro"/>
                <a:cs typeface="Source Sans Pro"/>
                <a:sym typeface="Source Sans Pro"/>
              </a:rPr>
              <a:t>Intents</a:t>
            </a:r>
            <a:endParaRPr sz="1200">
              <a:solidFill>
                <a:srgbClr val="666666"/>
              </a:solidFill>
              <a:latin typeface="Source Sans Pro"/>
              <a:ea typeface="Source Sans Pro"/>
              <a:cs typeface="Source Sans Pro"/>
              <a:sym typeface="Source Sans Pro"/>
            </a:endParaRPr>
          </a:p>
          <a:p>
            <a:pPr indent="-304800" lvl="0" marL="457200" rtl="0" algn="l">
              <a:spcBef>
                <a:spcPts val="0"/>
              </a:spcBef>
              <a:spcAft>
                <a:spcPts val="0"/>
              </a:spcAft>
              <a:buClr>
                <a:srgbClr val="666666"/>
              </a:buClr>
              <a:buSzPts val="1200"/>
              <a:buFont typeface="Source Sans Pro"/>
              <a:buChar char="-"/>
            </a:pPr>
            <a:r>
              <a:rPr lang="en" sz="1200">
                <a:solidFill>
                  <a:srgbClr val="666666"/>
                </a:solidFill>
                <a:latin typeface="Source Sans Pro"/>
                <a:ea typeface="Source Sans Pro"/>
                <a:cs typeface="Source Sans Pro"/>
                <a:sym typeface="Source Sans Pro"/>
              </a:rPr>
              <a:t>Support free text input</a:t>
            </a:r>
            <a:endParaRPr sz="1200">
              <a:solidFill>
                <a:srgbClr val="666666"/>
              </a:solidFill>
              <a:latin typeface="Source Sans Pro"/>
              <a:ea typeface="Source Sans Pro"/>
              <a:cs typeface="Source Sans Pro"/>
              <a:sym typeface="Source Sans Pro"/>
            </a:endParaRPr>
          </a:p>
          <a:p>
            <a:pPr indent="-304800" lvl="0" marL="457200" rtl="0" algn="l">
              <a:spcBef>
                <a:spcPts val="0"/>
              </a:spcBef>
              <a:spcAft>
                <a:spcPts val="0"/>
              </a:spcAft>
              <a:buClr>
                <a:srgbClr val="666666"/>
              </a:buClr>
              <a:buSzPts val="1200"/>
              <a:buFont typeface="Source Sans Pro"/>
              <a:buChar char="-"/>
            </a:pPr>
            <a:r>
              <a:rPr lang="en" sz="1200">
                <a:solidFill>
                  <a:srgbClr val="666666"/>
                </a:solidFill>
                <a:latin typeface="Source Sans Pro"/>
                <a:ea typeface="Source Sans Pro"/>
                <a:cs typeface="Source Sans Pro"/>
                <a:sym typeface="Source Sans Pro"/>
              </a:rPr>
              <a:t>Support yes/no inputs</a:t>
            </a:r>
            <a:endParaRPr sz="1200">
              <a:solidFill>
                <a:srgbClr val="666666"/>
              </a:solidFill>
              <a:latin typeface="Source Sans Pro"/>
              <a:ea typeface="Source Sans Pro"/>
              <a:cs typeface="Source Sans Pro"/>
              <a:sym typeface="Source Sans Pro"/>
            </a:endParaRPr>
          </a:p>
        </p:txBody>
      </p:sp>
      <p:sp>
        <p:nvSpPr>
          <p:cNvPr id="2141" name="Google Shape;2141;p261"/>
          <p:cNvSpPr/>
          <p:nvPr/>
        </p:nvSpPr>
        <p:spPr>
          <a:xfrm>
            <a:off x="2515350" y="2730550"/>
            <a:ext cx="4723800" cy="2071200"/>
          </a:xfrm>
          <a:prstGeom prst="roundRect">
            <a:avLst>
              <a:gd fmla="val 16667" name="adj"/>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2" name="Google Shape;2142;p261"/>
          <p:cNvSpPr txBox="1"/>
          <p:nvPr/>
        </p:nvSpPr>
        <p:spPr>
          <a:xfrm>
            <a:off x="2571775" y="2776025"/>
            <a:ext cx="4413300" cy="62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   </a:t>
            </a:r>
            <a:r>
              <a:rPr lang="en" sz="1000">
                <a:solidFill>
                  <a:srgbClr val="DD7E6B"/>
                </a:solidFill>
              </a:rPr>
              <a:t>def</a:t>
            </a:r>
            <a:r>
              <a:rPr lang="en" sz="1000"/>
              <a:t> </a:t>
            </a:r>
            <a:r>
              <a:rPr lang="en" sz="1000">
                <a:solidFill>
                  <a:srgbClr val="4E29AA"/>
                </a:solidFill>
              </a:rPr>
              <a:t>slot_mappings</a:t>
            </a:r>
            <a:r>
              <a:rPr lang="en" sz="1000">
                <a:solidFill>
                  <a:srgbClr val="666666"/>
                </a:solidFill>
              </a:rPr>
              <a:t>(self) -&gt;</a:t>
            </a:r>
            <a:r>
              <a:rPr lang="en" sz="1000"/>
              <a:t> </a:t>
            </a:r>
            <a:r>
              <a:rPr lang="en" sz="1000">
                <a:solidFill>
                  <a:srgbClr val="DD7E6B"/>
                </a:solidFill>
              </a:rPr>
              <a:t>List</a:t>
            </a:r>
            <a:r>
              <a:rPr lang="en" sz="1000">
                <a:solidFill>
                  <a:srgbClr val="666666"/>
                </a:solidFill>
              </a:rPr>
              <a:t>[</a:t>
            </a:r>
            <a:r>
              <a:rPr lang="en" sz="1000">
                <a:solidFill>
                  <a:srgbClr val="DD7E6B"/>
                </a:solidFill>
              </a:rPr>
              <a:t>Text, Union</a:t>
            </a:r>
            <a:r>
              <a:rPr lang="en" sz="1000">
                <a:solidFill>
                  <a:srgbClr val="666666"/>
                </a:solidFill>
              </a:rPr>
              <a:t>[</a:t>
            </a:r>
            <a:r>
              <a:rPr lang="en" sz="1000">
                <a:solidFill>
                  <a:srgbClr val="DD7E6B"/>
                </a:solidFill>
              </a:rPr>
              <a:t>Dict, List</a:t>
            </a:r>
            <a:r>
              <a:rPr lang="en" sz="1000">
                <a:solidFill>
                  <a:srgbClr val="666666"/>
                </a:solidFill>
              </a:rPr>
              <a:t>[</a:t>
            </a:r>
            <a:r>
              <a:rPr lang="en" sz="1000">
                <a:solidFill>
                  <a:srgbClr val="DD7E6B"/>
                </a:solidFill>
              </a:rPr>
              <a:t>Dict</a:t>
            </a:r>
            <a:r>
              <a:rPr lang="en" sz="1000">
                <a:solidFill>
                  <a:srgbClr val="666666"/>
                </a:solidFill>
              </a:rPr>
              <a:t>]]]</a:t>
            </a:r>
            <a:r>
              <a:rPr lang="en" sz="1000">
                <a:solidFill>
                  <a:srgbClr val="DD7E6B"/>
                </a:solidFill>
              </a:rPr>
              <a:t>:</a:t>
            </a:r>
            <a:endParaRPr sz="1000">
              <a:solidFill>
                <a:srgbClr val="DD7E6B"/>
              </a:solidFill>
            </a:endParaRPr>
          </a:p>
          <a:p>
            <a:pPr indent="0" lvl="0" marL="0" rtl="0" algn="l">
              <a:lnSpc>
                <a:spcPct val="150000"/>
              </a:lnSpc>
              <a:spcBef>
                <a:spcPts val="0"/>
              </a:spcBef>
              <a:spcAft>
                <a:spcPts val="0"/>
              </a:spcAft>
              <a:buNone/>
            </a:pPr>
            <a:r>
              <a:rPr lang="en" sz="1000"/>
              <a:t>           </a:t>
            </a:r>
            <a:r>
              <a:rPr lang="en" sz="1000">
                <a:solidFill>
                  <a:srgbClr val="666666"/>
                </a:solidFill>
              </a:rPr>
              <a:t>" " "Defines what the form has to do after all slots are filled in" " "</a:t>
            </a:r>
            <a:endParaRPr sz="1000">
              <a:solidFill>
                <a:srgbClr val="666666"/>
              </a:solidFill>
            </a:endParaRPr>
          </a:p>
          <a:p>
            <a:pPr indent="0" lvl="0" marL="0" rtl="0" algn="l">
              <a:lnSpc>
                <a:spcPct val="150000"/>
              </a:lnSpc>
              <a:spcBef>
                <a:spcPts val="0"/>
              </a:spcBef>
              <a:spcAft>
                <a:spcPts val="0"/>
              </a:spcAft>
              <a:buNone/>
            </a:pPr>
            <a:r>
              <a:rPr lang="en" sz="1000"/>
              <a:t>           </a:t>
            </a:r>
            <a:r>
              <a:rPr lang="en" sz="1000">
                <a:solidFill>
                  <a:srgbClr val="CC4125"/>
                </a:solidFill>
              </a:rPr>
              <a:t>return</a:t>
            </a:r>
            <a:r>
              <a:rPr lang="en" sz="1000"/>
              <a:t> </a:t>
            </a:r>
            <a:r>
              <a:rPr lang="en" sz="1000">
                <a:solidFill>
                  <a:srgbClr val="666666"/>
                </a:solidFill>
              </a:rPr>
              <a:t>{</a:t>
            </a:r>
            <a:endParaRPr sz="1000">
              <a:solidFill>
                <a:srgbClr val="666666"/>
              </a:solidFill>
            </a:endParaRPr>
          </a:p>
          <a:p>
            <a:pPr indent="0" lvl="0" marL="0" rtl="0" algn="l">
              <a:lnSpc>
                <a:spcPct val="150000"/>
              </a:lnSpc>
              <a:spcBef>
                <a:spcPts val="0"/>
              </a:spcBef>
              <a:spcAft>
                <a:spcPts val="0"/>
              </a:spcAft>
              <a:buNone/>
            </a:pPr>
            <a:r>
              <a:rPr lang="en" sz="1000">
                <a:solidFill>
                  <a:srgbClr val="666666"/>
                </a:solidFill>
              </a:rPr>
              <a:t>               “confirm”: [</a:t>
            </a:r>
            <a:endParaRPr sz="1000">
              <a:solidFill>
                <a:srgbClr val="666666"/>
              </a:solidFill>
            </a:endParaRPr>
          </a:p>
          <a:p>
            <a:pPr indent="0" lvl="0" marL="0" rtl="0" algn="l">
              <a:lnSpc>
                <a:spcPct val="150000"/>
              </a:lnSpc>
              <a:spcBef>
                <a:spcPts val="0"/>
              </a:spcBef>
              <a:spcAft>
                <a:spcPts val="0"/>
              </a:spcAft>
              <a:buNone/>
            </a:pPr>
            <a:r>
              <a:rPr lang="en" sz="1000">
                <a:solidFill>
                  <a:srgbClr val="666666"/>
                </a:solidFill>
              </a:rPr>
              <a:t>		self.from_intent(value:True, intent=”affirm”),</a:t>
            </a:r>
            <a:endParaRPr sz="1000">
              <a:solidFill>
                <a:srgbClr val="666666"/>
              </a:solidFill>
            </a:endParaRPr>
          </a:p>
          <a:p>
            <a:pPr indent="0" lvl="0" marL="0" rtl="0" algn="l">
              <a:lnSpc>
                <a:spcPct val="150000"/>
              </a:lnSpc>
              <a:spcBef>
                <a:spcPts val="0"/>
              </a:spcBef>
              <a:spcAft>
                <a:spcPts val="0"/>
              </a:spcAft>
              <a:buNone/>
            </a:pPr>
            <a:r>
              <a:rPr lang="en" sz="1000">
                <a:solidFill>
                  <a:srgbClr val="666666"/>
                </a:solidFill>
              </a:rPr>
              <a:t>		self.from_intent(value:False, intent=”deny”)</a:t>
            </a:r>
            <a:endParaRPr sz="1000">
              <a:solidFill>
                <a:srgbClr val="666666"/>
              </a:solidFill>
            </a:endParaRPr>
          </a:p>
          <a:p>
            <a:pPr indent="0" lvl="0" marL="914400" rtl="0" algn="l">
              <a:lnSpc>
                <a:spcPct val="150000"/>
              </a:lnSpc>
              <a:spcBef>
                <a:spcPts val="0"/>
              </a:spcBef>
              <a:spcAft>
                <a:spcPts val="0"/>
              </a:spcAft>
              <a:buNone/>
            </a:pPr>
            <a:r>
              <a:rPr lang="en" sz="1000">
                <a:solidFill>
                  <a:srgbClr val="666666"/>
                </a:solidFill>
              </a:rPr>
              <a:t> ]</a:t>
            </a:r>
            <a:endParaRPr sz="1000">
              <a:solidFill>
                <a:srgbClr val="666666"/>
              </a:solidFill>
            </a:endParaRPr>
          </a:p>
          <a:p>
            <a:pPr indent="0" lvl="0" marL="0" rtl="0" algn="l">
              <a:lnSpc>
                <a:spcPct val="150000"/>
              </a:lnSpc>
              <a:spcBef>
                <a:spcPts val="0"/>
              </a:spcBef>
              <a:spcAft>
                <a:spcPts val="0"/>
              </a:spcAft>
              <a:buNone/>
            </a:pPr>
            <a:r>
              <a:rPr lang="en" sz="1000">
                <a:solidFill>
                  <a:srgbClr val="666666"/>
                </a:solidFill>
              </a:rPr>
              <a:t>     	         }</a:t>
            </a:r>
            <a:endParaRPr sz="1000">
              <a:solidFill>
                <a:srgbClr val="666666"/>
              </a:solidFill>
              <a:latin typeface="Source Sans Pro"/>
              <a:ea typeface="Source Sans Pro"/>
              <a:cs typeface="Source Sans Pro"/>
              <a:sym typeface="Source Sans Pro"/>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6" name="Shape 2146"/>
        <p:cNvGrpSpPr/>
        <p:nvPr/>
      </p:nvGrpSpPr>
      <p:grpSpPr>
        <a:xfrm>
          <a:off x="0" y="0"/>
          <a:ext cx="0" cy="0"/>
          <a:chOff x="0" y="0"/>
          <a:chExt cx="0" cy="0"/>
        </a:xfrm>
      </p:grpSpPr>
      <p:sp>
        <p:nvSpPr>
          <p:cNvPr id="2147" name="Google Shape;2147;p262"/>
          <p:cNvSpPr/>
          <p:nvPr/>
        </p:nvSpPr>
        <p:spPr>
          <a:xfrm>
            <a:off x="2409500" y="2438125"/>
            <a:ext cx="363300" cy="197700"/>
          </a:xfrm>
          <a:prstGeom prst="roundRect">
            <a:avLst>
              <a:gd fmla="val 16667" name="adj"/>
            </a:avLst>
          </a:prstGeom>
          <a:solidFill>
            <a:srgbClr val="D9EAD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8" name="Google Shape;2148;p262"/>
          <p:cNvSpPr txBox="1"/>
          <p:nvPr>
            <p:ph idx="2" type="title"/>
          </p:nvPr>
        </p:nvSpPr>
        <p:spPr>
          <a:xfrm>
            <a:off x="1313975" y="2090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149" name="Google Shape;2149;p262"/>
          <p:cNvSpPr txBox="1"/>
          <p:nvPr>
            <p:ph type="title"/>
          </p:nvPr>
        </p:nvSpPr>
        <p:spPr>
          <a:xfrm>
            <a:off x="1313975" y="3806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 Validating user input</a:t>
            </a:r>
            <a:endParaRPr/>
          </a:p>
        </p:txBody>
      </p:sp>
      <p:sp>
        <p:nvSpPr>
          <p:cNvPr id="2150" name="Google Shape;2150;p262"/>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Validate method in form action allows you to check the value of the slot against a set of values.</a:t>
            </a:r>
            <a:endParaRPr sz="1800"/>
          </a:p>
        </p:txBody>
      </p:sp>
      <p:sp>
        <p:nvSpPr>
          <p:cNvPr id="2151" name="Google Shape;2151;p262"/>
          <p:cNvSpPr txBox="1"/>
          <p:nvPr/>
        </p:nvSpPr>
        <p:spPr>
          <a:xfrm>
            <a:off x="678925" y="2314000"/>
            <a:ext cx="4205100" cy="195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Source Sans Pro"/>
                <a:ea typeface="Source Sans Pro"/>
                <a:cs typeface="Source Sans Pro"/>
                <a:sym typeface="Source Sans Pro"/>
              </a:rPr>
              <a:t>I would like to make a $100 payment.</a:t>
            </a:r>
            <a:endParaRPr>
              <a:solidFill>
                <a:srgbClr val="666666"/>
              </a:solidFill>
              <a:latin typeface="Source Sans Pro"/>
              <a:ea typeface="Source Sans Pro"/>
              <a:cs typeface="Source Sans Pro"/>
              <a:sym typeface="Source Sans Pro"/>
            </a:endParaRPr>
          </a:p>
        </p:txBody>
      </p:sp>
      <p:sp>
        <p:nvSpPr>
          <p:cNvPr id="2152" name="Google Shape;2152;p262"/>
          <p:cNvSpPr/>
          <p:nvPr/>
        </p:nvSpPr>
        <p:spPr>
          <a:xfrm rot="5400000">
            <a:off x="2531150" y="2485775"/>
            <a:ext cx="120000" cy="363300"/>
          </a:xfrm>
          <a:prstGeom prst="rightBrace">
            <a:avLst>
              <a:gd fmla="val 50000" name="adj1"/>
              <a:gd fmla="val 50000" name="adj2"/>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3" name="Google Shape;2153;p262"/>
          <p:cNvSpPr txBox="1"/>
          <p:nvPr/>
        </p:nvSpPr>
        <p:spPr>
          <a:xfrm>
            <a:off x="1996725" y="2755650"/>
            <a:ext cx="2300100" cy="24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solidFill>
                  <a:srgbClr val="666666"/>
                </a:solidFill>
                <a:latin typeface="Source Sans Pro"/>
                <a:ea typeface="Source Sans Pro"/>
                <a:cs typeface="Source Sans Pro"/>
                <a:sym typeface="Source Sans Pro"/>
              </a:rPr>
              <a:t>slot: amout_of_money</a:t>
            </a:r>
            <a:endParaRPr sz="1000">
              <a:solidFill>
                <a:srgbClr val="666666"/>
              </a:solidFill>
              <a:latin typeface="Source Sans Pro"/>
              <a:ea typeface="Source Sans Pro"/>
              <a:cs typeface="Source Sans Pro"/>
              <a:sym typeface="Source Sans Pro"/>
            </a:endParaRPr>
          </a:p>
        </p:txBody>
      </p:sp>
      <p:sp>
        <p:nvSpPr>
          <p:cNvPr id="2154" name="Google Shape;2154;p262"/>
          <p:cNvSpPr/>
          <p:nvPr/>
        </p:nvSpPr>
        <p:spPr>
          <a:xfrm>
            <a:off x="4028725" y="2607425"/>
            <a:ext cx="740700" cy="246900"/>
          </a:xfrm>
          <a:prstGeom prst="rightArrow">
            <a:avLst>
              <a:gd fmla="val 50000" name="adj1"/>
              <a:gd fmla="val 50000" name="adj2"/>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5" name="Google Shape;2155;p262"/>
          <p:cNvSpPr txBox="1"/>
          <p:nvPr/>
        </p:nvSpPr>
        <p:spPr>
          <a:xfrm>
            <a:off x="4028700" y="2374625"/>
            <a:ext cx="783300" cy="1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solidFill>
                  <a:srgbClr val="666666"/>
                </a:solidFill>
                <a:latin typeface="Source Sans Pro"/>
                <a:ea typeface="Source Sans Pro"/>
                <a:cs typeface="Source Sans Pro"/>
                <a:sym typeface="Source Sans Pro"/>
              </a:rPr>
              <a:t>validate</a:t>
            </a:r>
            <a:endParaRPr sz="1100">
              <a:solidFill>
                <a:srgbClr val="666666"/>
              </a:solidFill>
              <a:latin typeface="Source Sans Pro"/>
              <a:ea typeface="Source Sans Pro"/>
              <a:cs typeface="Source Sans Pro"/>
              <a:sym typeface="Source Sans Pro"/>
            </a:endParaRPr>
          </a:p>
        </p:txBody>
      </p:sp>
      <p:sp>
        <p:nvSpPr>
          <p:cNvPr id="2156" name="Google Shape;2156;p262"/>
          <p:cNvSpPr txBox="1"/>
          <p:nvPr/>
        </p:nvSpPr>
        <p:spPr>
          <a:xfrm>
            <a:off x="5531550" y="2438125"/>
            <a:ext cx="3372600" cy="132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Source Sans Pro"/>
                <a:ea typeface="Source Sans Pro"/>
                <a:cs typeface="Source Sans Pro"/>
                <a:sym typeface="Source Sans Pro"/>
              </a:rPr>
              <a:t>“Minimum balance”: 85</a:t>
            </a:r>
            <a:endParaRPr>
              <a:solidFill>
                <a:srgbClr val="666666"/>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rgbClr val="666666"/>
                </a:solidFill>
                <a:latin typeface="Source Sans Pro"/>
                <a:ea typeface="Source Sans Pro"/>
                <a:cs typeface="Source Sans Pro"/>
                <a:sym typeface="Source Sans Pro"/>
              </a:rPr>
              <a:t>“Current balance”: 550</a:t>
            </a:r>
            <a:endParaRPr>
              <a:solidFill>
                <a:srgbClr val="666666"/>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1">
                                            <p:txEl>
                                              <p:pRg end="0" st="0"/>
                                            </p:txEl>
                                          </p:spTgt>
                                        </p:tgtEl>
                                        <p:attrNameLst>
                                          <p:attrName>style.visibility</p:attrName>
                                        </p:attrNameLst>
                                      </p:cBhvr>
                                      <p:to>
                                        <p:strVal val="visible"/>
                                      </p:to>
                                    </p:set>
                                    <p:animEffect filter="fade" transition="in">
                                      <p:cBhvr>
                                        <p:cTn dur="1000"/>
                                        <p:tgtEl>
                                          <p:spTgt spid="21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2"/>
                                        </p:tgtEl>
                                        <p:attrNameLst>
                                          <p:attrName>style.visibility</p:attrName>
                                        </p:attrNameLst>
                                      </p:cBhvr>
                                      <p:to>
                                        <p:strVal val="visible"/>
                                      </p:to>
                                    </p:set>
                                    <p:animEffect filter="fade" transition="in">
                                      <p:cBhvr>
                                        <p:cTn dur="1000"/>
                                        <p:tgtEl>
                                          <p:spTgt spid="2152"/>
                                        </p:tgtEl>
                                      </p:cBhvr>
                                    </p:animEffect>
                                  </p:childTnLst>
                                </p:cTn>
                              </p:par>
                              <p:par>
                                <p:cTn fill="hold" nodeType="withEffect" presetClass="entr" presetID="10" presetSubtype="0">
                                  <p:stCondLst>
                                    <p:cond delay="0"/>
                                  </p:stCondLst>
                                  <p:childTnLst>
                                    <p:set>
                                      <p:cBhvr>
                                        <p:cTn dur="1" fill="hold">
                                          <p:stCondLst>
                                            <p:cond delay="0"/>
                                          </p:stCondLst>
                                        </p:cTn>
                                        <p:tgtEl>
                                          <p:spTgt spid="2147"/>
                                        </p:tgtEl>
                                        <p:attrNameLst>
                                          <p:attrName>style.visibility</p:attrName>
                                        </p:attrNameLst>
                                      </p:cBhvr>
                                      <p:to>
                                        <p:strVal val="visible"/>
                                      </p:to>
                                    </p:set>
                                    <p:animEffect filter="fade" transition="in">
                                      <p:cBhvr>
                                        <p:cTn dur="1000"/>
                                        <p:tgtEl>
                                          <p:spTgt spid="214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3">
                                            <p:txEl>
                                              <p:pRg end="0" st="0"/>
                                            </p:txEl>
                                          </p:spTgt>
                                        </p:tgtEl>
                                        <p:attrNameLst>
                                          <p:attrName>style.visibility</p:attrName>
                                        </p:attrNameLst>
                                      </p:cBhvr>
                                      <p:to>
                                        <p:strVal val="visible"/>
                                      </p:to>
                                    </p:set>
                                    <p:animEffect filter="fade" transition="in">
                                      <p:cBhvr>
                                        <p:cTn dur="1000"/>
                                        <p:tgtEl>
                                          <p:spTgt spid="21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4"/>
                                        </p:tgtEl>
                                        <p:attrNameLst>
                                          <p:attrName>style.visibility</p:attrName>
                                        </p:attrNameLst>
                                      </p:cBhvr>
                                      <p:to>
                                        <p:strVal val="visible"/>
                                      </p:to>
                                    </p:set>
                                    <p:animEffect filter="fade" transition="in">
                                      <p:cBhvr>
                                        <p:cTn dur="1000"/>
                                        <p:tgtEl>
                                          <p:spTgt spid="2154"/>
                                        </p:tgtEl>
                                      </p:cBhvr>
                                    </p:animEffect>
                                  </p:childTnLst>
                                </p:cTn>
                              </p:par>
                              <p:par>
                                <p:cTn fill="hold" nodeType="withEffect" presetClass="entr" presetID="10" presetSubtype="0">
                                  <p:stCondLst>
                                    <p:cond delay="0"/>
                                  </p:stCondLst>
                                  <p:childTnLst>
                                    <p:set>
                                      <p:cBhvr>
                                        <p:cTn dur="1" fill="hold">
                                          <p:stCondLst>
                                            <p:cond delay="0"/>
                                          </p:stCondLst>
                                        </p:cTn>
                                        <p:tgtEl>
                                          <p:spTgt spid="2155"/>
                                        </p:tgtEl>
                                        <p:attrNameLst>
                                          <p:attrName>style.visibility</p:attrName>
                                        </p:attrNameLst>
                                      </p:cBhvr>
                                      <p:to>
                                        <p:strVal val="visible"/>
                                      </p:to>
                                    </p:set>
                                    <p:animEffect filter="fade" transition="in">
                                      <p:cBhvr>
                                        <p:cTn dur="1000"/>
                                        <p:tgtEl>
                                          <p:spTgt spid="215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56"/>
                                        </p:tgtEl>
                                        <p:attrNameLst>
                                          <p:attrName>style.visibility</p:attrName>
                                        </p:attrNameLst>
                                      </p:cBhvr>
                                      <p:to>
                                        <p:strVal val="visible"/>
                                      </p:to>
                                    </p:set>
                                    <p:animEffect filter="fade" transition="in">
                                      <p:cBhvr>
                                        <p:cTn dur="1000"/>
                                        <p:tgtEl>
                                          <p:spTgt spid="215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0" name="Shape 2160"/>
        <p:cNvGrpSpPr/>
        <p:nvPr/>
      </p:nvGrpSpPr>
      <p:grpSpPr>
        <a:xfrm>
          <a:off x="0" y="0"/>
          <a:ext cx="0" cy="0"/>
          <a:chOff x="0" y="0"/>
          <a:chExt cx="0" cy="0"/>
        </a:xfrm>
      </p:grpSpPr>
      <p:sp>
        <p:nvSpPr>
          <p:cNvPr id="2161" name="Google Shape;2161;p263"/>
          <p:cNvSpPr txBox="1"/>
          <p:nvPr>
            <p:ph idx="2" type="title"/>
          </p:nvPr>
        </p:nvSpPr>
        <p:spPr>
          <a:xfrm>
            <a:off x="14246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162" name="Google Shape;2162;p263"/>
          <p:cNvSpPr txBox="1"/>
          <p:nvPr>
            <p:ph type="title"/>
          </p:nvPr>
        </p:nvSpPr>
        <p:spPr>
          <a:xfrm>
            <a:off x="14246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2163" name="Google Shape;2163;p263"/>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Custom Form Action</a:t>
            </a:r>
            <a:endParaRPr sz="1800"/>
          </a:p>
        </p:txBody>
      </p:sp>
      <p:sp>
        <p:nvSpPr>
          <p:cNvPr id="2164" name="Google Shape;2164;p263"/>
          <p:cNvSpPr txBox="1"/>
          <p:nvPr/>
        </p:nvSpPr>
        <p:spPr>
          <a:xfrm>
            <a:off x="235500" y="1526900"/>
            <a:ext cx="8313900" cy="2074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66666"/>
                </a:solidFill>
                <a:latin typeface="Source Sans Pro"/>
                <a:ea typeface="Source Sans Pro"/>
                <a:cs typeface="Source Sans Pro"/>
                <a:sym typeface="Source Sans Pro"/>
              </a:rPr>
              <a:t>Custom Form Action allows you to add new methods to a regular FormAction.</a:t>
            </a:r>
            <a:endParaRPr>
              <a:solidFill>
                <a:srgbClr val="666666"/>
              </a:solidFill>
              <a:latin typeface="Source Sans Pro"/>
              <a:ea typeface="Source Sans Pro"/>
              <a:cs typeface="Source Sans Pro"/>
              <a:sym typeface="Source Sans Pro"/>
            </a:endParaRPr>
          </a:p>
        </p:txBody>
      </p:sp>
      <p:sp>
        <p:nvSpPr>
          <p:cNvPr id="2165" name="Google Shape;2165;p263"/>
          <p:cNvSpPr/>
          <p:nvPr/>
        </p:nvSpPr>
        <p:spPr>
          <a:xfrm>
            <a:off x="1993250" y="2194325"/>
            <a:ext cx="4723800" cy="2071200"/>
          </a:xfrm>
          <a:prstGeom prst="roundRect">
            <a:avLst>
              <a:gd fmla="val 16667" name="adj"/>
            </a:avLst>
          </a:prstGeom>
          <a:solidFill>
            <a:srgbClr val="F1F3F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66" name="Google Shape;2166;p263"/>
          <p:cNvSpPr txBox="1"/>
          <p:nvPr/>
        </p:nvSpPr>
        <p:spPr>
          <a:xfrm>
            <a:off x="2465950" y="2289175"/>
            <a:ext cx="4413300" cy="6279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en"/>
              <a:t>   </a:t>
            </a:r>
            <a:r>
              <a:rPr lang="en" sz="1000">
                <a:solidFill>
                  <a:srgbClr val="CC4125"/>
                </a:solidFill>
              </a:rPr>
              <a:t>class</a:t>
            </a:r>
            <a:r>
              <a:rPr lang="en" sz="1000">
                <a:solidFill>
                  <a:srgbClr val="DD7E6B"/>
                </a:solidFill>
              </a:rPr>
              <a:t> CustomFormAction(FormAction):</a:t>
            </a:r>
            <a:endParaRPr sz="1000">
              <a:solidFill>
                <a:srgbClr val="DD7E6B"/>
              </a:solidFill>
            </a:endParaRPr>
          </a:p>
          <a:p>
            <a:pPr indent="0" lvl="0" marL="0" rtl="0" algn="l">
              <a:lnSpc>
                <a:spcPct val="150000"/>
              </a:lnSpc>
              <a:spcBef>
                <a:spcPts val="0"/>
              </a:spcBef>
              <a:spcAft>
                <a:spcPts val="0"/>
              </a:spcAft>
              <a:buNone/>
            </a:pPr>
            <a:r>
              <a:rPr lang="en" sz="1000"/>
              <a:t>            </a:t>
            </a:r>
            <a:r>
              <a:rPr lang="en" sz="1000">
                <a:solidFill>
                  <a:srgbClr val="DD7E6B"/>
                </a:solidFill>
              </a:rPr>
              <a:t>def</a:t>
            </a:r>
            <a:r>
              <a:rPr lang="en" sz="1000">
                <a:solidFill>
                  <a:srgbClr val="666666"/>
                </a:solidFill>
              </a:rPr>
              <a:t> </a:t>
            </a:r>
            <a:r>
              <a:rPr lang="en" sz="1000">
                <a:solidFill>
                  <a:srgbClr val="660066"/>
                </a:solidFill>
              </a:rPr>
              <a:t>name</a:t>
            </a:r>
            <a:r>
              <a:rPr lang="en" sz="1000">
                <a:solidFill>
                  <a:srgbClr val="666666"/>
                </a:solidFill>
              </a:rPr>
              <a:t>(self):</a:t>
            </a:r>
            <a:endParaRPr sz="1000">
              <a:solidFill>
                <a:srgbClr val="666666"/>
              </a:solidFill>
            </a:endParaRPr>
          </a:p>
          <a:p>
            <a:pPr indent="0" lvl="0" marL="0" rtl="0" algn="l">
              <a:lnSpc>
                <a:spcPct val="150000"/>
              </a:lnSpc>
              <a:spcBef>
                <a:spcPts val="0"/>
              </a:spcBef>
              <a:spcAft>
                <a:spcPts val="0"/>
              </a:spcAft>
              <a:buNone/>
            </a:pPr>
            <a:r>
              <a:rPr lang="en" sz="1000">
                <a:solidFill>
                  <a:srgbClr val="666666"/>
                </a:solidFill>
              </a:rPr>
              <a:t>	    </a:t>
            </a:r>
            <a:r>
              <a:rPr lang="en" sz="1000">
                <a:solidFill>
                  <a:srgbClr val="CC4125"/>
                </a:solidFill>
              </a:rPr>
              <a:t>return “” </a:t>
            </a:r>
            <a:endParaRPr sz="1000">
              <a:solidFill>
                <a:srgbClr val="CC4125"/>
              </a:solidFill>
            </a:endParaRPr>
          </a:p>
          <a:p>
            <a:pPr indent="0" lvl="0" marL="0" rtl="0" algn="l">
              <a:lnSpc>
                <a:spcPct val="150000"/>
              </a:lnSpc>
              <a:spcBef>
                <a:spcPts val="0"/>
              </a:spcBef>
              <a:spcAft>
                <a:spcPts val="0"/>
              </a:spcAft>
              <a:buNone/>
            </a:pPr>
            <a:r>
              <a:t/>
            </a:r>
            <a:endParaRPr sz="1000">
              <a:solidFill>
                <a:srgbClr val="CC4125"/>
              </a:solidFill>
            </a:endParaRPr>
          </a:p>
          <a:p>
            <a:pPr indent="0" lvl="0" marL="0" rtl="0" algn="l">
              <a:lnSpc>
                <a:spcPct val="150000"/>
              </a:lnSpc>
              <a:spcBef>
                <a:spcPts val="0"/>
              </a:spcBef>
              <a:spcAft>
                <a:spcPts val="0"/>
              </a:spcAft>
              <a:buNone/>
            </a:pPr>
            <a:r>
              <a:rPr lang="en" sz="1000">
                <a:solidFill>
                  <a:srgbClr val="666666"/>
                </a:solidFill>
              </a:rPr>
              <a:t> 	</a:t>
            </a:r>
            <a:r>
              <a:rPr lang="en" sz="1000">
                <a:solidFill>
                  <a:srgbClr val="DD7E6B"/>
                </a:solidFill>
              </a:rPr>
              <a:t>def </a:t>
            </a:r>
            <a:r>
              <a:rPr lang="en" sz="1000">
                <a:solidFill>
                  <a:srgbClr val="660066"/>
                </a:solidFill>
              </a:rPr>
              <a:t>custom_method</a:t>
            </a:r>
            <a:r>
              <a:rPr lang="en" sz="1000">
                <a:solidFill>
                  <a:srgbClr val="666666"/>
                </a:solidFill>
              </a:rPr>
              <a:t>(self, args):</a:t>
            </a:r>
            <a:endParaRPr sz="1000">
              <a:solidFill>
                <a:srgbClr val="666666"/>
              </a:solidFill>
            </a:endParaRPr>
          </a:p>
          <a:p>
            <a:pPr indent="0" lvl="0" marL="0" rtl="0" algn="l">
              <a:lnSpc>
                <a:spcPct val="150000"/>
              </a:lnSpc>
              <a:spcBef>
                <a:spcPts val="0"/>
              </a:spcBef>
              <a:spcAft>
                <a:spcPts val="0"/>
              </a:spcAft>
              <a:buNone/>
            </a:pPr>
            <a:r>
              <a:rPr lang="en" sz="1000">
                <a:solidFill>
                  <a:srgbClr val="666666"/>
                </a:solidFill>
              </a:rPr>
              <a:t>		...</a:t>
            </a:r>
            <a:endParaRPr sz="1000">
              <a:solidFill>
                <a:srgbClr val="666666"/>
              </a:solidFill>
            </a:endParaRPr>
          </a:p>
          <a:p>
            <a:pPr indent="0" lvl="0" marL="0" rtl="0" algn="l">
              <a:lnSpc>
                <a:spcPct val="150000"/>
              </a:lnSpc>
              <a:spcBef>
                <a:spcPts val="0"/>
              </a:spcBef>
              <a:spcAft>
                <a:spcPts val="0"/>
              </a:spcAft>
              <a:buNone/>
            </a:pPr>
            <a:r>
              <a:rPr lang="en" sz="1000"/>
              <a:t>                 </a:t>
            </a:r>
            <a:r>
              <a:rPr lang="en" sz="1000">
                <a:solidFill>
                  <a:srgbClr val="CC4125"/>
                </a:solidFill>
              </a:rPr>
              <a:t>return</a:t>
            </a:r>
            <a:r>
              <a:rPr lang="en" sz="1000"/>
              <a:t> </a:t>
            </a:r>
            <a:r>
              <a:rPr lang="en" sz="1000">
                <a:solidFill>
                  <a:srgbClr val="666666"/>
                </a:solidFill>
              </a:rPr>
              <a:t>     	         </a:t>
            </a:r>
            <a:endParaRPr sz="1000">
              <a:solidFill>
                <a:srgbClr val="666666"/>
              </a:solidFill>
              <a:latin typeface="Source Sans Pro"/>
              <a:ea typeface="Source Sans Pro"/>
              <a:cs typeface="Source Sans Pro"/>
              <a:sym typeface="Source Sans Pro"/>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0" name="Shape 2170"/>
        <p:cNvGrpSpPr/>
        <p:nvPr/>
      </p:nvGrpSpPr>
      <p:grpSpPr>
        <a:xfrm>
          <a:off x="0" y="0"/>
          <a:ext cx="0" cy="0"/>
          <a:chOff x="0" y="0"/>
          <a:chExt cx="0" cy="0"/>
        </a:xfrm>
      </p:grpSpPr>
      <p:sp>
        <p:nvSpPr>
          <p:cNvPr id="2171" name="Google Shape;2171;p264"/>
          <p:cNvSpPr txBox="1"/>
          <p:nvPr>
            <p:ph idx="2" type="title"/>
          </p:nvPr>
        </p:nvSpPr>
        <p:spPr>
          <a:xfrm>
            <a:off x="132780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172" name="Google Shape;2172;p264"/>
          <p:cNvSpPr txBox="1"/>
          <p:nvPr>
            <p:ph type="title"/>
          </p:nvPr>
        </p:nvSpPr>
        <p:spPr>
          <a:xfrm>
            <a:off x="1327800"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2173" name="Google Shape;2173;p264"/>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Handling unhappy paths</a:t>
            </a:r>
            <a:endParaRPr sz="1800"/>
          </a:p>
        </p:txBody>
      </p:sp>
      <p:sp>
        <p:nvSpPr>
          <p:cNvPr id="2174" name="Google Shape;2174;p264"/>
          <p:cNvSpPr txBox="1"/>
          <p:nvPr/>
        </p:nvSpPr>
        <p:spPr>
          <a:xfrm>
            <a:off x="343650" y="1446400"/>
            <a:ext cx="8304300" cy="3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Users are not always cooperative - they can change their mind or interrupt the form.</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 </a:t>
            </a:r>
            <a:endParaRPr sz="1200">
              <a:latin typeface="Source Sans Pro"/>
              <a:ea typeface="Source Sans Pro"/>
              <a:cs typeface="Source Sans Pro"/>
              <a:sym typeface="Source Sans Pro"/>
            </a:endParaRPr>
          </a:p>
          <a:p>
            <a:pPr indent="-304800" lvl="0" marL="457200" rtl="0" algn="l">
              <a:spcBef>
                <a:spcPts val="0"/>
              </a:spcBef>
              <a:spcAft>
                <a:spcPts val="0"/>
              </a:spcAft>
              <a:buSzPts val="1200"/>
              <a:buFont typeface="Source Sans Pro"/>
              <a:buChar char="●"/>
            </a:pPr>
            <a:r>
              <a:rPr lang="en" sz="1200">
                <a:latin typeface="Source Sans Pro"/>
                <a:ea typeface="Source Sans Pro"/>
                <a:cs typeface="Source Sans Pro"/>
                <a:sym typeface="Source Sans Pro"/>
              </a:rPr>
              <a:t>Create stories to handle the interruptions:</a:t>
            </a:r>
            <a:endParaRPr sz="1200">
              <a:latin typeface="Source Sans Pro"/>
              <a:ea typeface="Source Sans Pro"/>
              <a:cs typeface="Source Sans Pro"/>
              <a:sym typeface="Source Sans Pro"/>
            </a:endParaRPr>
          </a:p>
          <a:p>
            <a:pPr indent="0" lvl="0" marL="457200" rtl="0" algn="l">
              <a:spcBef>
                <a:spcPts val="0"/>
              </a:spcBef>
              <a:spcAft>
                <a:spcPts val="0"/>
              </a:spcAft>
              <a:buNone/>
            </a:pPr>
            <a:r>
              <a:t/>
            </a:r>
            <a:endParaRPr sz="1200">
              <a:latin typeface="Source Sans Pro"/>
              <a:ea typeface="Source Sans Pro"/>
              <a:cs typeface="Source Sans Pro"/>
              <a:sym typeface="Source Sans Pro"/>
            </a:endParaRPr>
          </a:p>
          <a:p>
            <a:pPr indent="0" lvl="0" marL="457200" rtl="0" algn="l">
              <a:spcBef>
                <a:spcPts val="0"/>
              </a:spcBef>
              <a:spcAft>
                <a:spcPts val="0"/>
              </a:spcAft>
              <a:buNone/>
            </a:pPr>
            <a:r>
              <a:rPr b="1" lang="en" sz="1000">
                <a:solidFill>
                  <a:srgbClr val="000080"/>
                </a:solidFill>
                <a:latin typeface="Source Code Pro"/>
                <a:ea typeface="Source Code Pro"/>
                <a:cs typeface="Source Code Pro"/>
                <a:sym typeface="Source Code Pro"/>
              </a:rPr>
              <a:t>## pay credit card unhappy path</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rPr lang="en" sz="1000">
                <a:solidFill>
                  <a:srgbClr val="BB60D5"/>
                </a:solidFill>
                <a:latin typeface="Source Code Pro"/>
                <a:ea typeface="Source Code Pro"/>
                <a:cs typeface="Source Code Pro"/>
                <a:sym typeface="Source Code Pro"/>
              </a:rPr>
              <a:t>* pay_cc</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rPr lang="en" sz="1000">
                <a:solidFill>
                  <a:srgbClr val="BB60D5"/>
                </a:solidFill>
                <a:latin typeface="Source Code Pro"/>
                <a:ea typeface="Source Code Pro"/>
                <a:cs typeface="Source Code Pro"/>
                <a:sym typeface="Source Code Pro"/>
              </a:rPr>
              <a:t>    </a:t>
            </a:r>
            <a:r>
              <a:rPr lang="en" sz="1000">
                <a:solidFill>
                  <a:srgbClr val="617287"/>
                </a:solidFill>
                <a:latin typeface="Source Code Pro"/>
                <a:ea typeface="Source Code Pro"/>
                <a:cs typeface="Source Code Pro"/>
                <a:sym typeface="Source Code Pro"/>
              </a:rPr>
              <a:t>- cc_payment_form</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rPr lang="en" sz="1000">
                <a:solidFill>
                  <a:srgbClr val="617287"/>
                </a:solidFill>
                <a:latin typeface="Source Code Pro"/>
                <a:ea typeface="Source Code Pro"/>
                <a:cs typeface="Source Code Pro"/>
                <a:sym typeface="Source Code Pro"/>
              </a:rPr>
              <a:t>    - form{"name": "cc_payment_form"}</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rPr lang="en" sz="1000">
                <a:solidFill>
                  <a:srgbClr val="BB60D5"/>
                </a:solidFill>
                <a:latin typeface="Source Code Pro"/>
                <a:ea typeface="Source Code Pro"/>
                <a:cs typeface="Source Code Pro"/>
                <a:sym typeface="Source Code Pro"/>
              </a:rPr>
              <a:t>* chitchat</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rPr lang="en" sz="1000">
                <a:solidFill>
                  <a:srgbClr val="BB60D5"/>
                </a:solidFill>
                <a:latin typeface="Source Code Pro"/>
                <a:ea typeface="Source Code Pro"/>
                <a:cs typeface="Source Code Pro"/>
                <a:sym typeface="Source Code Pro"/>
              </a:rPr>
              <a:t>    </a:t>
            </a:r>
            <a:r>
              <a:rPr lang="en" sz="1000">
                <a:solidFill>
                  <a:srgbClr val="617287"/>
                </a:solidFill>
                <a:latin typeface="Source Code Pro"/>
                <a:ea typeface="Source Code Pro"/>
                <a:cs typeface="Source Code Pro"/>
                <a:sym typeface="Source Code Pro"/>
              </a:rPr>
              <a:t>- utter_chitchat</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rPr lang="en" sz="1000">
                <a:solidFill>
                  <a:srgbClr val="617287"/>
                </a:solidFill>
                <a:latin typeface="Source Code Pro"/>
                <a:ea typeface="Source Code Pro"/>
                <a:cs typeface="Source Code Pro"/>
                <a:sym typeface="Source Code Pro"/>
              </a:rPr>
              <a:t>    - cc_payment_form</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rPr lang="en" sz="1000">
                <a:solidFill>
                  <a:srgbClr val="617287"/>
                </a:solidFill>
                <a:latin typeface="Source Code Pro"/>
                <a:ea typeface="Source Code Pro"/>
                <a:cs typeface="Source Code Pro"/>
                <a:sym typeface="Source Code Pro"/>
              </a:rPr>
              <a:t>    - form{"name": null}</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sz="1200">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8" name="Shape 2178"/>
        <p:cNvGrpSpPr/>
        <p:nvPr/>
      </p:nvGrpSpPr>
      <p:grpSpPr>
        <a:xfrm>
          <a:off x="0" y="0"/>
          <a:ext cx="0" cy="0"/>
          <a:chOff x="0" y="0"/>
          <a:chExt cx="0" cy="0"/>
        </a:xfrm>
      </p:grpSpPr>
      <p:sp>
        <p:nvSpPr>
          <p:cNvPr id="2179" name="Google Shape;2179;p265"/>
          <p:cNvSpPr txBox="1"/>
          <p:nvPr>
            <p:ph idx="2" type="title"/>
          </p:nvPr>
        </p:nvSpPr>
        <p:spPr>
          <a:xfrm>
            <a:off x="1383125"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180" name="Google Shape;2180;p265"/>
          <p:cNvSpPr txBox="1"/>
          <p:nvPr>
            <p:ph type="title"/>
          </p:nvPr>
        </p:nvSpPr>
        <p:spPr>
          <a:xfrm>
            <a:off x="1383125"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2181" name="Google Shape;2181;p265"/>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Handling unhappy paths</a:t>
            </a:r>
            <a:endParaRPr sz="1800"/>
          </a:p>
        </p:txBody>
      </p:sp>
      <p:sp>
        <p:nvSpPr>
          <p:cNvPr id="2182" name="Google Shape;2182;p265"/>
          <p:cNvSpPr txBox="1"/>
          <p:nvPr/>
        </p:nvSpPr>
        <p:spPr>
          <a:xfrm>
            <a:off x="343650" y="1446400"/>
            <a:ext cx="8304300" cy="3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Users are not always cooperative - they can change their mind or interrupt the form.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000">
              <a:solidFill>
                <a:srgbClr val="617287"/>
              </a:solidFill>
              <a:latin typeface="Source Code Pro"/>
              <a:ea typeface="Source Code Pro"/>
              <a:cs typeface="Source Code Pro"/>
              <a:sym typeface="Source Code Pro"/>
            </a:endParaRPr>
          </a:p>
          <a:p>
            <a:pPr indent="-304800" lvl="0" marL="457200" rtl="0" algn="l">
              <a:spcBef>
                <a:spcPts val="0"/>
              </a:spcBef>
              <a:spcAft>
                <a:spcPts val="0"/>
              </a:spcAft>
              <a:buSzPts val="1200"/>
              <a:buFont typeface="Source Sans Pro"/>
              <a:buChar char="●"/>
            </a:pPr>
            <a:r>
              <a:rPr lang="en" sz="1200">
                <a:latin typeface="Source Sans Pro"/>
                <a:ea typeface="Source Sans Pro"/>
                <a:cs typeface="Source Sans Pro"/>
                <a:sym typeface="Source Sans Pro"/>
              </a:rPr>
              <a:t>Use action </a:t>
            </a:r>
            <a:r>
              <a:rPr lang="en" sz="1200">
                <a:solidFill>
                  <a:srgbClr val="53415D"/>
                </a:solidFill>
                <a:highlight>
                  <a:srgbClr val="F7F8F9"/>
                </a:highlight>
                <a:latin typeface="Source Sans Pro"/>
                <a:ea typeface="Source Sans Pro"/>
                <a:cs typeface="Source Sans Pro"/>
                <a:sym typeface="Source Sans Pro"/>
              </a:rPr>
              <a:t>action_deactivate_form</a:t>
            </a:r>
            <a:r>
              <a:rPr lang="en" sz="1200">
                <a:latin typeface="Source Sans Pro"/>
                <a:ea typeface="Source Sans Pro"/>
                <a:cs typeface="Source Sans Pro"/>
                <a:sym typeface="Source Sans Pro"/>
              </a:rPr>
              <a:t> to handle the situation where users decide not to proceed with the form:</a:t>
            </a:r>
            <a:endParaRPr sz="1200">
              <a:latin typeface="Source Sans Pro"/>
              <a:ea typeface="Source Sans Pro"/>
              <a:cs typeface="Source Sans Pro"/>
              <a:sym typeface="Source Sans Pro"/>
            </a:endParaRPr>
          </a:p>
          <a:p>
            <a:pPr indent="0" lvl="0" marL="914400" rtl="0" algn="l">
              <a:spcBef>
                <a:spcPts val="0"/>
              </a:spcBef>
              <a:spcAft>
                <a:spcPts val="0"/>
              </a:spcAft>
              <a:buNone/>
            </a:pPr>
            <a:r>
              <a:t/>
            </a:r>
            <a:endParaRPr sz="1200">
              <a:latin typeface="Source Sans Pro"/>
              <a:ea typeface="Source Sans Pro"/>
              <a:cs typeface="Source Sans Pro"/>
              <a:sym typeface="Source Sans Pro"/>
            </a:endParaRPr>
          </a:p>
          <a:p>
            <a:pPr indent="0" lvl="0" marL="0" rtl="0" algn="l">
              <a:spcBef>
                <a:spcPts val="0"/>
              </a:spcBef>
              <a:spcAft>
                <a:spcPts val="0"/>
              </a:spcAft>
              <a:buNone/>
            </a:pPr>
            <a:r>
              <a:rPr lang="en" sz="1200">
                <a:latin typeface="Source Sans Pro"/>
                <a:ea typeface="Source Sans Pro"/>
                <a:cs typeface="Source Sans Pro"/>
                <a:sym typeface="Source Sans Pro"/>
              </a:rPr>
              <a:t>	</a:t>
            </a:r>
            <a:r>
              <a:rPr b="1" lang="en" sz="1000">
                <a:solidFill>
                  <a:srgbClr val="000080"/>
                </a:solidFill>
                <a:latin typeface="Source Code Pro"/>
                <a:ea typeface="Source Code Pro"/>
                <a:cs typeface="Source Code Pro"/>
                <a:sym typeface="Source Code Pro"/>
              </a:rPr>
              <a:t>## chitchat</a:t>
            </a:r>
            <a:endParaRPr sz="1000">
              <a:solidFill>
                <a:srgbClr val="617287"/>
              </a:solidFill>
              <a:latin typeface="Source Code Pro"/>
              <a:ea typeface="Source Code Pro"/>
              <a:cs typeface="Source Code Pro"/>
              <a:sym typeface="Source Code Pro"/>
            </a:endParaRPr>
          </a:p>
          <a:p>
            <a:pPr indent="45720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pay_cc</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a:t>
            </a:r>
            <a:r>
              <a:rPr lang="en" sz="1000">
                <a:solidFill>
                  <a:srgbClr val="617287"/>
                </a:solidFill>
                <a:latin typeface="Source Code Pro"/>
                <a:ea typeface="Source Code Pro"/>
                <a:cs typeface="Source Code Pro"/>
                <a:sym typeface="Source Code Pro"/>
              </a:rPr>
              <a:t>- cc_payment_form</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617287"/>
                </a:solidFill>
                <a:latin typeface="Source Code Pro"/>
                <a:ea typeface="Source Code Pro"/>
                <a:cs typeface="Source Code Pro"/>
                <a:sym typeface="Source Code Pro"/>
              </a:rPr>
              <a:t>    	    - form{"name": "cc_payment_form"}</a:t>
            </a:r>
            <a:endParaRPr sz="1000">
              <a:solidFill>
                <a:srgbClr val="617287"/>
              </a:solidFill>
              <a:latin typeface="Source Code Pro"/>
              <a:ea typeface="Source Code Pro"/>
              <a:cs typeface="Source Code Pro"/>
              <a:sym typeface="Source Code Pro"/>
            </a:endParaRPr>
          </a:p>
          <a:p>
            <a:pPr indent="45720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stop</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a:t>
            </a:r>
            <a:r>
              <a:rPr lang="en" sz="1000">
                <a:solidFill>
                  <a:srgbClr val="617287"/>
                </a:solidFill>
                <a:latin typeface="Source Code Pro"/>
                <a:ea typeface="Source Code Pro"/>
                <a:cs typeface="Source Code Pro"/>
                <a:sym typeface="Source Code Pro"/>
              </a:rPr>
              <a:t>- utter_ask_continue</a:t>
            </a:r>
            <a:endParaRPr sz="1000">
              <a:solidFill>
                <a:srgbClr val="617287"/>
              </a:solidFill>
              <a:latin typeface="Source Code Pro"/>
              <a:ea typeface="Source Code Pro"/>
              <a:cs typeface="Source Code Pro"/>
              <a:sym typeface="Source Code Pro"/>
            </a:endParaRPr>
          </a:p>
          <a:p>
            <a:pPr indent="45720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deny</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a:t>
            </a:r>
            <a:r>
              <a:rPr lang="en" sz="1000">
                <a:solidFill>
                  <a:srgbClr val="617287"/>
                </a:solidFill>
                <a:latin typeface="Source Code Pro"/>
                <a:ea typeface="Source Code Pro"/>
                <a:cs typeface="Source Code Pro"/>
                <a:sym typeface="Source Code Pro"/>
              </a:rPr>
              <a:t>- action_deactivate_form</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617287"/>
                </a:solidFill>
                <a:latin typeface="Source Code Pro"/>
                <a:ea typeface="Source Code Pro"/>
                <a:cs typeface="Source Code Pro"/>
                <a:sym typeface="Source Code Pro"/>
              </a:rPr>
              <a:t>   	    - form{"name": null}</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sz="1200">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6" name="Shape 2186"/>
        <p:cNvGrpSpPr/>
        <p:nvPr/>
      </p:nvGrpSpPr>
      <p:grpSpPr>
        <a:xfrm>
          <a:off x="0" y="0"/>
          <a:ext cx="0" cy="0"/>
          <a:chOff x="0" y="0"/>
          <a:chExt cx="0" cy="0"/>
        </a:xfrm>
      </p:grpSpPr>
      <p:sp>
        <p:nvSpPr>
          <p:cNvPr id="2187" name="Google Shape;2187;p266"/>
          <p:cNvSpPr txBox="1"/>
          <p:nvPr>
            <p:ph idx="2" type="title"/>
          </p:nvPr>
        </p:nvSpPr>
        <p:spPr>
          <a:xfrm>
            <a:off x="13416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2188" name="Google Shape;2188;p266"/>
          <p:cNvSpPr txBox="1"/>
          <p:nvPr>
            <p:ph type="title"/>
          </p:nvPr>
        </p:nvSpPr>
        <p:spPr>
          <a:xfrm>
            <a:off x="13416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2189" name="Google Shape;2189;p266"/>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How this affect domain and policy configuration?</a:t>
            </a:r>
            <a:endParaRPr sz="1800"/>
          </a:p>
        </p:txBody>
      </p:sp>
      <p:sp>
        <p:nvSpPr>
          <p:cNvPr id="2190" name="Google Shape;2190;p266"/>
          <p:cNvSpPr txBox="1"/>
          <p:nvPr/>
        </p:nvSpPr>
        <p:spPr>
          <a:xfrm>
            <a:off x="653200" y="2315598"/>
            <a:ext cx="2810100" cy="8523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forms</a:t>
            </a:r>
            <a:r>
              <a:rPr b="1" lang="en">
                <a:solidFill>
                  <a:srgbClr val="5A17EE"/>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cc_payment_form</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p:txBody>
      </p:sp>
      <p:sp>
        <p:nvSpPr>
          <p:cNvPr id="2191" name="Google Shape;2191;p266"/>
          <p:cNvSpPr txBox="1"/>
          <p:nvPr/>
        </p:nvSpPr>
        <p:spPr>
          <a:xfrm>
            <a:off x="653200" y="1975600"/>
            <a:ext cx="11163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7575"/>
                </a:solidFill>
                <a:latin typeface="Source Sans Pro"/>
                <a:ea typeface="Source Sans Pro"/>
                <a:cs typeface="Source Sans Pro"/>
                <a:sym typeface="Source Sans Pro"/>
              </a:rPr>
              <a:t>Domain</a:t>
            </a:r>
            <a:endParaRPr>
              <a:latin typeface="Source Sans Pro"/>
              <a:ea typeface="Source Sans Pro"/>
              <a:cs typeface="Source Sans Pro"/>
              <a:sym typeface="Source Sans Pro"/>
            </a:endParaRPr>
          </a:p>
        </p:txBody>
      </p:sp>
      <p:sp>
        <p:nvSpPr>
          <p:cNvPr id="2192" name="Google Shape;2192;p266"/>
          <p:cNvSpPr txBox="1"/>
          <p:nvPr/>
        </p:nvSpPr>
        <p:spPr>
          <a:xfrm>
            <a:off x="4679125" y="1975600"/>
            <a:ext cx="2087100" cy="356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7575"/>
                </a:solidFill>
                <a:latin typeface="Source Sans Pro"/>
                <a:ea typeface="Source Sans Pro"/>
                <a:cs typeface="Source Sans Pro"/>
                <a:sym typeface="Source Sans Pro"/>
              </a:rPr>
              <a:t>Policy configuration</a:t>
            </a:r>
            <a:endParaRPr>
              <a:latin typeface="Source Sans Pro"/>
              <a:ea typeface="Source Sans Pro"/>
              <a:cs typeface="Source Sans Pro"/>
              <a:sym typeface="Source Sans Pro"/>
            </a:endParaRPr>
          </a:p>
        </p:txBody>
      </p:sp>
      <p:sp>
        <p:nvSpPr>
          <p:cNvPr id="2193" name="Google Shape;2193;p266"/>
          <p:cNvSpPr txBox="1"/>
          <p:nvPr/>
        </p:nvSpPr>
        <p:spPr>
          <a:xfrm>
            <a:off x="4756700" y="2315598"/>
            <a:ext cx="2810100" cy="8523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policies</a:t>
            </a:r>
            <a:r>
              <a:rPr b="1" lang="en">
                <a:solidFill>
                  <a:srgbClr val="5A17EE"/>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317500" lvl="0" marL="457200" rtl="0" algn="l">
              <a:lnSpc>
                <a:spcPct val="100000"/>
              </a:lnSpc>
              <a:spcBef>
                <a:spcPts val="0"/>
              </a:spcBef>
              <a:spcAft>
                <a:spcPts val="0"/>
              </a:spcAft>
              <a:buClr>
                <a:srgbClr val="757575"/>
              </a:buClr>
              <a:buSzPts val="1400"/>
              <a:buFont typeface="Courier New"/>
              <a:buChar char="-"/>
            </a:pPr>
            <a:r>
              <a:rPr lang="en">
                <a:solidFill>
                  <a:srgbClr val="757575"/>
                </a:solidFill>
                <a:latin typeface="Courier New"/>
                <a:ea typeface="Courier New"/>
                <a:cs typeface="Courier New"/>
                <a:sym typeface="Courier New"/>
              </a:rPr>
              <a:t>name: FormPolicy</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0" name="Shape 780"/>
        <p:cNvGrpSpPr/>
        <p:nvPr/>
      </p:nvGrpSpPr>
      <p:grpSpPr>
        <a:xfrm>
          <a:off x="0" y="0"/>
          <a:ext cx="0" cy="0"/>
          <a:chOff x="0" y="0"/>
          <a:chExt cx="0" cy="0"/>
        </a:xfrm>
      </p:grpSpPr>
      <p:sp>
        <p:nvSpPr>
          <p:cNvPr id="781" name="Google Shape;781;p159"/>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NLU &amp; Dialogue Management</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7" name="Shape 2197"/>
        <p:cNvGrpSpPr/>
        <p:nvPr/>
      </p:nvGrpSpPr>
      <p:grpSpPr>
        <a:xfrm>
          <a:off x="0" y="0"/>
          <a:ext cx="0" cy="0"/>
          <a:chOff x="0" y="0"/>
          <a:chExt cx="0" cy="0"/>
        </a:xfrm>
      </p:grpSpPr>
      <p:sp>
        <p:nvSpPr>
          <p:cNvPr id="2198" name="Google Shape;2198;p267"/>
          <p:cNvSpPr txBox="1"/>
          <p:nvPr>
            <p:ph idx="2" type="title"/>
          </p:nvPr>
        </p:nvSpPr>
        <p:spPr>
          <a:xfrm>
            <a:off x="1313975"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Let’s Code</a:t>
            </a:r>
            <a:endParaRPr/>
          </a:p>
        </p:txBody>
      </p:sp>
      <p:sp>
        <p:nvSpPr>
          <p:cNvPr id="2199" name="Google Shape;2199;p267"/>
          <p:cNvSpPr txBox="1"/>
          <p:nvPr>
            <p:ph type="title"/>
          </p:nvPr>
        </p:nvSpPr>
        <p:spPr>
          <a:xfrm>
            <a:off x="1313975"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implement a for paying out a credit card</a:t>
            </a:r>
            <a:endParaRPr/>
          </a:p>
        </p:txBody>
      </p:sp>
      <p:sp>
        <p:nvSpPr>
          <p:cNvPr id="2200" name="Google Shape;2200;p267"/>
          <p:cNvSpPr txBox="1"/>
          <p:nvPr>
            <p:ph idx="1" type="body"/>
          </p:nvPr>
        </p:nvSpPr>
        <p:spPr>
          <a:xfrm>
            <a:off x="213225" y="705038"/>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500"/>
              <a:t>We will implement a form which will enable our assistant to collect necessary information to pay a credit card:</a:t>
            </a:r>
            <a:endParaRPr sz="1500"/>
          </a:p>
        </p:txBody>
      </p:sp>
      <p:sp>
        <p:nvSpPr>
          <p:cNvPr id="2201" name="Google Shape;2201;p267"/>
          <p:cNvSpPr/>
          <p:nvPr/>
        </p:nvSpPr>
        <p:spPr>
          <a:xfrm>
            <a:off x="3064225" y="1188150"/>
            <a:ext cx="2775300" cy="2727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2" name="Google Shape;2202;p267"/>
          <p:cNvSpPr txBox="1"/>
          <p:nvPr/>
        </p:nvSpPr>
        <p:spPr>
          <a:xfrm>
            <a:off x="3200725" y="1124150"/>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Hello</a:t>
            </a:r>
            <a:endParaRPr sz="1200">
              <a:latin typeface="Source Sans Pro"/>
              <a:ea typeface="Source Sans Pro"/>
              <a:cs typeface="Source Sans Pro"/>
              <a:sym typeface="Source Sans Pro"/>
            </a:endParaRPr>
          </a:p>
        </p:txBody>
      </p:sp>
      <p:sp>
        <p:nvSpPr>
          <p:cNvPr id="2203" name="Google Shape;2203;p267"/>
          <p:cNvSpPr/>
          <p:nvPr/>
        </p:nvSpPr>
        <p:spPr>
          <a:xfrm>
            <a:off x="2610375" y="1549500"/>
            <a:ext cx="4357200" cy="2685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4" name="Google Shape;2204;p267"/>
          <p:cNvSpPr txBox="1"/>
          <p:nvPr/>
        </p:nvSpPr>
        <p:spPr>
          <a:xfrm>
            <a:off x="2696375" y="1477688"/>
            <a:ext cx="22227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Hello! How can I help?</a:t>
            </a:r>
            <a:endParaRPr sz="1200">
              <a:latin typeface="Source Sans Pro"/>
              <a:ea typeface="Source Sans Pro"/>
              <a:cs typeface="Source Sans Pro"/>
              <a:sym typeface="Source Sans Pro"/>
            </a:endParaRPr>
          </a:p>
        </p:txBody>
      </p:sp>
      <p:sp>
        <p:nvSpPr>
          <p:cNvPr id="2205" name="Google Shape;2205;p267"/>
          <p:cNvSpPr/>
          <p:nvPr/>
        </p:nvSpPr>
        <p:spPr>
          <a:xfrm>
            <a:off x="3064225" y="1889150"/>
            <a:ext cx="2775300" cy="2727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6" name="Google Shape;2206;p267"/>
          <p:cNvSpPr txBox="1"/>
          <p:nvPr/>
        </p:nvSpPr>
        <p:spPr>
          <a:xfrm>
            <a:off x="3200725" y="1857175"/>
            <a:ext cx="23334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I would like to pay my credit card</a:t>
            </a:r>
            <a:endParaRPr sz="1200">
              <a:latin typeface="Source Sans Pro"/>
              <a:ea typeface="Source Sans Pro"/>
              <a:cs typeface="Source Sans Pro"/>
              <a:sym typeface="Source Sans Pro"/>
            </a:endParaRPr>
          </a:p>
        </p:txBody>
      </p:sp>
      <p:sp>
        <p:nvSpPr>
          <p:cNvPr id="2207" name="Google Shape;2207;p267"/>
          <p:cNvSpPr/>
          <p:nvPr/>
        </p:nvSpPr>
        <p:spPr>
          <a:xfrm>
            <a:off x="2610375" y="2269175"/>
            <a:ext cx="4357200" cy="2832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08" name="Google Shape;2208;p267"/>
          <p:cNvSpPr txBox="1"/>
          <p:nvPr/>
        </p:nvSpPr>
        <p:spPr>
          <a:xfrm>
            <a:off x="2728225" y="2220075"/>
            <a:ext cx="47271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Towards which account would you like to make a payment?</a:t>
            </a:r>
            <a:endParaRPr sz="1200">
              <a:latin typeface="Source Sans Pro"/>
              <a:ea typeface="Source Sans Pro"/>
              <a:cs typeface="Source Sans Pro"/>
              <a:sym typeface="Source Sans Pro"/>
            </a:endParaRPr>
          </a:p>
        </p:txBody>
      </p:sp>
      <p:sp>
        <p:nvSpPr>
          <p:cNvPr id="2209" name="Google Shape;2209;p267"/>
          <p:cNvSpPr/>
          <p:nvPr/>
        </p:nvSpPr>
        <p:spPr>
          <a:xfrm>
            <a:off x="3064225" y="2627200"/>
            <a:ext cx="2775300" cy="2727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0" name="Google Shape;2210;p267"/>
          <p:cNvSpPr txBox="1"/>
          <p:nvPr/>
        </p:nvSpPr>
        <p:spPr>
          <a:xfrm>
            <a:off x="3222900" y="2566688"/>
            <a:ext cx="26982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Iron bank</a:t>
            </a:r>
            <a:endParaRPr sz="1200">
              <a:latin typeface="Source Sans Pro"/>
              <a:ea typeface="Source Sans Pro"/>
              <a:cs typeface="Source Sans Pro"/>
              <a:sym typeface="Source Sans Pro"/>
            </a:endParaRPr>
          </a:p>
        </p:txBody>
      </p:sp>
      <p:sp>
        <p:nvSpPr>
          <p:cNvPr id="2211" name="Google Shape;2211;p267"/>
          <p:cNvSpPr/>
          <p:nvPr/>
        </p:nvSpPr>
        <p:spPr>
          <a:xfrm>
            <a:off x="2602425" y="2997400"/>
            <a:ext cx="4357200" cy="2859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2" name="Google Shape;2212;p267"/>
          <p:cNvSpPr txBox="1"/>
          <p:nvPr/>
        </p:nvSpPr>
        <p:spPr>
          <a:xfrm>
            <a:off x="2696375" y="2973813"/>
            <a:ext cx="3167700" cy="51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How much would you like to transfer?</a:t>
            </a:r>
            <a:endParaRPr sz="1200">
              <a:latin typeface="Source Sans Pro"/>
              <a:ea typeface="Source Sans Pro"/>
              <a:cs typeface="Source Sans Pro"/>
              <a:sym typeface="Source Sans Pro"/>
            </a:endParaRPr>
          </a:p>
        </p:txBody>
      </p:sp>
      <p:sp>
        <p:nvSpPr>
          <p:cNvPr id="2213" name="Google Shape;2213;p267"/>
          <p:cNvSpPr/>
          <p:nvPr/>
        </p:nvSpPr>
        <p:spPr>
          <a:xfrm>
            <a:off x="3088775" y="3393675"/>
            <a:ext cx="2775300" cy="2727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4" name="Google Shape;2214;p267"/>
          <p:cNvSpPr txBox="1"/>
          <p:nvPr/>
        </p:nvSpPr>
        <p:spPr>
          <a:xfrm>
            <a:off x="3222900" y="3360725"/>
            <a:ext cx="26982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$1000</a:t>
            </a:r>
            <a:endParaRPr sz="1200">
              <a:latin typeface="Source Sans Pro"/>
              <a:ea typeface="Source Sans Pro"/>
              <a:cs typeface="Source Sans Pro"/>
              <a:sym typeface="Source Sans Pro"/>
            </a:endParaRPr>
          </a:p>
        </p:txBody>
      </p:sp>
      <p:sp>
        <p:nvSpPr>
          <p:cNvPr id="2215" name="Google Shape;2215;p267"/>
          <p:cNvSpPr/>
          <p:nvPr/>
        </p:nvSpPr>
        <p:spPr>
          <a:xfrm>
            <a:off x="2610375" y="3758800"/>
            <a:ext cx="4357200" cy="2685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6" name="Google Shape;2216;p267"/>
          <p:cNvSpPr txBox="1"/>
          <p:nvPr/>
        </p:nvSpPr>
        <p:spPr>
          <a:xfrm>
            <a:off x="2628175" y="3720250"/>
            <a:ext cx="44433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When would you like the transaction to be made?</a:t>
            </a:r>
            <a:endParaRPr sz="1200">
              <a:latin typeface="Source Sans Pro"/>
              <a:ea typeface="Source Sans Pro"/>
              <a:cs typeface="Source Sans Pro"/>
              <a:sym typeface="Source Sans Pro"/>
            </a:endParaRPr>
          </a:p>
        </p:txBody>
      </p:sp>
      <p:sp>
        <p:nvSpPr>
          <p:cNvPr id="2217" name="Google Shape;2217;p267"/>
          <p:cNvSpPr/>
          <p:nvPr/>
        </p:nvSpPr>
        <p:spPr>
          <a:xfrm>
            <a:off x="3064225" y="4119725"/>
            <a:ext cx="2775300" cy="2727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8" name="Google Shape;2218;p267"/>
          <p:cNvSpPr txBox="1"/>
          <p:nvPr/>
        </p:nvSpPr>
        <p:spPr>
          <a:xfrm>
            <a:off x="3145800" y="4052300"/>
            <a:ext cx="27753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Today</a:t>
            </a:r>
            <a:endParaRPr sz="1200">
              <a:latin typeface="Source Sans Pro"/>
              <a:ea typeface="Source Sans Pro"/>
              <a:cs typeface="Source Sans Pro"/>
              <a:sym typeface="Source Sans Pro"/>
            </a:endParaRPr>
          </a:p>
        </p:txBody>
      </p:sp>
      <p:sp>
        <p:nvSpPr>
          <p:cNvPr id="2219" name="Google Shape;2219;p267"/>
          <p:cNvSpPr/>
          <p:nvPr/>
        </p:nvSpPr>
        <p:spPr>
          <a:xfrm>
            <a:off x="2628175" y="4484850"/>
            <a:ext cx="4357200" cy="2727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0" name="Google Shape;2220;p267"/>
          <p:cNvSpPr txBox="1"/>
          <p:nvPr/>
        </p:nvSpPr>
        <p:spPr>
          <a:xfrm>
            <a:off x="2628175" y="4415375"/>
            <a:ext cx="4443300" cy="464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Do you want to schedule a $1000 transfer to iron bank for today?</a:t>
            </a:r>
            <a:endParaRPr sz="1200">
              <a:latin typeface="Source Sans Pro"/>
              <a:ea typeface="Source Sans Pro"/>
              <a:cs typeface="Source Sans Pro"/>
              <a:sym typeface="Source Sans Pro"/>
            </a:endParaRPr>
          </a:p>
        </p:txBody>
      </p:sp>
      <p:sp>
        <p:nvSpPr>
          <p:cNvPr id="2221" name="Google Shape;2221;p267"/>
          <p:cNvSpPr/>
          <p:nvPr/>
        </p:nvSpPr>
        <p:spPr>
          <a:xfrm>
            <a:off x="3088775" y="4849975"/>
            <a:ext cx="2775300" cy="2727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22" name="Google Shape;2222;p267"/>
          <p:cNvSpPr txBox="1"/>
          <p:nvPr/>
        </p:nvSpPr>
        <p:spPr>
          <a:xfrm>
            <a:off x="3088775" y="4778900"/>
            <a:ext cx="2775300" cy="21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latin typeface="Source Sans Pro"/>
                <a:ea typeface="Source Sans Pro"/>
                <a:cs typeface="Source Sans Pro"/>
                <a:sym typeface="Source Sans Pro"/>
              </a:rPr>
              <a:t>Yes</a:t>
            </a:r>
            <a:endParaRPr sz="1200">
              <a:latin typeface="Source Sans Pro"/>
              <a:ea typeface="Source Sans Pro"/>
              <a:cs typeface="Source Sans Pro"/>
              <a:sym typeface="Source Sans Pro"/>
            </a:endParaRPr>
          </a:p>
        </p:txBody>
      </p:sp>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6" name="Shape 2226"/>
        <p:cNvGrpSpPr/>
        <p:nvPr/>
      </p:nvGrpSpPr>
      <p:grpSpPr>
        <a:xfrm>
          <a:off x="0" y="0"/>
          <a:ext cx="0" cy="0"/>
          <a:chOff x="0" y="0"/>
          <a:chExt cx="0" cy="0"/>
        </a:xfrm>
      </p:grpSpPr>
      <p:sp>
        <p:nvSpPr>
          <p:cNvPr id="2227" name="Google Shape;2227;p268"/>
          <p:cNvSpPr txBox="1"/>
          <p:nvPr>
            <p:ph type="title"/>
          </p:nvPr>
        </p:nvSpPr>
        <p:spPr>
          <a:xfrm>
            <a:off x="1441500" y="1731450"/>
            <a:ext cx="62610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Part</a:t>
            </a:r>
            <a:r>
              <a:rPr lang="en"/>
              <a:t> 4: Messaging Channels, Conversation Driven Development, and Rasa X</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1" name="Shape 2231"/>
        <p:cNvGrpSpPr/>
        <p:nvPr/>
      </p:nvGrpSpPr>
      <p:grpSpPr>
        <a:xfrm>
          <a:off x="0" y="0"/>
          <a:ext cx="0" cy="0"/>
          <a:chOff x="0" y="0"/>
          <a:chExt cx="0" cy="0"/>
        </a:xfrm>
      </p:grpSpPr>
      <p:sp>
        <p:nvSpPr>
          <p:cNvPr id="2232" name="Google Shape;2232;p269"/>
          <p:cNvSpPr txBox="1"/>
          <p:nvPr>
            <p:ph type="title"/>
          </p:nvPr>
        </p:nvSpPr>
        <p:spPr>
          <a:xfrm>
            <a:off x="1539375" y="394525"/>
            <a:ext cx="7216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2233" name="Google Shape;2233;p269"/>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4" name="Google Shape;2234;p269"/>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Theme for this section: Connecting with your users</a:t>
            </a:r>
            <a:endParaRPr/>
          </a:p>
          <a:p>
            <a:pPr indent="-317500" lvl="0" marL="457200" rtl="0" algn="l">
              <a:spcBef>
                <a:spcPts val="1600"/>
              </a:spcBef>
              <a:spcAft>
                <a:spcPts val="0"/>
              </a:spcAft>
              <a:buSzPts val="1400"/>
              <a:buAutoNum type="romanUcPeriod"/>
            </a:pPr>
            <a:r>
              <a:rPr lang="en"/>
              <a:t>Conversation Driven Development</a:t>
            </a:r>
            <a:endParaRPr/>
          </a:p>
          <a:p>
            <a:pPr indent="-317500" lvl="1" marL="914400" rtl="0" algn="l">
              <a:spcBef>
                <a:spcPts val="0"/>
              </a:spcBef>
              <a:spcAft>
                <a:spcPts val="0"/>
              </a:spcAft>
              <a:buSzPts val="1400"/>
              <a:buAutoNum type="alphaUcPeriod"/>
            </a:pPr>
            <a:r>
              <a:rPr lang="en"/>
              <a:t>Combining user input and software engineering best practices at every stage of the development cycle</a:t>
            </a:r>
            <a:endParaRPr/>
          </a:p>
          <a:p>
            <a:pPr indent="-317500" lvl="1" marL="914400" rtl="0" algn="l">
              <a:spcBef>
                <a:spcPts val="0"/>
              </a:spcBef>
              <a:spcAft>
                <a:spcPts val="0"/>
              </a:spcAft>
              <a:buSzPts val="1400"/>
              <a:buAutoNum type="alphaUcPeriod"/>
            </a:pPr>
            <a:r>
              <a:rPr lang="en"/>
              <a:t>Conversations = training data</a:t>
            </a:r>
            <a:endParaRPr/>
          </a:p>
          <a:p>
            <a:pPr indent="-317500" lvl="0" marL="457200" rtl="0" algn="l">
              <a:spcBef>
                <a:spcPts val="0"/>
              </a:spcBef>
              <a:spcAft>
                <a:spcPts val="0"/>
              </a:spcAft>
              <a:buSzPts val="1400"/>
              <a:buAutoNum type="romanUcPeriod"/>
            </a:pPr>
            <a:r>
              <a:rPr lang="en"/>
              <a:t>Rasa X</a:t>
            </a:r>
            <a:endParaRPr/>
          </a:p>
          <a:p>
            <a:pPr indent="-317500" lvl="1" marL="914400" rtl="0" algn="l">
              <a:spcBef>
                <a:spcPts val="0"/>
              </a:spcBef>
              <a:spcAft>
                <a:spcPts val="0"/>
              </a:spcAft>
              <a:buSzPts val="1400"/>
              <a:buAutoNum type="alphaUcPeriod"/>
            </a:pPr>
            <a:r>
              <a:rPr lang="en"/>
              <a:t>A tool for Conversation Driven Development</a:t>
            </a:r>
            <a:endParaRPr/>
          </a:p>
          <a:p>
            <a:pPr indent="-317500" lvl="1" marL="914400" rtl="0" algn="l">
              <a:spcBef>
                <a:spcPts val="0"/>
              </a:spcBef>
              <a:spcAft>
                <a:spcPts val="0"/>
              </a:spcAft>
              <a:buSzPts val="1400"/>
              <a:buAutoNum type="alphaUcPeriod"/>
            </a:pPr>
            <a:r>
              <a:rPr lang="en"/>
              <a:t>Launching Rasa X locally</a:t>
            </a:r>
            <a:endParaRPr/>
          </a:p>
          <a:p>
            <a:pPr indent="-317500" lvl="1" marL="914400" rtl="0" algn="l">
              <a:spcBef>
                <a:spcPts val="0"/>
              </a:spcBef>
              <a:spcAft>
                <a:spcPts val="0"/>
              </a:spcAft>
              <a:buSzPts val="1400"/>
              <a:buAutoNum type="alphaUcPeriod"/>
            </a:pPr>
            <a:r>
              <a:rPr lang="en"/>
              <a:t>Reviewing conversations</a:t>
            </a:r>
            <a:endParaRPr/>
          </a:p>
          <a:p>
            <a:pPr indent="-317500" lvl="0" marL="457200" rtl="0" algn="l">
              <a:spcBef>
                <a:spcPts val="0"/>
              </a:spcBef>
              <a:spcAft>
                <a:spcPts val="0"/>
              </a:spcAft>
              <a:buSzPts val="1400"/>
              <a:buAutoNum type="romanUcPeriod"/>
            </a:pPr>
            <a:r>
              <a:rPr lang="en"/>
              <a:t>Messaging Channels</a:t>
            </a:r>
            <a:endParaRPr/>
          </a:p>
          <a:p>
            <a:pPr indent="-317500" lvl="1" marL="914400" rtl="0" algn="l">
              <a:spcBef>
                <a:spcPts val="0"/>
              </a:spcBef>
              <a:spcAft>
                <a:spcPts val="0"/>
              </a:spcAft>
              <a:buSzPts val="1400"/>
              <a:buAutoNum type="alphaUcPeriod"/>
            </a:pPr>
            <a:r>
              <a:rPr lang="en"/>
              <a:t>Live coding: connecting Telegram</a:t>
            </a:r>
            <a:endParaRPr/>
          </a:p>
          <a:p>
            <a:pPr indent="-317500" lvl="0" marL="457200" rtl="0" algn="l">
              <a:spcBef>
                <a:spcPts val="0"/>
              </a:spcBef>
              <a:spcAft>
                <a:spcPts val="0"/>
              </a:spcAft>
              <a:buSzPts val="1400"/>
              <a:buAutoNum type="romanUcPeriod"/>
            </a:pPr>
            <a:r>
              <a:rPr lang="en"/>
              <a:t>Review</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8" name="Shape 2238"/>
        <p:cNvGrpSpPr/>
        <p:nvPr/>
      </p:nvGrpSpPr>
      <p:grpSpPr>
        <a:xfrm>
          <a:off x="0" y="0"/>
          <a:ext cx="0" cy="0"/>
          <a:chOff x="0" y="0"/>
          <a:chExt cx="0" cy="0"/>
        </a:xfrm>
      </p:grpSpPr>
      <p:sp>
        <p:nvSpPr>
          <p:cNvPr id="2239" name="Google Shape;2239;p270"/>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Conversation Driven Development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3" name="Shape 2243"/>
        <p:cNvGrpSpPr/>
        <p:nvPr/>
      </p:nvGrpSpPr>
      <p:grpSpPr>
        <a:xfrm>
          <a:off x="0" y="0"/>
          <a:ext cx="0" cy="0"/>
          <a:chOff x="0" y="0"/>
          <a:chExt cx="0" cy="0"/>
        </a:xfrm>
      </p:grpSpPr>
      <p:sp>
        <p:nvSpPr>
          <p:cNvPr id="2244" name="Google Shape;2244;p271"/>
          <p:cNvSpPr txBox="1"/>
          <p:nvPr>
            <p:ph type="title"/>
          </p:nvPr>
        </p:nvSpPr>
        <p:spPr>
          <a:xfrm>
            <a:off x="1514950" y="394525"/>
            <a:ext cx="7241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CDD captures the lessons we’ve learned as a community</a:t>
            </a:r>
            <a:endParaRPr/>
          </a:p>
        </p:txBody>
      </p:sp>
      <p:sp>
        <p:nvSpPr>
          <p:cNvPr id="2245" name="Google Shape;2245;p271"/>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WHY CDD</a:t>
            </a:r>
            <a:endParaRPr/>
          </a:p>
        </p:txBody>
      </p:sp>
      <p:sp>
        <p:nvSpPr>
          <p:cNvPr id="2246" name="Google Shape;2246;p271"/>
          <p:cNvSpPr txBox="1"/>
          <p:nvPr>
            <p:ph idx="1" type="body"/>
          </p:nvPr>
        </p:nvSpPr>
        <p:spPr>
          <a:xfrm>
            <a:off x="235500" y="1056325"/>
            <a:ext cx="54174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17287"/>
                </a:solidFill>
              </a:rPr>
              <a:t>If you’ve built conversational AI before, you know that:</a:t>
            </a:r>
            <a:endParaRPr>
              <a:solidFill>
                <a:srgbClr val="617287"/>
              </a:solidFill>
            </a:endParaRPr>
          </a:p>
          <a:p>
            <a:pPr indent="-317500" lvl="0" marL="457200" rtl="0" algn="l">
              <a:spcBef>
                <a:spcPts val="1600"/>
              </a:spcBef>
              <a:spcAft>
                <a:spcPts val="0"/>
              </a:spcAft>
              <a:buClr>
                <a:srgbClr val="617287"/>
              </a:buClr>
              <a:buSzPts val="1400"/>
              <a:buChar char="●"/>
            </a:pPr>
            <a:r>
              <a:rPr lang="en">
                <a:solidFill>
                  <a:srgbClr val="617287"/>
                </a:solidFill>
              </a:rPr>
              <a:t>It is very hard.</a:t>
            </a:r>
            <a:endParaRPr>
              <a:solidFill>
                <a:srgbClr val="617287"/>
              </a:solidFill>
            </a:endParaRPr>
          </a:p>
          <a:p>
            <a:pPr indent="-317500" lvl="0" marL="457200" rtl="0" algn="l">
              <a:spcBef>
                <a:spcPts val="0"/>
              </a:spcBef>
              <a:spcAft>
                <a:spcPts val="0"/>
              </a:spcAft>
              <a:buClr>
                <a:srgbClr val="617287"/>
              </a:buClr>
              <a:buSzPts val="1400"/>
              <a:buChar char="●"/>
            </a:pPr>
            <a:r>
              <a:rPr lang="en">
                <a:solidFill>
                  <a:srgbClr val="617287"/>
                </a:solidFill>
              </a:rPr>
              <a:t>Building a prototype is not the hard part.</a:t>
            </a:r>
            <a:endParaRPr>
              <a:solidFill>
                <a:srgbClr val="617287"/>
              </a:solidFill>
            </a:endParaRPr>
          </a:p>
          <a:p>
            <a:pPr indent="-317500" lvl="0" marL="457200" rtl="0" algn="l">
              <a:spcBef>
                <a:spcPts val="0"/>
              </a:spcBef>
              <a:spcAft>
                <a:spcPts val="0"/>
              </a:spcAft>
              <a:buClr>
                <a:srgbClr val="617287"/>
              </a:buClr>
              <a:buSzPts val="1400"/>
              <a:buChar char="●"/>
            </a:pPr>
            <a:r>
              <a:rPr lang="en">
                <a:solidFill>
                  <a:srgbClr val="617287"/>
                </a:solidFill>
              </a:rPr>
              <a:t>The hard parts all show up when you want to go from a prototype to something you’d want to ship.</a:t>
            </a:r>
            <a:endParaRPr>
              <a:solidFill>
                <a:srgbClr val="617287"/>
              </a:solidFill>
            </a:endParaRPr>
          </a:p>
          <a:p>
            <a:pPr indent="0" lvl="0" marL="457200" rtl="0" algn="l">
              <a:spcBef>
                <a:spcPts val="1600"/>
              </a:spcBef>
              <a:spcAft>
                <a:spcPts val="0"/>
              </a:spcAft>
              <a:buNone/>
            </a:pPr>
            <a:r>
              <a:t/>
            </a:r>
            <a:endParaRPr>
              <a:solidFill>
                <a:srgbClr val="617287"/>
              </a:solidFill>
            </a:endParaRPr>
          </a:p>
          <a:p>
            <a:pPr indent="0" lvl="0" marL="0" rtl="0" algn="l">
              <a:spcBef>
                <a:spcPts val="1600"/>
              </a:spcBef>
              <a:spcAft>
                <a:spcPts val="0"/>
              </a:spcAft>
              <a:buNone/>
            </a:pPr>
            <a:r>
              <a:rPr lang="en">
                <a:solidFill>
                  <a:srgbClr val="617287"/>
                </a:solidFill>
              </a:rPr>
              <a:t>Conversation-Driven Development should:</a:t>
            </a:r>
            <a:endParaRPr>
              <a:solidFill>
                <a:srgbClr val="617287"/>
              </a:solidFill>
            </a:endParaRPr>
          </a:p>
          <a:p>
            <a:pPr indent="-317500" lvl="0" marL="457200" rtl="0" algn="l">
              <a:spcBef>
                <a:spcPts val="1600"/>
              </a:spcBef>
              <a:spcAft>
                <a:spcPts val="0"/>
              </a:spcAft>
              <a:buClr>
                <a:srgbClr val="617287"/>
              </a:buClr>
              <a:buSzPts val="1400"/>
              <a:buChar char="●"/>
            </a:pPr>
            <a:r>
              <a:rPr lang="en">
                <a:solidFill>
                  <a:srgbClr val="617287"/>
                </a:solidFill>
              </a:rPr>
              <a:t>Help all of us build better conversational AI.</a:t>
            </a:r>
            <a:endParaRPr>
              <a:solidFill>
                <a:srgbClr val="617287"/>
              </a:solidFill>
            </a:endParaRPr>
          </a:p>
          <a:p>
            <a:pPr indent="-317500" lvl="0" marL="457200" rtl="0" algn="l">
              <a:spcBef>
                <a:spcPts val="0"/>
              </a:spcBef>
              <a:spcAft>
                <a:spcPts val="0"/>
              </a:spcAft>
              <a:buClr>
                <a:srgbClr val="617287"/>
              </a:buClr>
              <a:buSzPts val="1400"/>
              <a:buChar char="●"/>
            </a:pPr>
            <a:r>
              <a:rPr b="1" lang="en">
                <a:solidFill>
                  <a:srgbClr val="617287"/>
                </a:solidFill>
              </a:rPr>
              <a:t>Save newcomers from having to learn this the hard way</a:t>
            </a:r>
            <a:r>
              <a:rPr lang="en">
                <a:solidFill>
                  <a:srgbClr val="617287"/>
                </a:solidFill>
              </a:rPr>
              <a:t>.</a:t>
            </a:r>
            <a:endParaRPr>
              <a:solidFill>
                <a:srgbClr val="617287"/>
              </a:solidFill>
            </a:endParaRPr>
          </a:p>
          <a:p>
            <a:pPr indent="0" lvl="0" marL="0" rtl="0" algn="l">
              <a:spcBef>
                <a:spcPts val="1600"/>
              </a:spcBef>
              <a:spcAft>
                <a:spcPts val="1600"/>
              </a:spcAft>
              <a:buNone/>
            </a:pPr>
            <a:r>
              <a:t/>
            </a:r>
            <a:endParaRPr>
              <a:solidFill>
                <a:srgbClr val="617287"/>
              </a:solidFil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0" name="Shape 2250"/>
        <p:cNvGrpSpPr/>
        <p:nvPr/>
      </p:nvGrpSpPr>
      <p:grpSpPr>
        <a:xfrm>
          <a:off x="0" y="0"/>
          <a:ext cx="0" cy="0"/>
          <a:chOff x="0" y="0"/>
          <a:chExt cx="0" cy="0"/>
        </a:xfrm>
      </p:grpSpPr>
      <p:sp>
        <p:nvSpPr>
          <p:cNvPr id="2251" name="Google Shape;2251;p272"/>
          <p:cNvSpPr txBox="1"/>
          <p:nvPr>
            <p:ph type="title"/>
          </p:nvPr>
        </p:nvSpPr>
        <p:spPr>
          <a:xfrm>
            <a:off x="125867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the opposite of conversation driven development?</a:t>
            </a:r>
            <a:endParaRPr/>
          </a:p>
        </p:txBody>
      </p:sp>
      <p:sp>
        <p:nvSpPr>
          <p:cNvPr id="2252" name="Google Shape;2252;p272"/>
          <p:cNvSpPr txBox="1"/>
          <p:nvPr>
            <p:ph idx="2" type="title"/>
          </p:nvPr>
        </p:nvSpPr>
        <p:spPr>
          <a:xfrm>
            <a:off x="125867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3" name="Google Shape;2253;p272"/>
          <p:cNvSpPr txBox="1"/>
          <p:nvPr>
            <p:ph idx="1" type="body"/>
          </p:nvPr>
        </p:nvSpPr>
        <p:spPr>
          <a:xfrm>
            <a:off x="235500" y="1056325"/>
            <a:ext cx="4272000" cy="3471900"/>
          </a:xfrm>
          <a:prstGeom prst="rect">
            <a:avLst/>
          </a:prstGeom>
        </p:spPr>
        <p:txBody>
          <a:bodyPr anchorCtr="0" anchor="t" bIns="91425" lIns="91425" spcFirstLastPara="1" rIns="91425" wrap="square" tIns="91425">
            <a:noAutofit/>
          </a:bodyPr>
          <a:lstStyle/>
          <a:p>
            <a:pPr indent="-342900" lvl="0" marL="457200" rtl="0" algn="l">
              <a:spcBef>
                <a:spcPts val="0"/>
              </a:spcBef>
              <a:spcAft>
                <a:spcPts val="0"/>
              </a:spcAft>
              <a:buSzPts val="1800"/>
              <a:buChar char="●"/>
            </a:pPr>
            <a:r>
              <a:rPr lang="en" sz="1800"/>
              <a:t>Developing your assistant for months in isolation before testing it with users</a:t>
            </a:r>
            <a:endParaRPr sz="1800"/>
          </a:p>
          <a:p>
            <a:pPr indent="-342900" lvl="0" marL="457200" rtl="0" algn="l">
              <a:spcBef>
                <a:spcPts val="0"/>
              </a:spcBef>
              <a:spcAft>
                <a:spcPts val="0"/>
              </a:spcAft>
              <a:buSzPts val="1800"/>
              <a:buChar char="●"/>
            </a:pPr>
            <a:r>
              <a:rPr lang="en" sz="1800"/>
              <a:t>Only looking at top-level metrics, not conversations themselves</a:t>
            </a:r>
            <a:endParaRPr sz="1800"/>
          </a:p>
          <a:p>
            <a:pPr indent="-342900" lvl="0" marL="457200" rtl="0" algn="l">
              <a:spcBef>
                <a:spcPts val="0"/>
              </a:spcBef>
              <a:spcAft>
                <a:spcPts val="0"/>
              </a:spcAft>
              <a:buSzPts val="1800"/>
              <a:buChar char="●"/>
            </a:pPr>
            <a:r>
              <a:rPr lang="en" sz="1800"/>
              <a:t>Autogenerating training data that doesn’t reflect ways users really interact</a:t>
            </a:r>
            <a:endParaRPr sz="1800"/>
          </a:p>
          <a:p>
            <a:pPr indent="-342900" lvl="0" marL="457200" rtl="0" algn="l">
              <a:spcBef>
                <a:spcPts val="0"/>
              </a:spcBef>
              <a:spcAft>
                <a:spcPts val="0"/>
              </a:spcAft>
              <a:buSzPts val="1800"/>
              <a:buChar char="●"/>
            </a:pPr>
            <a:r>
              <a:rPr lang="en" sz="1800"/>
              <a:t>Pushing changes to production without running tests</a:t>
            </a:r>
            <a:endParaRPr sz="1800"/>
          </a:p>
          <a:p>
            <a:pPr indent="0" lvl="0" marL="0" rtl="0" algn="l">
              <a:spcBef>
                <a:spcPts val="1600"/>
              </a:spcBef>
              <a:spcAft>
                <a:spcPts val="1600"/>
              </a:spcAft>
              <a:buNone/>
            </a:pPr>
            <a:r>
              <a:t/>
            </a:r>
            <a:endParaRPr/>
          </a:p>
        </p:txBody>
      </p:sp>
      <p:pic>
        <p:nvPicPr>
          <p:cNvPr id="2254" name="Google Shape;2254;p272"/>
          <p:cNvPicPr preferRelativeResize="0"/>
          <p:nvPr/>
        </p:nvPicPr>
        <p:blipFill>
          <a:blip r:embed="rId3">
            <a:alphaModFix/>
          </a:blip>
          <a:stretch>
            <a:fillRect/>
          </a:stretch>
        </p:blipFill>
        <p:spPr>
          <a:xfrm>
            <a:off x="5212625" y="1157413"/>
            <a:ext cx="2828675" cy="28286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xEl>
                                              <p:pRg end="0" st="0"/>
                                            </p:txEl>
                                          </p:spTgt>
                                        </p:tgtEl>
                                        <p:attrNameLst>
                                          <p:attrName>style.visibility</p:attrName>
                                        </p:attrNameLst>
                                      </p:cBhvr>
                                      <p:to>
                                        <p:strVal val="visible"/>
                                      </p:to>
                                    </p:set>
                                    <p:animEffect filter="fade" transition="in">
                                      <p:cBhvr>
                                        <p:cTn dur="1000"/>
                                        <p:tgtEl>
                                          <p:spTgt spid="2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xEl>
                                              <p:pRg end="1" st="1"/>
                                            </p:txEl>
                                          </p:spTgt>
                                        </p:tgtEl>
                                        <p:attrNameLst>
                                          <p:attrName>style.visibility</p:attrName>
                                        </p:attrNameLst>
                                      </p:cBhvr>
                                      <p:to>
                                        <p:strVal val="visible"/>
                                      </p:to>
                                    </p:set>
                                    <p:animEffect filter="fade" transition="in">
                                      <p:cBhvr>
                                        <p:cTn dur="1000"/>
                                        <p:tgtEl>
                                          <p:spTgt spid="2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xEl>
                                              <p:pRg end="2" st="2"/>
                                            </p:txEl>
                                          </p:spTgt>
                                        </p:tgtEl>
                                        <p:attrNameLst>
                                          <p:attrName>style.visibility</p:attrName>
                                        </p:attrNameLst>
                                      </p:cBhvr>
                                      <p:to>
                                        <p:strVal val="visible"/>
                                      </p:to>
                                    </p:set>
                                    <p:animEffect filter="fade" transition="in">
                                      <p:cBhvr>
                                        <p:cTn dur="1000"/>
                                        <p:tgtEl>
                                          <p:spTgt spid="22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xEl>
                                              <p:pRg end="3" st="3"/>
                                            </p:txEl>
                                          </p:spTgt>
                                        </p:tgtEl>
                                        <p:attrNameLst>
                                          <p:attrName>style.visibility</p:attrName>
                                        </p:attrNameLst>
                                      </p:cBhvr>
                                      <p:to>
                                        <p:strVal val="visible"/>
                                      </p:to>
                                    </p:set>
                                    <p:animEffect filter="fade" transition="in">
                                      <p:cBhvr>
                                        <p:cTn dur="1000"/>
                                        <p:tgtEl>
                                          <p:spTgt spid="22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253">
                                            <p:txEl>
                                              <p:pRg end="4" st="4"/>
                                            </p:txEl>
                                          </p:spTgt>
                                        </p:tgtEl>
                                        <p:attrNameLst>
                                          <p:attrName>style.visibility</p:attrName>
                                        </p:attrNameLst>
                                      </p:cBhvr>
                                      <p:to>
                                        <p:strVal val="visible"/>
                                      </p:to>
                                    </p:set>
                                    <p:animEffect filter="fade" transition="in">
                                      <p:cBhvr>
                                        <p:cTn dur="1000"/>
                                        <p:tgtEl>
                                          <p:spTgt spid="22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8" name="Shape 2258"/>
        <p:cNvGrpSpPr/>
        <p:nvPr/>
      </p:nvGrpSpPr>
      <p:grpSpPr>
        <a:xfrm>
          <a:off x="0" y="0"/>
          <a:ext cx="0" cy="0"/>
          <a:chOff x="0" y="0"/>
          <a:chExt cx="0" cy="0"/>
        </a:xfrm>
      </p:grpSpPr>
      <p:sp>
        <p:nvSpPr>
          <p:cNvPr id="2259" name="Google Shape;2259;p273"/>
          <p:cNvSpPr txBox="1"/>
          <p:nvPr>
            <p:ph type="title"/>
          </p:nvPr>
        </p:nvSpPr>
        <p:spPr>
          <a:xfrm>
            <a:off x="1332950" y="394525"/>
            <a:ext cx="7423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Conversation-Driven Development</a:t>
            </a:r>
            <a:endParaRPr/>
          </a:p>
        </p:txBody>
      </p:sp>
      <p:grpSp>
        <p:nvGrpSpPr>
          <p:cNvPr id="2260" name="Google Shape;2260;p273"/>
          <p:cNvGrpSpPr/>
          <p:nvPr/>
        </p:nvGrpSpPr>
        <p:grpSpPr>
          <a:xfrm>
            <a:off x="5475963" y="1404215"/>
            <a:ext cx="2335071" cy="2335071"/>
            <a:chOff x="6254516" y="1318144"/>
            <a:chExt cx="2460300" cy="2460300"/>
          </a:xfrm>
        </p:grpSpPr>
        <p:sp>
          <p:nvSpPr>
            <p:cNvPr id="2261" name="Google Shape;2261;p273"/>
            <p:cNvSpPr/>
            <p:nvPr/>
          </p:nvSpPr>
          <p:spPr>
            <a:xfrm rot="2700000">
              <a:off x="7239866" y="1053399"/>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2" name="Google Shape;2262;p273"/>
            <p:cNvSpPr/>
            <p:nvPr/>
          </p:nvSpPr>
          <p:spPr>
            <a:xfrm>
              <a:off x="6443962" y="3255513"/>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5</a:t>
              </a:r>
              <a:endParaRPr b="1" sz="1200">
                <a:solidFill>
                  <a:srgbClr val="5A17EE"/>
                </a:solidFill>
                <a:latin typeface="Roboto"/>
                <a:ea typeface="Roboto"/>
                <a:cs typeface="Roboto"/>
                <a:sym typeface="Roboto"/>
              </a:endParaRPr>
            </a:p>
          </p:txBody>
        </p:sp>
        <p:sp>
          <p:nvSpPr>
            <p:cNvPr id="2263" name="Google Shape;2263;p273"/>
            <p:cNvSpPr txBox="1"/>
            <p:nvPr/>
          </p:nvSpPr>
          <p:spPr>
            <a:xfrm rot="-2700000">
              <a:off x="6375763" y="2297100"/>
              <a:ext cx="2378424"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Track</a:t>
              </a:r>
              <a:endParaRPr b="1" sz="1800">
                <a:solidFill>
                  <a:srgbClr val="FFFFFF"/>
                </a:solidFill>
                <a:latin typeface="Roboto"/>
                <a:ea typeface="Roboto"/>
                <a:cs typeface="Roboto"/>
                <a:sym typeface="Roboto"/>
              </a:endParaRPr>
            </a:p>
          </p:txBody>
        </p:sp>
      </p:grpSp>
      <p:grpSp>
        <p:nvGrpSpPr>
          <p:cNvPr id="2264" name="Google Shape;2264;p273"/>
          <p:cNvGrpSpPr/>
          <p:nvPr/>
        </p:nvGrpSpPr>
        <p:grpSpPr>
          <a:xfrm>
            <a:off x="4094972" y="1404215"/>
            <a:ext cx="2335071" cy="2335071"/>
            <a:chOff x="4761418" y="1355687"/>
            <a:chExt cx="2460300" cy="2460300"/>
          </a:xfrm>
        </p:grpSpPr>
        <p:sp>
          <p:nvSpPr>
            <p:cNvPr id="2265" name="Google Shape;2265;p273"/>
            <p:cNvSpPr/>
            <p:nvPr/>
          </p:nvSpPr>
          <p:spPr>
            <a:xfrm rot="2700000">
              <a:off x="5746767" y="1090943"/>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6" name="Google Shape;2266;p273"/>
            <p:cNvSpPr/>
            <p:nvPr/>
          </p:nvSpPr>
          <p:spPr>
            <a:xfrm>
              <a:off x="4950863" y="3293057"/>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4</a:t>
              </a:r>
              <a:endParaRPr b="1" sz="1200">
                <a:solidFill>
                  <a:srgbClr val="5A17EE"/>
                </a:solidFill>
                <a:latin typeface="Roboto"/>
                <a:ea typeface="Roboto"/>
                <a:cs typeface="Roboto"/>
                <a:sym typeface="Roboto"/>
              </a:endParaRPr>
            </a:p>
          </p:txBody>
        </p:sp>
        <p:sp>
          <p:nvSpPr>
            <p:cNvPr id="2267" name="Google Shape;2267;p273"/>
            <p:cNvSpPr txBox="1"/>
            <p:nvPr/>
          </p:nvSpPr>
          <p:spPr>
            <a:xfrm rot="-2700000">
              <a:off x="4896424" y="2340344"/>
              <a:ext cx="2362302"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Test</a:t>
              </a:r>
              <a:endParaRPr b="1" sz="1800">
                <a:solidFill>
                  <a:srgbClr val="FFFFFF"/>
                </a:solidFill>
                <a:latin typeface="Roboto"/>
                <a:ea typeface="Roboto"/>
                <a:cs typeface="Roboto"/>
                <a:sym typeface="Roboto"/>
              </a:endParaRPr>
            </a:p>
          </p:txBody>
        </p:sp>
      </p:grpSp>
      <p:grpSp>
        <p:nvGrpSpPr>
          <p:cNvPr id="2268" name="Google Shape;2268;p273"/>
          <p:cNvGrpSpPr/>
          <p:nvPr/>
        </p:nvGrpSpPr>
        <p:grpSpPr>
          <a:xfrm>
            <a:off x="2713956" y="1404215"/>
            <a:ext cx="2335071" cy="2335071"/>
            <a:chOff x="3269751" y="1330658"/>
            <a:chExt cx="2460300" cy="2460300"/>
          </a:xfrm>
        </p:grpSpPr>
        <p:sp>
          <p:nvSpPr>
            <p:cNvPr id="2269" name="Google Shape;2269;p273"/>
            <p:cNvSpPr/>
            <p:nvPr/>
          </p:nvSpPr>
          <p:spPr>
            <a:xfrm rot="2700000">
              <a:off x="4255100" y="1065914"/>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0" name="Google Shape;2270;p273"/>
            <p:cNvSpPr/>
            <p:nvPr/>
          </p:nvSpPr>
          <p:spPr>
            <a:xfrm>
              <a:off x="3459197" y="3268028"/>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3</a:t>
              </a:r>
              <a:endParaRPr b="1" sz="1200">
                <a:solidFill>
                  <a:srgbClr val="5A17EE"/>
                </a:solidFill>
                <a:latin typeface="Roboto"/>
                <a:ea typeface="Roboto"/>
                <a:cs typeface="Roboto"/>
                <a:sym typeface="Roboto"/>
              </a:endParaRPr>
            </a:p>
          </p:txBody>
        </p:sp>
        <p:sp>
          <p:nvSpPr>
            <p:cNvPr id="2271" name="Google Shape;2271;p273"/>
            <p:cNvSpPr txBox="1"/>
            <p:nvPr/>
          </p:nvSpPr>
          <p:spPr>
            <a:xfrm rot="-2700000">
              <a:off x="3404724" y="2315315"/>
              <a:ext cx="2362302"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Annotate</a:t>
              </a:r>
              <a:endParaRPr b="1" sz="1800">
                <a:solidFill>
                  <a:srgbClr val="FFFFFF"/>
                </a:solidFill>
                <a:latin typeface="Roboto"/>
                <a:ea typeface="Roboto"/>
                <a:cs typeface="Roboto"/>
                <a:sym typeface="Roboto"/>
              </a:endParaRPr>
            </a:p>
          </p:txBody>
        </p:sp>
      </p:grpSp>
      <p:grpSp>
        <p:nvGrpSpPr>
          <p:cNvPr id="2272" name="Google Shape;2272;p273"/>
          <p:cNvGrpSpPr/>
          <p:nvPr/>
        </p:nvGrpSpPr>
        <p:grpSpPr>
          <a:xfrm>
            <a:off x="1332939" y="1404215"/>
            <a:ext cx="2335071" cy="2335071"/>
            <a:chOff x="1776626" y="1305629"/>
            <a:chExt cx="2460300" cy="2460300"/>
          </a:xfrm>
        </p:grpSpPr>
        <p:grpSp>
          <p:nvGrpSpPr>
            <p:cNvPr id="2273" name="Google Shape;2273;p273"/>
            <p:cNvGrpSpPr/>
            <p:nvPr/>
          </p:nvGrpSpPr>
          <p:grpSpPr>
            <a:xfrm>
              <a:off x="1776626" y="1305629"/>
              <a:ext cx="2460300" cy="2460300"/>
              <a:chOff x="1776626" y="1305629"/>
              <a:chExt cx="2460300" cy="2460300"/>
            </a:xfrm>
          </p:grpSpPr>
          <p:sp>
            <p:nvSpPr>
              <p:cNvPr id="2274" name="Google Shape;2274;p273"/>
              <p:cNvSpPr/>
              <p:nvPr/>
            </p:nvSpPr>
            <p:spPr>
              <a:xfrm rot="2700000">
                <a:off x="2761975" y="1040885"/>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5" name="Google Shape;2275;p273"/>
              <p:cNvSpPr txBox="1"/>
              <p:nvPr/>
            </p:nvSpPr>
            <p:spPr>
              <a:xfrm rot="-2700000">
                <a:off x="1899549" y="2276358"/>
                <a:ext cx="2376303"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Review</a:t>
                </a:r>
                <a:endParaRPr b="1" sz="1800">
                  <a:solidFill>
                    <a:srgbClr val="FFFFFF"/>
                  </a:solidFill>
                  <a:latin typeface="Roboto"/>
                  <a:ea typeface="Roboto"/>
                  <a:cs typeface="Roboto"/>
                  <a:sym typeface="Roboto"/>
                </a:endParaRPr>
              </a:p>
            </p:txBody>
          </p:sp>
        </p:grpSp>
        <p:sp>
          <p:nvSpPr>
            <p:cNvPr id="2276" name="Google Shape;2276;p273"/>
            <p:cNvSpPr/>
            <p:nvPr/>
          </p:nvSpPr>
          <p:spPr>
            <a:xfrm>
              <a:off x="1966072" y="3234021"/>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2</a:t>
              </a:r>
              <a:endParaRPr b="1" sz="1200">
                <a:solidFill>
                  <a:srgbClr val="5A17EE"/>
                </a:solidFill>
                <a:latin typeface="Roboto"/>
                <a:ea typeface="Roboto"/>
                <a:cs typeface="Roboto"/>
                <a:sym typeface="Roboto"/>
              </a:endParaRPr>
            </a:p>
          </p:txBody>
        </p:sp>
      </p:grpSp>
      <p:grpSp>
        <p:nvGrpSpPr>
          <p:cNvPr id="2277" name="Google Shape;2277;p273"/>
          <p:cNvGrpSpPr/>
          <p:nvPr/>
        </p:nvGrpSpPr>
        <p:grpSpPr>
          <a:xfrm>
            <a:off x="-48077" y="1404215"/>
            <a:ext cx="2335071" cy="2335071"/>
            <a:chOff x="284959" y="1280600"/>
            <a:chExt cx="2460300" cy="2460300"/>
          </a:xfrm>
        </p:grpSpPr>
        <p:sp>
          <p:nvSpPr>
            <p:cNvPr id="2278" name="Google Shape;2278;p273"/>
            <p:cNvSpPr/>
            <p:nvPr/>
          </p:nvSpPr>
          <p:spPr>
            <a:xfrm rot="2700000">
              <a:off x="1270309" y="1015856"/>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9" name="Google Shape;2279;p273"/>
            <p:cNvSpPr/>
            <p:nvPr/>
          </p:nvSpPr>
          <p:spPr>
            <a:xfrm>
              <a:off x="472955" y="3217970"/>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1</a:t>
              </a:r>
              <a:endParaRPr b="1" sz="1200">
                <a:solidFill>
                  <a:srgbClr val="5A17EE"/>
                </a:solidFill>
                <a:latin typeface="Roboto"/>
                <a:ea typeface="Roboto"/>
                <a:cs typeface="Roboto"/>
                <a:sym typeface="Roboto"/>
              </a:endParaRPr>
            </a:p>
          </p:txBody>
        </p:sp>
        <p:sp>
          <p:nvSpPr>
            <p:cNvPr id="2280" name="Google Shape;2280;p273"/>
            <p:cNvSpPr txBox="1"/>
            <p:nvPr/>
          </p:nvSpPr>
          <p:spPr>
            <a:xfrm rot="-2700000">
              <a:off x="414317" y="2263007"/>
              <a:ext cx="2368666"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Share</a:t>
              </a:r>
              <a:endParaRPr b="1" sz="1800">
                <a:solidFill>
                  <a:srgbClr val="FFFFFF"/>
                </a:solidFill>
                <a:latin typeface="Roboto"/>
                <a:ea typeface="Roboto"/>
                <a:cs typeface="Roboto"/>
                <a:sym typeface="Roboto"/>
              </a:endParaRPr>
            </a:p>
          </p:txBody>
        </p:sp>
      </p:grpSp>
      <p:grpSp>
        <p:nvGrpSpPr>
          <p:cNvPr id="2281" name="Google Shape;2281;p273"/>
          <p:cNvGrpSpPr/>
          <p:nvPr/>
        </p:nvGrpSpPr>
        <p:grpSpPr>
          <a:xfrm>
            <a:off x="6857029" y="1404215"/>
            <a:ext cx="2335071" cy="2335071"/>
            <a:chOff x="6254516" y="1330669"/>
            <a:chExt cx="2460300" cy="2460300"/>
          </a:xfrm>
        </p:grpSpPr>
        <p:sp>
          <p:nvSpPr>
            <p:cNvPr id="2282" name="Google Shape;2282;p273"/>
            <p:cNvSpPr/>
            <p:nvPr/>
          </p:nvSpPr>
          <p:spPr>
            <a:xfrm rot="2700000">
              <a:off x="7239866" y="1065924"/>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83" name="Google Shape;2283;p273"/>
            <p:cNvSpPr/>
            <p:nvPr/>
          </p:nvSpPr>
          <p:spPr>
            <a:xfrm>
              <a:off x="6443962" y="3268038"/>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6</a:t>
              </a:r>
              <a:endParaRPr b="1" sz="1200">
                <a:solidFill>
                  <a:srgbClr val="5A17EE"/>
                </a:solidFill>
                <a:latin typeface="Roboto"/>
                <a:ea typeface="Roboto"/>
                <a:cs typeface="Roboto"/>
                <a:sym typeface="Roboto"/>
              </a:endParaRPr>
            </a:p>
          </p:txBody>
        </p:sp>
        <p:sp>
          <p:nvSpPr>
            <p:cNvPr id="2284" name="Google Shape;2284;p273"/>
            <p:cNvSpPr txBox="1"/>
            <p:nvPr/>
          </p:nvSpPr>
          <p:spPr>
            <a:xfrm rot="-2700000">
              <a:off x="6375763" y="2309625"/>
              <a:ext cx="2378424"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Fix</a:t>
              </a:r>
              <a:endParaRPr b="1" sz="1800">
                <a:solidFill>
                  <a:srgbClr val="FFFFFF"/>
                </a:solidFill>
                <a:latin typeface="Roboto"/>
                <a:ea typeface="Roboto"/>
                <a:cs typeface="Roboto"/>
                <a:sym typeface="Roboto"/>
              </a:endParaRPr>
            </a:p>
          </p:txBody>
        </p:sp>
      </p:gr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8" name="Shape 2288"/>
        <p:cNvGrpSpPr/>
        <p:nvPr/>
      </p:nvGrpSpPr>
      <p:grpSpPr>
        <a:xfrm>
          <a:off x="0" y="0"/>
          <a:ext cx="0" cy="0"/>
          <a:chOff x="0" y="0"/>
          <a:chExt cx="0" cy="0"/>
        </a:xfrm>
      </p:grpSpPr>
      <p:pic>
        <p:nvPicPr>
          <p:cNvPr id="2289" name="Google Shape;2289;p274"/>
          <p:cNvPicPr preferRelativeResize="0"/>
          <p:nvPr/>
        </p:nvPicPr>
        <p:blipFill rotWithShape="1">
          <a:blip r:embed="rId3">
            <a:alphaModFix/>
          </a:blip>
          <a:srcRect b="0" l="0" r="23071" t="0"/>
          <a:stretch/>
        </p:blipFill>
        <p:spPr>
          <a:xfrm>
            <a:off x="3831775" y="-12762"/>
            <a:ext cx="5935425" cy="5143500"/>
          </a:xfrm>
          <a:prstGeom prst="rect">
            <a:avLst/>
          </a:prstGeom>
          <a:noFill/>
          <a:ln>
            <a:noFill/>
          </a:ln>
        </p:spPr>
      </p:pic>
      <p:sp>
        <p:nvSpPr>
          <p:cNvPr id="2290" name="Google Shape;2290;p274"/>
          <p:cNvSpPr txBox="1"/>
          <p:nvPr>
            <p:ph idx="2" type="title"/>
          </p:nvPr>
        </p:nvSpPr>
        <p:spPr>
          <a:xfrm>
            <a:off x="235500" y="222850"/>
            <a:ext cx="47748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1" name="Google Shape;2291;p274"/>
          <p:cNvSpPr/>
          <p:nvPr/>
        </p:nvSpPr>
        <p:spPr>
          <a:xfrm rot="10800000">
            <a:off x="405075" y="-11700"/>
            <a:ext cx="6024300" cy="5155200"/>
          </a:xfrm>
          <a:prstGeom prst="trapezoid">
            <a:avLst>
              <a:gd fmla="val 397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92" name="Google Shape;2292;p274"/>
          <p:cNvSpPr txBox="1"/>
          <p:nvPr>
            <p:ph idx="1" type="body"/>
          </p:nvPr>
        </p:nvSpPr>
        <p:spPr>
          <a:xfrm>
            <a:off x="235500" y="1547150"/>
            <a:ext cx="4065900" cy="2981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17287"/>
                </a:solidFill>
              </a:rPr>
              <a:t>Users will always surprise you.</a:t>
            </a:r>
            <a:endParaRPr>
              <a:solidFill>
                <a:srgbClr val="617287"/>
              </a:solidFill>
            </a:endParaRPr>
          </a:p>
          <a:p>
            <a:pPr indent="0" lvl="0" marL="0" rtl="0" algn="l">
              <a:spcBef>
                <a:spcPts val="1600"/>
              </a:spcBef>
              <a:spcAft>
                <a:spcPts val="0"/>
              </a:spcAft>
              <a:buNone/>
            </a:pPr>
            <a:r>
              <a:rPr lang="en">
                <a:solidFill>
                  <a:srgbClr val="617287"/>
                </a:solidFill>
              </a:rPr>
              <a:t>So get some test users to try your prototype </a:t>
            </a:r>
            <a:r>
              <a:rPr b="1" lang="en">
                <a:solidFill>
                  <a:srgbClr val="617287"/>
                </a:solidFill>
              </a:rPr>
              <a:t>as early as possible</a:t>
            </a:r>
            <a:r>
              <a:rPr lang="en">
                <a:solidFill>
                  <a:srgbClr val="617287"/>
                </a:solidFill>
              </a:rPr>
              <a:t>.</a:t>
            </a:r>
            <a:endParaRPr>
              <a:solidFill>
                <a:srgbClr val="617287"/>
              </a:solidFill>
            </a:endParaRPr>
          </a:p>
          <a:p>
            <a:pPr indent="0" lvl="0" marL="0" rtl="0" algn="l">
              <a:spcBef>
                <a:spcPts val="1600"/>
              </a:spcBef>
              <a:spcAft>
                <a:spcPts val="1600"/>
              </a:spcAft>
              <a:buNone/>
            </a:pPr>
            <a:r>
              <a:t/>
            </a:r>
            <a:endParaRPr>
              <a:solidFill>
                <a:srgbClr val="617287"/>
              </a:solidFill>
            </a:endParaRPr>
          </a:p>
        </p:txBody>
      </p:sp>
      <p:sp>
        <p:nvSpPr>
          <p:cNvPr id="2293" name="Google Shape;2293;p274"/>
          <p:cNvSpPr/>
          <p:nvPr/>
        </p:nvSpPr>
        <p:spPr>
          <a:xfrm>
            <a:off x="1364225" y="897188"/>
            <a:ext cx="264600" cy="271200"/>
          </a:xfrm>
          <a:prstGeom prst="ellipse">
            <a:avLst/>
          </a:prstGeom>
          <a:solidFill>
            <a:srgbClr val="DECF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294" name="Google Shape;2294;p274"/>
          <p:cNvSpPr/>
          <p:nvPr/>
        </p:nvSpPr>
        <p:spPr>
          <a:xfrm>
            <a:off x="1669025" y="8971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295" name="Google Shape;2295;p274"/>
          <p:cNvSpPr/>
          <p:nvPr/>
        </p:nvSpPr>
        <p:spPr>
          <a:xfrm>
            <a:off x="1973825" y="8971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296" name="Google Shape;2296;p274"/>
          <p:cNvSpPr/>
          <p:nvPr/>
        </p:nvSpPr>
        <p:spPr>
          <a:xfrm>
            <a:off x="2278625" y="8971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297" name="Google Shape;2297;p274"/>
          <p:cNvSpPr/>
          <p:nvPr/>
        </p:nvSpPr>
        <p:spPr>
          <a:xfrm>
            <a:off x="2583425" y="8971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298" name="Google Shape;2298;p274"/>
          <p:cNvSpPr/>
          <p:nvPr/>
        </p:nvSpPr>
        <p:spPr>
          <a:xfrm>
            <a:off x="2888225" y="8971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299" name="Google Shape;2299;p274"/>
          <p:cNvSpPr/>
          <p:nvPr/>
        </p:nvSpPr>
        <p:spPr>
          <a:xfrm>
            <a:off x="313525" y="3401675"/>
            <a:ext cx="3555300" cy="1014300"/>
          </a:xfrm>
          <a:prstGeom prst="roundRect">
            <a:avLst>
              <a:gd fmla="val 16667" name="adj"/>
            </a:avLst>
          </a:prstGeom>
          <a:solidFill>
            <a:srgbClr val="F7F3FD"/>
          </a:solidFill>
          <a:ln cap="flat" cmpd="sng" w="9525">
            <a:solidFill>
              <a:srgbClr val="DECFF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00" name="Google Shape;2300;p274"/>
          <p:cNvPicPr preferRelativeResize="0"/>
          <p:nvPr/>
        </p:nvPicPr>
        <p:blipFill>
          <a:blip r:embed="rId4">
            <a:alphaModFix/>
          </a:blip>
          <a:stretch>
            <a:fillRect/>
          </a:stretch>
        </p:blipFill>
        <p:spPr>
          <a:xfrm>
            <a:off x="406778" y="3517055"/>
            <a:ext cx="264600" cy="309645"/>
          </a:xfrm>
          <a:prstGeom prst="rect">
            <a:avLst/>
          </a:prstGeom>
          <a:noFill/>
          <a:ln>
            <a:noFill/>
          </a:ln>
        </p:spPr>
      </p:pic>
      <p:sp>
        <p:nvSpPr>
          <p:cNvPr id="2301" name="Google Shape;2301;p274"/>
          <p:cNvSpPr txBox="1"/>
          <p:nvPr>
            <p:ph idx="1" type="body"/>
          </p:nvPr>
        </p:nvSpPr>
        <p:spPr>
          <a:xfrm>
            <a:off x="618325" y="3463150"/>
            <a:ext cx="3190800" cy="952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t>Projects that ship without a bunch of test users are bound to fall down in production. </a:t>
            </a:r>
            <a:endParaRPr/>
          </a:p>
        </p:txBody>
      </p:sp>
      <p:sp>
        <p:nvSpPr>
          <p:cNvPr id="2302" name="Google Shape;2302;p274"/>
          <p:cNvSpPr txBox="1"/>
          <p:nvPr>
            <p:ph type="title"/>
          </p:nvPr>
        </p:nvSpPr>
        <p:spPr>
          <a:xfrm>
            <a:off x="1286200" y="406725"/>
            <a:ext cx="4774800" cy="4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Share</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6" name="Shape 2306"/>
        <p:cNvGrpSpPr/>
        <p:nvPr/>
      </p:nvGrpSpPr>
      <p:grpSpPr>
        <a:xfrm>
          <a:off x="0" y="0"/>
          <a:ext cx="0" cy="0"/>
          <a:chOff x="0" y="0"/>
          <a:chExt cx="0" cy="0"/>
        </a:xfrm>
      </p:grpSpPr>
      <p:sp>
        <p:nvSpPr>
          <p:cNvPr id="2307" name="Google Shape;2307;p275"/>
          <p:cNvSpPr txBox="1"/>
          <p:nvPr>
            <p:ph type="title"/>
          </p:nvPr>
        </p:nvSpPr>
        <p:spPr>
          <a:xfrm>
            <a:off x="1106575" y="380700"/>
            <a:ext cx="4774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a:t>
            </a:r>
            <a:endParaRPr/>
          </a:p>
        </p:txBody>
      </p:sp>
      <p:sp>
        <p:nvSpPr>
          <p:cNvPr id="2308" name="Google Shape;2308;p275"/>
          <p:cNvSpPr txBox="1"/>
          <p:nvPr>
            <p:ph idx="1" type="body"/>
          </p:nvPr>
        </p:nvSpPr>
        <p:spPr>
          <a:xfrm>
            <a:off x="235500" y="1547175"/>
            <a:ext cx="4774800" cy="30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At every stage of a project, it is worth reading what users are saying.</a:t>
            </a:r>
            <a:endParaRPr/>
          </a:p>
          <a:p>
            <a:pPr indent="0" lvl="0" marL="0" rtl="0" algn="l">
              <a:spcBef>
                <a:spcPts val="1600"/>
              </a:spcBef>
              <a:spcAft>
                <a:spcPts val="1600"/>
              </a:spcAft>
              <a:buNone/>
            </a:pPr>
            <a:r>
              <a:rPr lang="en"/>
              <a:t>Avoid getting caught up in metrics right away. Conversations are valuable data.</a:t>
            </a:r>
            <a:endParaRPr/>
          </a:p>
        </p:txBody>
      </p:sp>
      <p:sp>
        <p:nvSpPr>
          <p:cNvPr id="2309" name="Google Shape;2309;p275"/>
          <p:cNvSpPr/>
          <p:nvPr/>
        </p:nvSpPr>
        <p:spPr>
          <a:xfrm>
            <a:off x="1184600" y="871163"/>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10" name="Google Shape;2310;p275"/>
          <p:cNvSpPr/>
          <p:nvPr/>
        </p:nvSpPr>
        <p:spPr>
          <a:xfrm>
            <a:off x="1489400" y="871163"/>
            <a:ext cx="264600" cy="271200"/>
          </a:xfrm>
          <a:prstGeom prst="ellipse">
            <a:avLst/>
          </a:prstGeom>
          <a:solidFill>
            <a:srgbClr val="DECF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11" name="Google Shape;2311;p275"/>
          <p:cNvSpPr/>
          <p:nvPr/>
        </p:nvSpPr>
        <p:spPr>
          <a:xfrm>
            <a:off x="1794200" y="871163"/>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12" name="Google Shape;2312;p275"/>
          <p:cNvSpPr/>
          <p:nvPr/>
        </p:nvSpPr>
        <p:spPr>
          <a:xfrm>
            <a:off x="2099000" y="871163"/>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13" name="Google Shape;2313;p275"/>
          <p:cNvSpPr/>
          <p:nvPr/>
        </p:nvSpPr>
        <p:spPr>
          <a:xfrm>
            <a:off x="2403800" y="871163"/>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14" name="Google Shape;2314;p275"/>
          <p:cNvSpPr/>
          <p:nvPr/>
        </p:nvSpPr>
        <p:spPr>
          <a:xfrm>
            <a:off x="2708600" y="871163"/>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pic>
        <p:nvPicPr>
          <p:cNvPr id="2315" name="Google Shape;2315;p275"/>
          <p:cNvPicPr preferRelativeResize="0"/>
          <p:nvPr/>
        </p:nvPicPr>
        <p:blipFill>
          <a:blip r:embed="rId3">
            <a:alphaModFix/>
          </a:blip>
          <a:stretch>
            <a:fillRect/>
          </a:stretch>
        </p:blipFill>
        <p:spPr>
          <a:xfrm>
            <a:off x="5429400" y="460475"/>
            <a:ext cx="3714600" cy="4568085"/>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grpSp>
        <p:nvGrpSpPr>
          <p:cNvPr id="2320" name="Google Shape;2320;p276"/>
          <p:cNvGrpSpPr/>
          <p:nvPr/>
        </p:nvGrpSpPr>
        <p:grpSpPr>
          <a:xfrm rot="10800000">
            <a:off x="-9505" y="34997"/>
            <a:ext cx="6438881" cy="5057853"/>
            <a:chOff x="1226910" y="-18950"/>
            <a:chExt cx="6241040" cy="5171100"/>
          </a:xfrm>
        </p:grpSpPr>
        <p:sp>
          <p:nvSpPr>
            <p:cNvPr id="2321" name="Google Shape;2321;p276"/>
            <p:cNvSpPr/>
            <p:nvPr/>
          </p:nvSpPr>
          <p:spPr>
            <a:xfrm rot="10800000">
              <a:off x="3166250" y="-18950"/>
              <a:ext cx="4301700" cy="517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2" name="Google Shape;2322;p276"/>
            <p:cNvSpPr/>
            <p:nvPr/>
          </p:nvSpPr>
          <p:spPr>
            <a:xfrm>
              <a:off x="1226910" y="15761"/>
              <a:ext cx="5777100" cy="5132400"/>
            </a:xfrm>
            <a:prstGeom prst="trapezoid">
              <a:avLst>
                <a:gd fmla="val 397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323" name="Google Shape;2323;p276"/>
          <p:cNvPicPr preferRelativeResize="0"/>
          <p:nvPr/>
        </p:nvPicPr>
        <p:blipFill>
          <a:blip r:embed="rId3">
            <a:alphaModFix/>
          </a:blip>
          <a:stretch>
            <a:fillRect/>
          </a:stretch>
        </p:blipFill>
        <p:spPr>
          <a:xfrm>
            <a:off x="4667398" y="474523"/>
            <a:ext cx="4452526" cy="4321324"/>
          </a:xfrm>
          <a:prstGeom prst="rect">
            <a:avLst/>
          </a:prstGeom>
          <a:noFill/>
          <a:ln>
            <a:noFill/>
          </a:ln>
        </p:spPr>
      </p:pic>
      <p:sp>
        <p:nvSpPr>
          <p:cNvPr id="2324" name="Google Shape;2324;p276"/>
          <p:cNvSpPr txBox="1"/>
          <p:nvPr>
            <p:ph idx="2" type="title"/>
          </p:nvPr>
        </p:nvSpPr>
        <p:spPr>
          <a:xfrm>
            <a:off x="235500" y="222850"/>
            <a:ext cx="47748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5" name="Google Shape;2325;p276"/>
          <p:cNvSpPr/>
          <p:nvPr/>
        </p:nvSpPr>
        <p:spPr>
          <a:xfrm>
            <a:off x="1278700"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26" name="Google Shape;2326;p276"/>
          <p:cNvSpPr/>
          <p:nvPr/>
        </p:nvSpPr>
        <p:spPr>
          <a:xfrm>
            <a:off x="1583500"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27" name="Google Shape;2327;p276"/>
          <p:cNvSpPr/>
          <p:nvPr/>
        </p:nvSpPr>
        <p:spPr>
          <a:xfrm>
            <a:off x="1888300" y="884988"/>
            <a:ext cx="264600" cy="271200"/>
          </a:xfrm>
          <a:prstGeom prst="ellipse">
            <a:avLst/>
          </a:prstGeom>
          <a:solidFill>
            <a:srgbClr val="DECF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28" name="Google Shape;2328;p276"/>
          <p:cNvSpPr/>
          <p:nvPr/>
        </p:nvSpPr>
        <p:spPr>
          <a:xfrm>
            <a:off x="2193100"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29" name="Google Shape;2329;p276"/>
          <p:cNvSpPr/>
          <p:nvPr/>
        </p:nvSpPr>
        <p:spPr>
          <a:xfrm>
            <a:off x="2497900"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30" name="Google Shape;2330;p276"/>
          <p:cNvSpPr/>
          <p:nvPr/>
        </p:nvSpPr>
        <p:spPr>
          <a:xfrm>
            <a:off x="2802700"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331" name="Google Shape;2331;p276"/>
          <p:cNvSpPr txBox="1"/>
          <p:nvPr>
            <p:ph type="title"/>
          </p:nvPr>
        </p:nvSpPr>
        <p:spPr>
          <a:xfrm>
            <a:off x="1200675" y="394525"/>
            <a:ext cx="3630600" cy="27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Annotate</a:t>
            </a:r>
            <a:endParaRPr/>
          </a:p>
        </p:txBody>
      </p:sp>
      <p:pic>
        <p:nvPicPr>
          <p:cNvPr id="2332" name="Google Shape;2332;p276"/>
          <p:cNvPicPr preferRelativeResize="0"/>
          <p:nvPr/>
        </p:nvPicPr>
        <p:blipFill>
          <a:blip r:embed="rId4">
            <a:alphaModFix/>
          </a:blip>
          <a:stretch>
            <a:fillRect/>
          </a:stretch>
        </p:blipFill>
        <p:spPr>
          <a:xfrm>
            <a:off x="674650" y="1921875"/>
            <a:ext cx="914400" cy="914400"/>
          </a:xfrm>
          <a:prstGeom prst="rect">
            <a:avLst/>
          </a:prstGeom>
          <a:noFill/>
          <a:ln>
            <a:noFill/>
          </a:ln>
        </p:spPr>
      </p:pic>
      <p:sp>
        <p:nvSpPr>
          <p:cNvPr id="2333" name="Google Shape;2333;p276"/>
          <p:cNvSpPr txBox="1"/>
          <p:nvPr>
            <p:ph idx="1" type="body"/>
          </p:nvPr>
        </p:nvSpPr>
        <p:spPr>
          <a:xfrm>
            <a:off x="1807125" y="2125450"/>
            <a:ext cx="2568000" cy="66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617287"/>
                </a:solidFill>
              </a:rPr>
              <a:t>Using a script to generate synthetic training</a:t>
            </a:r>
            <a:r>
              <a:rPr lang="en">
                <a:solidFill>
                  <a:srgbClr val="617287"/>
                </a:solidFill>
              </a:rPr>
              <a:t> data</a:t>
            </a:r>
            <a:endParaRPr>
              <a:solidFill>
                <a:srgbClr val="617287"/>
              </a:solidFill>
            </a:endParaRPr>
          </a:p>
        </p:txBody>
      </p:sp>
      <p:sp>
        <p:nvSpPr>
          <p:cNvPr id="2334" name="Google Shape;2334;p276"/>
          <p:cNvSpPr txBox="1"/>
          <p:nvPr>
            <p:ph idx="1" type="body"/>
          </p:nvPr>
        </p:nvSpPr>
        <p:spPr>
          <a:xfrm>
            <a:off x="1807125" y="3277275"/>
            <a:ext cx="2182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617287"/>
                </a:solidFill>
              </a:rPr>
              <a:t>Turning real messages into training examples</a:t>
            </a:r>
            <a:endParaRPr>
              <a:solidFill>
                <a:srgbClr val="617287"/>
              </a:solidFill>
            </a:endParaRPr>
          </a:p>
        </p:txBody>
      </p:sp>
      <p:pic>
        <p:nvPicPr>
          <p:cNvPr id="2335" name="Google Shape;2335;p276"/>
          <p:cNvPicPr preferRelativeResize="0"/>
          <p:nvPr/>
        </p:nvPicPr>
        <p:blipFill>
          <a:blip r:embed="rId5">
            <a:alphaModFix/>
          </a:blip>
          <a:stretch>
            <a:fillRect/>
          </a:stretch>
        </p:blipFill>
        <p:spPr>
          <a:xfrm>
            <a:off x="674675" y="3145325"/>
            <a:ext cx="914375" cy="9256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sp>
        <p:nvSpPr>
          <p:cNvPr id="786" name="Google Shape;786;p160"/>
          <p:cNvSpPr/>
          <p:nvPr/>
        </p:nvSpPr>
        <p:spPr>
          <a:xfrm>
            <a:off x="2749300" y="1283975"/>
            <a:ext cx="5043300" cy="3401100"/>
          </a:xfrm>
          <a:prstGeom prst="rect">
            <a:avLst/>
          </a:prstGeom>
          <a:solidFill>
            <a:srgbClr val="FFFFFF"/>
          </a:solidFill>
          <a:ln cap="flat" cmpd="sng" w="19050">
            <a:solidFill>
              <a:srgbClr val="EEEEEE"/>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5A17EE"/>
              </a:solidFill>
              <a:latin typeface="Source Sans Pro"/>
              <a:ea typeface="Source Sans Pro"/>
              <a:cs typeface="Source Sans Pro"/>
              <a:sym typeface="Source Sans Pro"/>
            </a:endParaRPr>
          </a:p>
        </p:txBody>
      </p:sp>
      <p:sp>
        <p:nvSpPr>
          <p:cNvPr id="787" name="Google Shape;787;p160"/>
          <p:cNvSpPr/>
          <p:nvPr/>
        </p:nvSpPr>
        <p:spPr>
          <a:xfrm>
            <a:off x="6294500" y="2371000"/>
            <a:ext cx="12411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ML-based Dialogue Management</a:t>
            </a:r>
            <a:endParaRPr b="1">
              <a:solidFill>
                <a:srgbClr val="D9D9D9"/>
              </a:solidFill>
              <a:latin typeface="Source Sans Pro"/>
              <a:ea typeface="Source Sans Pro"/>
              <a:cs typeface="Source Sans Pro"/>
              <a:sym typeface="Source Sans Pro"/>
            </a:endParaRPr>
          </a:p>
        </p:txBody>
      </p:sp>
      <p:sp>
        <p:nvSpPr>
          <p:cNvPr id="788" name="Google Shape;788;p160"/>
          <p:cNvSpPr/>
          <p:nvPr/>
        </p:nvSpPr>
        <p:spPr>
          <a:xfrm>
            <a:off x="4719150" y="1416400"/>
            <a:ext cx="1413900" cy="954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r>
              <a:rPr b="1" lang="en">
                <a:solidFill>
                  <a:srgbClr val="5A17EE"/>
                </a:solidFill>
                <a:latin typeface="Source Sans Pro"/>
                <a:ea typeface="Source Sans Pro"/>
                <a:cs typeface="Source Sans Pro"/>
                <a:sym typeface="Source Sans Pro"/>
              </a:rPr>
              <a:t>Natural Language Understanding</a:t>
            </a:r>
            <a:endParaRPr b="1">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endParaRPr b="1">
              <a:solidFill>
                <a:srgbClr val="5A17EE"/>
              </a:solidFill>
              <a:latin typeface="Source Sans Pro"/>
              <a:ea typeface="Source Sans Pro"/>
              <a:cs typeface="Source Sans Pro"/>
              <a:sym typeface="Source Sans Pro"/>
            </a:endParaRPr>
          </a:p>
        </p:txBody>
      </p:sp>
      <p:sp>
        <p:nvSpPr>
          <p:cNvPr id="789" name="Google Shape;789;p160"/>
          <p:cNvSpPr/>
          <p:nvPr/>
        </p:nvSpPr>
        <p:spPr>
          <a:xfrm>
            <a:off x="4719150" y="3414401"/>
            <a:ext cx="1413900" cy="1259100"/>
          </a:xfrm>
          <a:prstGeom prst="rect">
            <a:avLst/>
          </a:prstGeom>
          <a:solidFill>
            <a:srgbClr val="FFFFFF"/>
          </a:solidFill>
          <a:ln cap="flat" cmpd="sng" w="9525">
            <a:solidFill>
              <a:srgbClr val="F7F8F9"/>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Response Selection</a:t>
            </a:r>
            <a:endParaRPr>
              <a:solidFill>
                <a:srgbClr val="D9D9D9"/>
              </a:solidFill>
              <a:latin typeface="Source Sans Pro"/>
              <a:ea typeface="Source Sans Pro"/>
              <a:cs typeface="Source Sans Pro"/>
              <a:sym typeface="Source Sans Pro"/>
            </a:endParaRPr>
          </a:p>
        </p:txBody>
      </p:sp>
      <p:sp>
        <p:nvSpPr>
          <p:cNvPr id="790" name="Google Shape;790;p160"/>
          <p:cNvSpPr/>
          <p:nvPr/>
        </p:nvSpPr>
        <p:spPr>
          <a:xfrm>
            <a:off x="3014550" y="2274550"/>
            <a:ext cx="1241100" cy="15762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i="0" lang="en" sz="1400" u="none" cap="none" strike="noStrike">
                <a:solidFill>
                  <a:srgbClr val="D9D9D9"/>
                </a:solidFill>
                <a:latin typeface="Source Sans Pro"/>
                <a:ea typeface="Source Sans Pro"/>
                <a:cs typeface="Source Sans Pro"/>
                <a:sym typeface="Source Sans Pro"/>
              </a:rPr>
              <a:t>Connector Modules</a:t>
            </a:r>
            <a:endParaRPr i="0" sz="1100" u="none" cap="none" strike="noStrike">
              <a:solidFill>
                <a:srgbClr val="D9D9D9"/>
              </a:solidFill>
              <a:latin typeface="Source Sans Pro"/>
              <a:ea typeface="Source Sans Pro"/>
              <a:cs typeface="Source Sans Pro"/>
              <a:sym typeface="Source Sans Pro"/>
            </a:endParaRPr>
          </a:p>
        </p:txBody>
      </p:sp>
      <p:cxnSp>
        <p:nvCxnSpPr>
          <p:cNvPr id="791" name="Google Shape;791;p160"/>
          <p:cNvCxnSpPr>
            <a:stCxn id="790" idx="0"/>
          </p:cNvCxnSpPr>
          <p:nvPr/>
        </p:nvCxnSpPr>
        <p:spPr>
          <a:xfrm rot="-5400000">
            <a:off x="3975750" y="1528300"/>
            <a:ext cx="405600" cy="1086900"/>
          </a:xfrm>
          <a:prstGeom prst="bentConnector2">
            <a:avLst/>
          </a:prstGeom>
          <a:noFill/>
          <a:ln cap="flat" cmpd="sng" w="28575">
            <a:solidFill>
              <a:srgbClr val="5A17EE"/>
            </a:solidFill>
            <a:prstDash val="solid"/>
            <a:round/>
            <a:headEnd len="sm" w="sm" type="none"/>
            <a:tailEnd len="med" w="med" type="triangle"/>
          </a:ln>
        </p:spPr>
      </p:cxnSp>
      <p:cxnSp>
        <p:nvCxnSpPr>
          <p:cNvPr id="792" name="Google Shape;792;p160"/>
          <p:cNvCxnSpPr>
            <a:endCxn id="787" idx="0"/>
          </p:cNvCxnSpPr>
          <p:nvPr/>
        </p:nvCxnSpPr>
        <p:spPr>
          <a:xfrm>
            <a:off x="6141050" y="1869100"/>
            <a:ext cx="774000" cy="501900"/>
          </a:xfrm>
          <a:prstGeom prst="bentConnector2">
            <a:avLst/>
          </a:prstGeom>
          <a:noFill/>
          <a:ln cap="flat" cmpd="sng" w="28575">
            <a:solidFill>
              <a:srgbClr val="5A17EE"/>
            </a:solidFill>
            <a:prstDash val="solid"/>
            <a:round/>
            <a:headEnd len="sm" w="sm" type="none"/>
            <a:tailEnd len="med" w="med" type="triangle"/>
          </a:ln>
        </p:spPr>
      </p:cxnSp>
      <p:cxnSp>
        <p:nvCxnSpPr>
          <p:cNvPr id="793" name="Google Shape;793;p160"/>
          <p:cNvCxnSpPr>
            <a:stCxn id="787" idx="2"/>
          </p:cNvCxnSpPr>
          <p:nvPr/>
        </p:nvCxnSpPr>
        <p:spPr>
          <a:xfrm rot="5400000">
            <a:off x="6284450" y="3501100"/>
            <a:ext cx="501600" cy="759600"/>
          </a:xfrm>
          <a:prstGeom prst="bentConnector2">
            <a:avLst/>
          </a:prstGeom>
          <a:noFill/>
          <a:ln cap="flat" cmpd="sng" w="28575">
            <a:solidFill>
              <a:srgbClr val="EEEEEE"/>
            </a:solidFill>
            <a:prstDash val="solid"/>
            <a:round/>
            <a:headEnd len="sm" w="sm" type="none"/>
            <a:tailEnd len="med" w="med" type="triangle"/>
          </a:ln>
        </p:spPr>
      </p:cxnSp>
      <p:cxnSp>
        <p:nvCxnSpPr>
          <p:cNvPr id="794" name="Google Shape;794;p160"/>
          <p:cNvCxnSpPr>
            <a:endCxn id="790" idx="2"/>
          </p:cNvCxnSpPr>
          <p:nvPr/>
        </p:nvCxnSpPr>
        <p:spPr>
          <a:xfrm rot="10800000">
            <a:off x="3635100" y="3850750"/>
            <a:ext cx="1093800" cy="386400"/>
          </a:xfrm>
          <a:prstGeom prst="bentConnector2">
            <a:avLst/>
          </a:prstGeom>
          <a:noFill/>
          <a:ln cap="flat" cmpd="sng" w="28575">
            <a:solidFill>
              <a:srgbClr val="EEEEEE"/>
            </a:solidFill>
            <a:prstDash val="solid"/>
            <a:round/>
            <a:headEnd len="sm" w="sm" type="none"/>
            <a:tailEnd len="med" w="med" type="triangle"/>
          </a:ln>
        </p:spPr>
      </p:cxnSp>
      <p:grpSp>
        <p:nvGrpSpPr>
          <p:cNvPr id="795" name="Google Shape;795;p160"/>
          <p:cNvGrpSpPr/>
          <p:nvPr/>
        </p:nvGrpSpPr>
        <p:grpSpPr>
          <a:xfrm>
            <a:off x="8110100" y="2023150"/>
            <a:ext cx="952800" cy="1954800"/>
            <a:chOff x="8034050" y="1672800"/>
            <a:chExt cx="952800" cy="1954800"/>
          </a:xfrm>
        </p:grpSpPr>
        <p:sp>
          <p:nvSpPr>
            <p:cNvPr id="796" name="Google Shape;796;p160"/>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D9D9D9"/>
                  </a:solidFill>
                  <a:latin typeface="Source Sans Pro"/>
                  <a:ea typeface="Source Sans Pro"/>
                  <a:cs typeface="Source Sans Pro"/>
                  <a:sym typeface="Source Sans Pro"/>
                </a:rPr>
                <a:t>Backend,</a:t>
              </a:r>
              <a:endParaRPr sz="1100">
                <a:solidFill>
                  <a:srgbClr val="D9D9D9"/>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D9D9D9"/>
                  </a:solidFill>
                  <a:latin typeface="Source Sans Pro"/>
                  <a:ea typeface="Source Sans Pro"/>
                  <a:cs typeface="Source Sans Pro"/>
                  <a:sym typeface="Source Sans Pro"/>
                </a:rPr>
                <a:t>database, API, etc.</a:t>
              </a:r>
              <a:endParaRPr sz="1100">
                <a:solidFill>
                  <a:srgbClr val="D9D9D9"/>
                </a:solidFill>
                <a:latin typeface="Source Sans Pro"/>
                <a:ea typeface="Source Sans Pro"/>
                <a:cs typeface="Source Sans Pro"/>
                <a:sym typeface="Source Sans Pro"/>
              </a:endParaRPr>
            </a:p>
          </p:txBody>
        </p:sp>
        <p:pic>
          <p:nvPicPr>
            <p:cNvPr id="797" name="Google Shape;797;p160"/>
            <p:cNvPicPr preferRelativeResize="0"/>
            <p:nvPr/>
          </p:nvPicPr>
          <p:blipFill>
            <a:blip r:embed="rId3">
              <a:alphaModFix/>
            </a:blip>
            <a:stretch>
              <a:fillRect/>
            </a:stretch>
          </p:blipFill>
          <p:spPr>
            <a:xfrm>
              <a:off x="8179543" y="2319292"/>
              <a:ext cx="661800" cy="661800"/>
            </a:xfrm>
            <a:prstGeom prst="rect">
              <a:avLst/>
            </a:prstGeom>
            <a:noFill/>
            <a:ln>
              <a:noFill/>
            </a:ln>
          </p:spPr>
        </p:pic>
      </p:grpSp>
      <p:cxnSp>
        <p:nvCxnSpPr>
          <p:cNvPr id="798" name="Google Shape;798;p160"/>
          <p:cNvCxnSpPr>
            <a:stCxn id="787" idx="3"/>
            <a:endCxn id="796" idx="1"/>
          </p:cNvCxnSpPr>
          <p:nvPr/>
        </p:nvCxnSpPr>
        <p:spPr>
          <a:xfrm>
            <a:off x="7535600" y="3000550"/>
            <a:ext cx="574500" cy="0"/>
          </a:xfrm>
          <a:prstGeom prst="straightConnector1">
            <a:avLst/>
          </a:prstGeom>
          <a:noFill/>
          <a:ln cap="flat" cmpd="sng" w="28575">
            <a:solidFill>
              <a:srgbClr val="EEEEEE"/>
            </a:solidFill>
            <a:prstDash val="solid"/>
            <a:round/>
            <a:headEnd len="sm" w="sm" type="triangle"/>
            <a:tailEnd len="med" w="med" type="triangle"/>
          </a:ln>
        </p:spPr>
      </p:cxnSp>
      <p:pic>
        <p:nvPicPr>
          <p:cNvPr id="799" name="Google Shape;799;p160"/>
          <p:cNvPicPr preferRelativeResize="0"/>
          <p:nvPr/>
        </p:nvPicPr>
        <p:blipFill>
          <a:blip r:embed="rId4">
            <a:alphaModFix/>
          </a:blip>
          <a:stretch>
            <a:fillRect/>
          </a:stretch>
        </p:blipFill>
        <p:spPr>
          <a:xfrm>
            <a:off x="211425" y="2062577"/>
            <a:ext cx="568525" cy="568562"/>
          </a:xfrm>
          <a:prstGeom prst="rect">
            <a:avLst/>
          </a:prstGeom>
          <a:noFill/>
          <a:ln>
            <a:noFill/>
          </a:ln>
        </p:spPr>
      </p:pic>
      <p:sp>
        <p:nvSpPr>
          <p:cNvPr id="800" name="Google Shape;800;p160"/>
          <p:cNvSpPr/>
          <p:nvPr/>
        </p:nvSpPr>
        <p:spPr>
          <a:xfrm>
            <a:off x="926550" y="1915950"/>
            <a:ext cx="1490100" cy="9897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1200">
                <a:solidFill>
                  <a:srgbClr val="EFEFEF"/>
                </a:solidFill>
                <a:latin typeface="Source Sans Pro"/>
                <a:ea typeface="Source Sans Pro"/>
                <a:cs typeface="Source Sans Pro"/>
                <a:sym typeface="Source Sans Pro"/>
              </a:rPr>
              <a:t>How much did I spend at Starbucks last week?</a:t>
            </a:r>
            <a:endParaRPr b="1" i="1" sz="1200">
              <a:solidFill>
                <a:srgbClr val="EFEFEF"/>
              </a:solidFill>
              <a:latin typeface="Source Sans Pro"/>
              <a:ea typeface="Source Sans Pro"/>
              <a:cs typeface="Source Sans Pro"/>
              <a:sym typeface="Source Sans Pro"/>
            </a:endParaRPr>
          </a:p>
        </p:txBody>
      </p:sp>
      <p:pic>
        <p:nvPicPr>
          <p:cNvPr id="801" name="Google Shape;801;p160"/>
          <p:cNvPicPr preferRelativeResize="0"/>
          <p:nvPr/>
        </p:nvPicPr>
        <p:blipFill>
          <a:blip r:embed="rId5">
            <a:alphaModFix/>
          </a:blip>
          <a:stretch>
            <a:fillRect/>
          </a:stretch>
        </p:blipFill>
        <p:spPr>
          <a:xfrm>
            <a:off x="2836275" y="1420337"/>
            <a:ext cx="574499" cy="279325"/>
          </a:xfrm>
          <a:prstGeom prst="rect">
            <a:avLst/>
          </a:prstGeom>
          <a:noFill/>
          <a:ln>
            <a:noFill/>
          </a:ln>
        </p:spPr>
      </p:pic>
      <p:cxnSp>
        <p:nvCxnSpPr>
          <p:cNvPr id="802" name="Google Shape;802;p160"/>
          <p:cNvCxnSpPr>
            <a:endCxn id="800" idx="3"/>
          </p:cNvCxnSpPr>
          <p:nvPr/>
        </p:nvCxnSpPr>
        <p:spPr>
          <a:xfrm rot="10800000">
            <a:off x="2416650" y="2410800"/>
            <a:ext cx="618900" cy="0"/>
          </a:xfrm>
          <a:prstGeom prst="straightConnector1">
            <a:avLst/>
          </a:prstGeom>
          <a:noFill/>
          <a:ln cap="flat" cmpd="sng" w="28575">
            <a:solidFill>
              <a:srgbClr val="EEEEEE"/>
            </a:solidFill>
            <a:prstDash val="solid"/>
            <a:round/>
            <a:headEnd len="med" w="med" type="triangle"/>
            <a:tailEnd len="med" w="med" type="none"/>
          </a:ln>
        </p:spPr>
      </p:cxnSp>
      <p:sp>
        <p:nvSpPr>
          <p:cNvPr id="803" name="Google Shape;803;p160"/>
          <p:cNvSpPr/>
          <p:nvPr/>
        </p:nvSpPr>
        <p:spPr>
          <a:xfrm>
            <a:off x="825800" y="3165300"/>
            <a:ext cx="1490100" cy="8688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EFEFEF"/>
                </a:solidFill>
                <a:latin typeface="Source Sans Pro"/>
                <a:ea typeface="Source Sans Pro"/>
                <a:cs typeface="Source Sans Pro"/>
                <a:sym typeface="Source Sans Pro"/>
              </a:rPr>
              <a:t>~~~</a:t>
            </a:r>
            <a:endParaRPr b="1" i="1" sz="1200">
              <a:solidFill>
                <a:srgbClr val="EFEFEF"/>
              </a:solidFill>
              <a:latin typeface="Source Sans Pro"/>
              <a:ea typeface="Source Sans Pro"/>
              <a:cs typeface="Source Sans Pro"/>
              <a:sym typeface="Source Sans Pro"/>
            </a:endParaRPr>
          </a:p>
        </p:txBody>
      </p:sp>
      <p:cxnSp>
        <p:nvCxnSpPr>
          <p:cNvPr id="804" name="Google Shape;804;p160"/>
          <p:cNvCxnSpPr/>
          <p:nvPr/>
        </p:nvCxnSpPr>
        <p:spPr>
          <a:xfrm rot="10800000">
            <a:off x="2386111" y="3521296"/>
            <a:ext cx="628500" cy="0"/>
          </a:xfrm>
          <a:prstGeom prst="straightConnector1">
            <a:avLst/>
          </a:prstGeom>
          <a:noFill/>
          <a:ln cap="flat" cmpd="sng" w="28575">
            <a:solidFill>
              <a:srgbClr val="EEEEEE"/>
            </a:solidFill>
            <a:prstDash val="solid"/>
            <a:round/>
            <a:headEnd len="sm" w="sm" type="none"/>
            <a:tailEnd len="med" w="med" type="triangle"/>
          </a:ln>
        </p:spPr>
      </p:cxnSp>
      <p:pic>
        <p:nvPicPr>
          <p:cNvPr id="805" name="Google Shape;805;p160"/>
          <p:cNvPicPr preferRelativeResize="0"/>
          <p:nvPr/>
        </p:nvPicPr>
        <p:blipFill>
          <a:blip r:embed="rId6">
            <a:alphaModFix/>
          </a:blip>
          <a:stretch>
            <a:fillRect/>
          </a:stretch>
        </p:blipFill>
        <p:spPr>
          <a:xfrm>
            <a:off x="136700" y="3246187"/>
            <a:ext cx="618900" cy="707026"/>
          </a:xfrm>
          <a:prstGeom prst="rect">
            <a:avLst/>
          </a:prstGeom>
          <a:noFill/>
          <a:ln>
            <a:noFill/>
          </a:ln>
        </p:spPr>
      </p:pic>
      <p:sp>
        <p:nvSpPr>
          <p:cNvPr id="806" name="Google Shape;806;p160"/>
          <p:cNvSpPr txBox="1"/>
          <p:nvPr/>
        </p:nvSpPr>
        <p:spPr>
          <a:xfrm>
            <a:off x="1092750" y="394525"/>
            <a:ext cx="8520600" cy="6618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Natural Language Understanding (NLU)</a:t>
            </a:r>
            <a:endParaRPr b="1" sz="1800">
              <a:solidFill>
                <a:srgbClr val="5A17EE"/>
              </a:solidFill>
              <a:latin typeface="Source Sans Pro"/>
              <a:ea typeface="Source Sans Pro"/>
              <a:cs typeface="Source Sans Pro"/>
              <a:sym typeface="Source Sans Pro"/>
            </a:endParaRPr>
          </a:p>
        </p:txBody>
      </p:sp>
      <p:sp>
        <p:nvSpPr>
          <p:cNvPr id="807" name="Google Shape;807;p160"/>
          <p:cNvSpPr txBox="1"/>
          <p:nvPr/>
        </p:nvSpPr>
        <p:spPr>
          <a:xfrm>
            <a:off x="109275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757575"/>
                </a:solidFill>
                <a:latin typeface="Source Sans Pro"/>
                <a:ea typeface="Source Sans Pro"/>
                <a:cs typeface="Source Sans Pro"/>
                <a:sym typeface="Source Sans Pro"/>
              </a:rPr>
              <a:t>NLU Deep Dive</a:t>
            </a:r>
            <a:endParaRPr b="1" sz="1000">
              <a:solidFill>
                <a:srgbClr val="757575"/>
              </a:solidFill>
              <a:latin typeface="Source Sans Pro"/>
              <a:ea typeface="Source Sans Pro"/>
              <a:cs typeface="Source Sans Pro"/>
              <a:sym typeface="Source Sans Pro"/>
            </a:endParaRPr>
          </a:p>
        </p:txBody>
      </p:sp>
    </p:spTree>
  </p:cSld>
  <p:clrMapOvr>
    <a:masterClrMapping/>
  </p:clrMapOvr>
</p:sld>
</file>

<file path=ppt/slides/slide1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sp>
        <p:nvSpPr>
          <p:cNvPr id="2340" name="Google Shape;2340;p277"/>
          <p:cNvSpPr txBox="1"/>
          <p:nvPr>
            <p:ph type="title"/>
          </p:nvPr>
        </p:nvSpPr>
        <p:spPr>
          <a:xfrm>
            <a:off x="1539375" y="394525"/>
            <a:ext cx="7216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Conversations &gt; Synthetic Data</a:t>
            </a:r>
            <a:endParaRPr/>
          </a:p>
        </p:txBody>
      </p:sp>
      <p:sp>
        <p:nvSpPr>
          <p:cNvPr id="2341" name="Google Shape;2341;p277"/>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X Tour</a:t>
            </a:r>
            <a:endParaRPr/>
          </a:p>
        </p:txBody>
      </p:sp>
      <p:sp>
        <p:nvSpPr>
          <p:cNvPr id="2342" name="Google Shape;2342;p277"/>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development, training data is created by:</a:t>
            </a:r>
            <a:endParaRPr/>
          </a:p>
          <a:p>
            <a:pPr indent="-317500" lvl="0" marL="457200" rtl="0" algn="l">
              <a:spcBef>
                <a:spcPts val="1600"/>
              </a:spcBef>
              <a:spcAft>
                <a:spcPts val="0"/>
              </a:spcAft>
              <a:buSzPts val="1400"/>
              <a:buChar char="●"/>
            </a:pPr>
            <a:r>
              <a:rPr lang="en"/>
              <a:t>Writing down hypothetical conversations and training examples</a:t>
            </a:r>
            <a:endParaRPr/>
          </a:p>
          <a:p>
            <a:pPr indent="-317500" lvl="0" marL="457200" rtl="0" algn="l">
              <a:spcBef>
                <a:spcPts val="0"/>
              </a:spcBef>
              <a:spcAft>
                <a:spcPts val="0"/>
              </a:spcAft>
              <a:buSzPts val="1400"/>
              <a:buChar char="●"/>
            </a:pPr>
            <a:r>
              <a:rPr lang="en"/>
              <a:t>Studying existing chat transcripts or knowledge bases</a:t>
            </a:r>
            <a:endParaRPr/>
          </a:p>
          <a:p>
            <a:pPr indent="-317500" lvl="0" marL="457200" rtl="0" algn="l">
              <a:spcBef>
                <a:spcPts val="0"/>
              </a:spcBef>
              <a:spcAft>
                <a:spcPts val="0"/>
              </a:spcAft>
              <a:buSzPts val="1400"/>
              <a:buChar char="●"/>
            </a:pPr>
            <a:r>
              <a:rPr lang="en"/>
              <a:t>Consulting subject matter experts</a:t>
            </a:r>
            <a:endParaRPr/>
          </a:p>
          <a:p>
            <a:pPr indent="0" lvl="0" marL="0" rtl="0" algn="l">
              <a:spcBef>
                <a:spcPts val="1600"/>
              </a:spcBef>
              <a:spcAft>
                <a:spcPts val="0"/>
              </a:spcAft>
              <a:buNone/>
            </a:pPr>
            <a:r>
              <a:rPr lang="en"/>
              <a:t>That’s a great start, but all of those scenarios are based on </a:t>
            </a:r>
            <a:r>
              <a:rPr b="1" lang="en"/>
              <a:t>human:human</a:t>
            </a:r>
            <a:r>
              <a:rPr lang="en"/>
              <a:t> conversations. </a:t>
            </a:r>
            <a:endParaRPr/>
          </a:p>
          <a:p>
            <a:pPr indent="0" lvl="0" marL="0" rtl="0" algn="l">
              <a:spcBef>
                <a:spcPts val="1600"/>
              </a:spcBef>
              <a:spcAft>
                <a:spcPts val="0"/>
              </a:spcAft>
              <a:buNone/>
            </a:pPr>
            <a:r>
              <a:rPr b="1" lang="en"/>
              <a:t>Human:bot</a:t>
            </a:r>
            <a:r>
              <a:rPr lang="en"/>
              <a:t> conversations have different patterns - users talk to a bot differently than they do a human </a:t>
            </a:r>
            <a:endParaRPr/>
          </a:p>
          <a:p>
            <a:pPr indent="0" lvl="0" marL="0" rtl="0" algn="ctr">
              <a:spcBef>
                <a:spcPts val="1600"/>
              </a:spcBef>
              <a:spcAft>
                <a:spcPts val="1600"/>
              </a:spcAft>
              <a:buNone/>
            </a:pPr>
            <a:r>
              <a:rPr i="1" lang="en" sz="2400"/>
              <a:t>The best training data is generated from the assistant’s </a:t>
            </a:r>
            <a:br>
              <a:rPr i="1" lang="en" sz="2400"/>
            </a:br>
            <a:r>
              <a:rPr b="1" i="1" lang="en" sz="2400"/>
              <a:t>actual conversations</a:t>
            </a:r>
            <a:endParaRPr b="1" i="1" sz="2400"/>
          </a:p>
        </p:txBody>
      </p:sp>
    </p:spTree>
  </p:cSld>
  <p:clrMapOvr>
    <a:masterClrMapping/>
  </p:clrMapOvr>
</p:sld>
</file>

<file path=ppt/slides/slide1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6" name="Shape 2346"/>
        <p:cNvGrpSpPr/>
        <p:nvPr/>
      </p:nvGrpSpPr>
      <p:grpSpPr>
        <a:xfrm>
          <a:off x="0" y="0"/>
          <a:ext cx="0" cy="0"/>
          <a:chOff x="0" y="0"/>
          <a:chExt cx="0" cy="0"/>
        </a:xfrm>
      </p:grpSpPr>
      <p:sp>
        <p:nvSpPr>
          <p:cNvPr id="2347" name="Google Shape;2347;p278"/>
          <p:cNvSpPr txBox="1"/>
          <p:nvPr>
            <p:ph type="title"/>
          </p:nvPr>
        </p:nvSpPr>
        <p:spPr>
          <a:xfrm>
            <a:off x="1490525" y="394525"/>
            <a:ext cx="72657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Quality of data, by source</a:t>
            </a:r>
            <a:endParaRPr/>
          </a:p>
        </p:txBody>
      </p:sp>
      <p:sp>
        <p:nvSpPr>
          <p:cNvPr id="2348" name="Google Shape;2348;p278"/>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349" name="Google Shape;2349;p278"/>
          <p:cNvGrpSpPr/>
          <p:nvPr/>
        </p:nvGrpSpPr>
        <p:grpSpPr>
          <a:xfrm flipH="1">
            <a:off x="5626075" y="1986780"/>
            <a:ext cx="2941829" cy="1047300"/>
            <a:chOff x="857520" y="1684225"/>
            <a:chExt cx="2941829" cy="1047300"/>
          </a:xfrm>
        </p:grpSpPr>
        <p:sp>
          <p:nvSpPr>
            <p:cNvPr id="2350" name="Google Shape;2350;p278"/>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Manufactured data</a:t>
              </a:r>
              <a:endParaRPr b="1" sz="800">
                <a:latin typeface="Roboto"/>
                <a:ea typeface="Roboto"/>
                <a:cs typeface="Roboto"/>
                <a:sym typeface="Roboto"/>
              </a:endParaRPr>
            </a:p>
          </p:txBody>
        </p:sp>
        <p:cxnSp>
          <p:nvCxnSpPr>
            <p:cNvPr id="2351" name="Google Shape;2351;p278"/>
            <p:cNvCxnSpPr/>
            <p:nvPr/>
          </p:nvCxnSpPr>
          <p:spPr>
            <a:xfrm rot="10800000">
              <a:off x="3046949" y="2215320"/>
              <a:ext cx="752400" cy="0"/>
            </a:xfrm>
            <a:prstGeom prst="straightConnector1">
              <a:avLst/>
            </a:prstGeom>
            <a:noFill/>
            <a:ln cap="flat" cmpd="sng" w="9525">
              <a:solidFill>
                <a:srgbClr val="C2C2C2"/>
              </a:solidFill>
              <a:prstDash val="solid"/>
              <a:round/>
              <a:headEnd len="sm" w="sm" type="none"/>
              <a:tailEnd len="sm" w="sm" type="none"/>
            </a:ln>
          </p:spPr>
        </p:cxnSp>
        <p:sp>
          <p:nvSpPr>
            <p:cNvPr id="2352" name="Google Shape;2352;p278"/>
            <p:cNvSpPr/>
            <p:nvPr/>
          </p:nvSpPr>
          <p:spPr>
            <a:xfrm>
              <a:off x="3020371" y="2111851"/>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3" name="Google Shape;2353;p278"/>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grpSp>
        <p:nvGrpSpPr>
          <p:cNvPr id="2354" name="Google Shape;2354;p278"/>
          <p:cNvGrpSpPr/>
          <p:nvPr/>
        </p:nvGrpSpPr>
        <p:grpSpPr>
          <a:xfrm>
            <a:off x="535540" y="2680105"/>
            <a:ext cx="3319714" cy="1047300"/>
            <a:chOff x="857520" y="1684225"/>
            <a:chExt cx="3319714" cy="1047300"/>
          </a:xfrm>
        </p:grpSpPr>
        <p:sp>
          <p:nvSpPr>
            <p:cNvPr id="2355" name="Google Shape;2355;p278"/>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Documentation, FAQs</a:t>
              </a:r>
              <a:endParaRPr b="1" sz="800">
                <a:latin typeface="Roboto"/>
                <a:ea typeface="Roboto"/>
                <a:cs typeface="Roboto"/>
                <a:sym typeface="Roboto"/>
              </a:endParaRPr>
            </a:p>
          </p:txBody>
        </p:sp>
        <p:cxnSp>
          <p:nvCxnSpPr>
            <p:cNvPr id="2356" name="Google Shape;2356;p278"/>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2357" name="Google Shape;2357;p278"/>
            <p:cNvSpPr/>
            <p:nvPr/>
          </p:nvSpPr>
          <p:spPr>
            <a:xfrm>
              <a:off x="3020371" y="2111851"/>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58" name="Google Shape;2358;p278"/>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grpSp>
      <p:grpSp>
        <p:nvGrpSpPr>
          <p:cNvPr id="2359" name="Google Shape;2359;p278"/>
          <p:cNvGrpSpPr/>
          <p:nvPr/>
        </p:nvGrpSpPr>
        <p:grpSpPr>
          <a:xfrm flipH="1">
            <a:off x="4837475" y="792730"/>
            <a:ext cx="3730429" cy="1047300"/>
            <a:chOff x="857520" y="1684225"/>
            <a:chExt cx="3730429" cy="1047300"/>
          </a:xfrm>
        </p:grpSpPr>
        <p:sp>
          <p:nvSpPr>
            <p:cNvPr id="2360" name="Google Shape;2360;p278"/>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Human + bot conversations</a:t>
              </a:r>
              <a:endParaRPr b="1" sz="800">
                <a:latin typeface="Roboto"/>
                <a:ea typeface="Roboto"/>
                <a:cs typeface="Roboto"/>
                <a:sym typeface="Roboto"/>
              </a:endParaRPr>
            </a:p>
          </p:txBody>
        </p:sp>
        <p:cxnSp>
          <p:nvCxnSpPr>
            <p:cNvPr id="2361" name="Google Shape;2361;p278"/>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2362" name="Google Shape;2362;p278"/>
            <p:cNvSpPr/>
            <p:nvPr/>
          </p:nvSpPr>
          <p:spPr>
            <a:xfrm>
              <a:off x="3020371" y="2111851"/>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3" name="Google Shape;2363;p278"/>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2364" name="Google Shape;2364;p278"/>
          <p:cNvGrpSpPr/>
          <p:nvPr/>
        </p:nvGrpSpPr>
        <p:grpSpPr>
          <a:xfrm>
            <a:off x="2817423" y="945750"/>
            <a:ext cx="3509166" cy="3251991"/>
            <a:chOff x="3217473" y="1225350"/>
            <a:chExt cx="3118150" cy="3159727"/>
          </a:xfrm>
        </p:grpSpPr>
        <p:sp>
          <p:nvSpPr>
            <p:cNvPr id="2365" name="Google Shape;2365;p278"/>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366" name="Google Shape;2366;p278"/>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367" name="Google Shape;2367;p278"/>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368" name="Google Shape;2368;p278"/>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369" name="Google Shape;2369;p278"/>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2370" name="Google Shape;2370;p278"/>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371" name="Google Shape;2371;p278"/>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372" name="Google Shape;2372;p278"/>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2373" name="Google Shape;2373;p278"/>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sp>
        <p:sp>
          <p:nvSpPr>
            <p:cNvPr id="2374" name="Google Shape;2374;p278"/>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2375" name="Google Shape;2375;p278"/>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2376" name="Google Shape;2376;p278"/>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2377" name="Google Shape;2377;p278"/>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7F2090"/>
            </a:solidFill>
            <a:ln>
              <a:noFill/>
            </a:ln>
          </p:spPr>
        </p:sp>
        <p:sp>
          <p:nvSpPr>
            <p:cNvPr id="2378" name="Google Shape;2378;p278"/>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grpSp>
      <p:grpSp>
        <p:nvGrpSpPr>
          <p:cNvPr id="2379" name="Google Shape;2379;p278"/>
          <p:cNvGrpSpPr/>
          <p:nvPr/>
        </p:nvGrpSpPr>
        <p:grpSpPr>
          <a:xfrm>
            <a:off x="535540" y="1425995"/>
            <a:ext cx="3319714" cy="1047300"/>
            <a:chOff x="857520" y="1684225"/>
            <a:chExt cx="3319714" cy="1047300"/>
          </a:xfrm>
        </p:grpSpPr>
        <p:sp>
          <p:nvSpPr>
            <p:cNvPr id="2380" name="Google Shape;2380;p278"/>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Human + human conversations</a:t>
              </a:r>
              <a:endParaRPr b="1" sz="800">
                <a:latin typeface="Roboto"/>
                <a:ea typeface="Roboto"/>
                <a:cs typeface="Roboto"/>
                <a:sym typeface="Roboto"/>
              </a:endParaRPr>
            </a:p>
          </p:txBody>
        </p:sp>
        <p:cxnSp>
          <p:nvCxnSpPr>
            <p:cNvPr id="2381" name="Google Shape;2381;p278"/>
            <p:cNvCxnSpPr/>
            <p:nvPr/>
          </p:nvCxnSpPr>
          <p:spPr>
            <a:xfrm rot="10800000">
              <a:off x="3046834" y="2215329"/>
              <a:ext cx="1130400" cy="0"/>
            </a:xfrm>
            <a:prstGeom prst="straightConnector1">
              <a:avLst/>
            </a:prstGeom>
            <a:noFill/>
            <a:ln cap="flat" cmpd="sng" w="9525">
              <a:solidFill>
                <a:srgbClr val="C2C2C2"/>
              </a:solidFill>
              <a:prstDash val="solid"/>
              <a:round/>
              <a:headEnd len="sm" w="sm" type="none"/>
              <a:tailEnd len="sm" w="sm" type="none"/>
            </a:ln>
          </p:spPr>
        </p:cxnSp>
        <p:sp>
          <p:nvSpPr>
            <p:cNvPr id="2382" name="Google Shape;2382;p278"/>
            <p:cNvSpPr/>
            <p:nvPr/>
          </p:nvSpPr>
          <p:spPr>
            <a:xfrm>
              <a:off x="3020371" y="2111851"/>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3" name="Google Shape;2383;p278"/>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cxnSp>
        <p:nvCxnSpPr>
          <p:cNvPr id="2384" name="Google Shape;2384;p278"/>
          <p:cNvCxnSpPr/>
          <p:nvPr/>
        </p:nvCxnSpPr>
        <p:spPr>
          <a:xfrm flipH="1" rot="10800000">
            <a:off x="521300" y="1088825"/>
            <a:ext cx="11700" cy="3440700"/>
          </a:xfrm>
          <a:prstGeom prst="straightConnector1">
            <a:avLst/>
          </a:prstGeom>
          <a:noFill/>
          <a:ln cap="flat" cmpd="sng" w="9525">
            <a:solidFill>
              <a:schemeClr val="dk2"/>
            </a:solidFill>
            <a:prstDash val="solid"/>
            <a:round/>
            <a:headEnd len="med" w="med" type="none"/>
            <a:tailEnd len="med" w="med" type="triangle"/>
          </a:ln>
        </p:spPr>
      </p:cxnSp>
      <p:sp>
        <p:nvSpPr>
          <p:cNvPr id="2385" name="Google Shape;2385;p278"/>
          <p:cNvSpPr txBox="1"/>
          <p:nvPr/>
        </p:nvSpPr>
        <p:spPr>
          <a:xfrm rot="-5400000">
            <a:off x="-202650" y="2537000"/>
            <a:ext cx="1112100" cy="2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Quality</a:t>
            </a:r>
            <a:endParaRPr b="1">
              <a:latin typeface="Source Sans Pro"/>
              <a:ea typeface="Source Sans Pro"/>
              <a:cs typeface="Source Sans Pro"/>
              <a:sym typeface="Source Sans Pro"/>
            </a:endParaRPr>
          </a:p>
        </p:txBody>
      </p:sp>
    </p:spTree>
  </p:cSld>
  <p:clrMapOvr>
    <a:masterClrMapping/>
  </p:clrMapOvr>
</p:sld>
</file>

<file path=ppt/slides/slide1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9" name="Shape 2389"/>
        <p:cNvGrpSpPr/>
        <p:nvPr/>
      </p:nvGrpSpPr>
      <p:grpSpPr>
        <a:xfrm>
          <a:off x="0" y="0"/>
          <a:ext cx="0" cy="0"/>
          <a:chOff x="0" y="0"/>
          <a:chExt cx="0" cy="0"/>
        </a:xfrm>
      </p:grpSpPr>
      <p:sp>
        <p:nvSpPr>
          <p:cNvPr id="2390" name="Google Shape;2390;p279"/>
          <p:cNvSpPr txBox="1"/>
          <p:nvPr>
            <p:ph type="title"/>
          </p:nvPr>
        </p:nvSpPr>
        <p:spPr>
          <a:xfrm>
            <a:off x="1429425" y="197600"/>
            <a:ext cx="7326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By the time you go to production, most of your training data should come from human:bot interactions</a:t>
            </a:r>
            <a:endParaRPr/>
          </a:p>
        </p:txBody>
      </p:sp>
      <p:grpSp>
        <p:nvGrpSpPr>
          <p:cNvPr id="2391" name="Google Shape;2391;p279"/>
          <p:cNvGrpSpPr/>
          <p:nvPr/>
        </p:nvGrpSpPr>
        <p:grpSpPr>
          <a:xfrm flipH="1">
            <a:off x="5151100" y="2705005"/>
            <a:ext cx="2941829" cy="1047300"/>
            <a:chOff x="1378820" y="2471975"/>
            <a:chExt cx="2941829" cy="1047300"/>
          </a:xfrm>
        </p:grpSpPr>
        <p:sp>
          <p:nvSpPr>
            <p:cNvPr id="2392" name="Google Shape;2392;p279"/>
            <p:cNvSpPr txBox="1"/>
            <p:nvPr/>
          </p:nvSpPr>
          <p:spPr>
            <a:xfrm>
              <a:off x="1378820" y="247197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Manufactured data</a:t>
              </a:r>
              <a:endParaRPr b="1" sz="800">
                <a:latin typeface="Roboto"/>
                <a:ea typeface="Roboto"/>
                <a:cs typeface="Roboto"/>
                <a:sym typeface="Roboto"/>
              </a:endParaRPr>
            </a:p>
          </p:txBody>
        </p:sp>
        <p:cxnSp>
          <p:nvCxnSpPr>
            <p:cNvPr id="2393" name="Google Shape;2393;p279"/>
            <p:cNvCxnSpPr/>
            <p:nvPr/>
          </p:nvCxnSpPr>
          <p:spPr>
            <a:xfrm rot="10800000">
              <a:off x="3568249" y="3003070"/>
              <a:ext cx="752400" cy="0"/>
            </a:xfrm>
            <a:prstGeom prst="straightConnector1">
              <a:avLst/>
            </a:prstGeom>
            <a:noFill/>
            <a:ln cap="flat" cmpd="sng" w="9525">
              <a:solidFill>
                <a:srgbClr val="C2C2C2"/>
              </a:solidFill>
              <a:prstDash val="solid"/>
              <a:round/>
              <a:headEnd len="sm" w="sm" type="none"/>
              <a:tailEnd len="sm" w="sm" type="none"/>
            </a:ln>
          </p:spPr>
        </p:cxnSp>
        <p:sp>
          <p:nvSpPr>
            <p:cNvPr id="2394" name="Google Shape;2394;p279"/>
            <p:cNvSpPr/>
            <p:nvPr/>
          </p:nvSpPr>
          <p:spPr>
            <a:xfrm>
              <a:off x="3541671" y="2903926"/>
              <a:ext cx="198600" cy="198300"/>
            </a:xfrm>
            <a:prstGeom prst="ellipse">
              <a:avLst/>
            </a:prstGeom>
            <a:solidFill>
              <a:srgbClr val="7F209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95" name="Google Shape;2395;p279"/>
            <p:cNvSpPr txBox="1"/>
            <p:nvPr/>
          </p:nvSpPr>
          <p:spPr>
            <a:xfrm>
              <a:off x="3517227" y="283918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3</a:t>
              </a:r>
              <a:endParaRPr>
                <a:solidFill>
                  <a:srgbClr val="FFFFFF"/>
                </a:solidFill>
              </a:endParaRPr>
            </a:p>
          </p:txBody>
        </p:sp>
      </p:grpSp>
      <p:grpSp>
        <p:nvGrpSpPr>
          <p:cNvPr id="2396" name="Google Shape;2396;p279"/>
          <p:cNvGrpSpPr/>
          <p:nvPr/>
        </p:nvGrpSpPr>
        <p:grpSpPr>
          <a:xfrm>
            <a:off x="1195865" y="3352755"/>
            <a:ext cx="3319714" cy="1047300"/>
            <a:chOff x="1517845" y="2356875"/>
            <a:chExt cx="3319714" cy="1047300"/>
          </a:xfrm>
        </p:grpSpPr>
        <p:sp>
          <p:nvSpPr>
            <p:cNvPr id="2397" name="Google Shape;2397;p279"/>
            <p:cNvSpPr txBox="1"/>
            <p:nvPr/>
          </p:nvSpPr>
          <p:spPr>
            <a:xfrm>
              <a:off x="1517845" y="2356875"/>
              <a:ext cx="20772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Documentation, FAQs</a:t>
              </a:r>
              <a:endParaRPr b="1" sz="800">
                <a:latin typeface="Roboto"/>
                <a:ea typeface="Roboto"/>
                <a:cs typeface="Roboto"/>
                <a:sym typeface="Roboto"/>
              </a:endParaRPr>
            </a:p>
          </p:txBody>
        </p:sp>
        <p:cxnSp>
          <p:nvCxnSpPr>
            <p:cNvPr id="2398" name="Google Shape;2398;p279"/>
            <p:cNvCxnSpPr/>
            <p:nvPr/>
          </p:nvCxnSpPr>
          <p:spPr>
            <a:xfrm rot="10800000">
              <a:off x="3707159" y="2887979"/>
              <a:ext cx="1130400" cy="0"/>
            </a:xfrm>
            <a:prstGeom prst="straightConnector1">
              <a:avLst/>
            </a:prstGeom>
            <a:noFill/>
            <a:ln cap="flat" cmpd="sng" w="9525">
              <a:solidFill>
                <a:srgbClr val="C2C2C2"/>
              </a:solidFill>
              <a:prstDash val="solid"/>
              <a:round/>
              <a:headEnd len="sm" w="sm" type="none"/>
              <a:tailEnd len="sm" w="sm" type="none"/>
            </a:ln>
          </p:spPr>
        </p:cxnSp>
        <p:sp>
          <p:nvSpPr>
            <p:cNvPr id="2399" name="Google Shape;2399;p279"/>
            <p:cNvSpPr/>
            <p:nvPr/>
          </p:nvSpPr>
          <p:spPr>
            <a:xfrm>
              <a:off x="3680696" y="2788826"/>
              <a:ext cx="198600" cy="198300"/>
            </a:xfrm>
            <a:prstGeom prst="ellipse">
              <a:avLst/>
            </a:prstGeom>
            <a:solidFill>
              <a:srgbClr val="9225A5"/>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0" name="Google Shape;2400;p279"/>
            <p:cNvSpPr txBox="1"/>
            <p:nvPr/>
          </p:nvSpPr>
          <p:spPr>
            <a:xfrm>
              <a:off x="3656252" y="272408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4</a:t>
              </a:r>
              <a:endParaRPr>
                <a:solidFill>
                  <a:srgbClr val="FFFFFF"/>
                </a:solidFill>
              </a:endParaRPr>
            </a:p>
          </p:txBody>
        </p:sp>
      </p:grpSp>
      <p:grpSp>
        <p:nvGrpSpPr>
          <p:cNvPr id="2401" name="Google Shape;2401;p279"/>
          <p:cNvGrpSpPr/>
          <p:nvPr/>
        </p:nvGrpSpPr>
        <p:grpSpPr>
          <a:xfrm flipH="1">
            <a:off x="4837475" y="792730"/>
            <a:ext cx="3730429" cy="1047300"/>
            <a:chOff x="857520" y="1684225"/>
            <a:chExt cx="3730429" cy="1047300"/>
          </a:xfrm>
        </p:grpSpPr>
        <p:sp>
          <p:nvSpPr>
            <p:cNvPr id="2402" name="Google Shape;2402;p279"/>
            <p:cNvSpPr txBox="1"/>
            <p:nvPr/>
          </p:nvSpPr>
          <p:spPr>
            <a:xfrm>
              <a:off x="857520" y="1684225"/>
              <a:ext cx="2077200" cy="1047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latin typeface="Roboto"/>
                  <a:ea typeface="Roboto"/>
                  <a:cs typeface="Roboto"/>
                  <a:sym typeface="Roboto"/>
                </a:rPr>
                <a:t>Human + bot conversations</a:t>
              </a:r>
              <a:endParaRPr b="1" sz="800">
                <a:latin typeface="Roboto"/>
                <a:ea typeface="Roboto"/>
                <a:cs typeface="Roboto"/>
                <a:sym typeface="Roboto"/>
              </a:endParaRPr>
            </a:p>
          </p:txBody>
        </p:sp>
        <p:cxnSp>
          <p:nvCxnSpPr>
            <p:cNvPr id="2403" name="Google Shape;2403;p279"/>
            <p:cNvCxnSpPr/>
            <p:nvPr/>
          </p:nvCxnSpPr>
          <p:spPr>
            <a:xfrm rot="10800000">
              <a:off x="3046849" y="2215320"/>
              <a:ext cx="1541100" cy="0"/>
            </a:xfrm>
            <a:prstGeom prst="straightConnector1">
              <a:avLst/>
            </a:prstGeom>
            <a:noFill/>
            <a:ln cap="flat" cmpd="sng" w="9525">
              <a:solidFill>
                <a:srgbClr val="C2C2C2"/>
              </a:solidFill>
              <a:prstDash val="solid"/>
              <a:round/>
              <a:headEnd len="sm" w="sm" type="none"/>
              <a:tailEnd len="sm" w="sm" type="none"/>
            </a:ln>
          </p:spPr>
        </p:cxnSp>
        <p:sp>
          <p:nvSpPr>
            <p:cNvPr id="2404" name="Google Shape;2404;p279"/>
            <p:cNvSpPr/>
            <p:nvPr/>
          </p:nvSpPr>
          <p:spPr>
            <a:xfrm>
              <a:off x="3020371" y="2111851"/>
              <a:ext cx="198600" cy="198300"/>
            </a:xfrm>
            <a:prstGeom prst="ellipse">
              <a:avLst/>
            </a:prstGeom>
            <a:solidFill>
              <a:srgbClr val="701C7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05" name="Google Shape;2405;p279"/>
            <p:cNvSpPr txBox="1"/>
            <p:nvPr/>
          </p:nvSpPr>
          <p:spPr>
            <a:xfrm>
              <a:off x="2995927" y="2051434"/>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1</a:t>
              </a:r>
              <a:endParaRPr>
                <a:solidFill>
                  <a:srgbClr val="FFFFFF"/>
                </a:solidFill>
              </a:endParaRPr>
            </a:p>
          </p:txBody>
        </p:sp>
      </p:grpSp>
      <p:grpSp>
        <p:nvGrpSpPr>
          <p:cNvPr id="2406" name="Google Shape;2406;p279"/>
          <p:cNvGrpSpPr/>
          <p:nvPr/>
        </p:nvGrpSpPr>
        <p:grpSpPr>
          <a:xfrm rot="10800000">
            <a:off x="2817423" y="945750"/>
            <a:ext cx="3509166" cy="3251991"/>
            <a:chOff x="3217473" y="1225350"/>
            <a:chExt cx="3118150" cy="3159727"/>
          </a:xfrm>
        </p:grpSpPr>
        <p:sp>
          <p:nvSpPr>
            <p:cNvPr id="2407" name="Google Shape;2407;p279"/>
            <p:cNvSpPr/>
            <p:nvPr/>
          </p:nvSpPr>
          <p:spPr>
            <a:xfrm>
              <a:off x="3579175" y="2711400"/>
              <a:ext cx="2396410" cy="971161"/>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408" name="Google Shape;2408;p279"/>
            <p:cNvSpPr/>
            <p:nvPr/>
          </p:nvSpPr>
          <p:spPr>
            <a:xfrm>
              <a:off x="3730755" y="2527208"/>
              <a:ext cx="2079127" cy="837209"/>
            </a:xfrm>
            <a:custGeom>
              <a:rect b="b" l="l" r="r" t="t"/>
              <a:pathLst>
                <a:path extrusionOk="0" h="16300" w="49248">
                  <a:moveTo>
                    <a:pt x="0" y="7554"/>
                  </a:moveTo>
                  <a:lnTo>
                    <a:pt x="24649" y="16300"/>
                  </a:lnTo>
                  <a:lnTo>
                    <a:pt x="49248" y="7604"/>
                  </a:lnTo>
                  <a:lnTo>
                    <a:pt x="24599" y="0"/>
                  </a:lnTo>
                  <a:close/>
                </a:path>
              </a:pathLst>
            </a:custGeom>
            <a:solidFill>
              <a:srgbClr val="D9D9D9"/>
            </a:solidFill>
            <a:ln>
              <a:noFill/>
            </a:ln>
          </p:spPr>
        </p:sp>
        <p:sp>
          <p:nvSpPr>
            <p:cNvPr id="2409" name="Google Shape;2409;p279"/>
            <p:cNvSpPr/>
            <p:nvPr/>
          </p:nvSpPr>
          <p:spPr>
            <a:xfrm>
              <a:off x="3946479" y="2252239"/>
              <a:ext cx="1647477" cy="663383"/>
            </a:xfrm>
            <a:custGeom>
              <a:rect b="b" l="l" r="r" t="t"/>
              <a:pathLst>
                <a:path extrusionOk="0" h="12970" w="39012">
                  <a:moveTo>
                    <a:pt x="0" y="5914"/>
                  </a:moveTo>
                  <a:lnTo>
                    <a:pt x="19531" y="12970"/>
                  </a:lnTo>
                  <a:lnTo>
                    <a:pt x="39012" y="5914"/>
                  </a:lnTo>
                  <a:lnTo>
                    <a:pt x="19581" y="0"/>
                  </a:lnTo>
                  <a:close/>
                </a:path>
              </a:pathLst>
            </a:custGeom>
            <a:solidFill>
              <a:srgbClr val="D9D9D9"/>
            </a:solidFill>
            <a:ln>
              <a:noFill/>
            </a:ln>
          </p:spPr>
        </p:sp>
        <p:sp>
          <p:nvSpPr>
            <p:cNvPr id="2410" name="Google Shape;2410;p279"/>
            <p:cNvSpPr/>
            <p:nvPr/>
          </p:nvSpPr>
          <p:spPr>
            <a:xfrm>
              <a:off x="4265445" y="1828277"/>
              <a:ext cx="1014014" cy="416547"/>
            </a:xfrm>
            <a:custGeom>
              <a:rect b="b" l="l" r="r" t="t"/>
              <a:pathLst>
                <a:path extrusionOk="0" h="8150" w="24053">
                  <a:moveTo>
                    <a:pt x="0" y="3827"/>
                  </a:moveTo>
                  <a:lnTo>
                    <a:pt x="11976" y="8150"/>
                  </a:lnTo>
                  <a:lnTo>
                    <a:pt x="24053" y="3827"/>
                  </a:lnTo>
                  <a:lnTo>
                    <a:pt x="12126" y="0"/>
                  </a:lnTo>
                  <a:close/>
                </a:path>
              </a:pathLst>
            </a:custGeom>
            <a:solidFill>
              <a:srgbClr val="D9D9D9"/>
            </a:solidFill>
            <a:ln>
              <a:noFill/>
            </a:ln>
          </p:spPr>
        </p:sp>
        <p:sp>
          <p:nvSpPr>
            <p:cNvPr id="2411" name="Google Shape;2411;p279"/>
            <p:cNvSpPr/>
            <p:nvPr/>
          </p:nvSpPr>
          <p:spPr>
            <a:xfrm>
              <a:off x="3217473" y="3154705"/>
              <a:ext cx="1559116" cy="1230372"/>
            </a:xfrm>
            <a:custGeom>
              <a:rect b="b" l="l" r="r" t="t"/>
              <a:pathLst>
                <a:path extrusionOk="0" h="20822" w="31954">
                  <a:moveTo>
                    <a:pt x="7355" y="0"/>
                  </a:moveTo>
                  <a:lnTo>
                    <a:pt x="31954" y="8796"/>
                  </a:lnTo>
                  <a:lnTo>
                    <a:pt x="31954" y="20822"/>
                  </a:lnTo>
                  <a:lnTo>
                    <a:pt x="0" y="8895"/>
                  </a:lnTo>
                  <a:close/>
                </a:path>
              </a:pathLst>
            </a:custGeom>
            <a:solidFill>
              <a:srgbClr val="551561"/>
            </a:solidFill>
            <a:ln>
              <a:noFill/>
            </a:ln>
          </p:spPr>
        </p:sp>
        <p:sp>
          <p:nvSpPr>
            <p:cNvPr id="2412" name="Google Shape;2412;p279"/>
            <p:cNvSpPr/>
            <p:nvPr/>
          </p:nvSpPr>
          <p:spPr>
            <a:xfrm>
              <a:off x="3790596" y="2554725"/>
              <a:ext cx="982143" cy="653205"/>
            </a:xfrm>
            <a:custGeom>
              <a:rect b="b" l="l" r="r" t="t"/>
              <a:pathLst>
                <a:path extrusionOk="0" h="12771" w="23257">
                  <a:moveTo>
                    <a:pt x="3727" y="0"/>
                  </a:moveTo>
                  <a:lnTo>
                    <a:pt x="0" y="4522"/>
                  </a:lnTo>
                  <a:lnTo>
                    <a:pt x="23257" y="12771"/>
                  </a:lnTo>
                  <a:lnTo>
                    <a:pt x="23257" y="7056"/>
                  </a:lnTo>
                  <a:close/>
                </a:path>
              </a:pathLst>
            </a:custGeom>
            <a:gradFill>
              <a:gsLst>
                <a:gs pos="0">
                  <a:srgbClr val="FFCA37"/>
                </a:gs>
                <a:gs pos="100000">
                  <a:srgbClr val="AD8107"/>
                </a:gs>
              </a:gsLst>
              <a:lin ang="5400012" scaled="0"/>
            </a:gradFill>
            <a:ln>
              <a:noFill/>
            </a:ln>
          </p:spPr>
        </p:sp>
        <p:sp>
          <p:nvSpPr>
            <p:cNvPr id="2413" name="Google Shape;2413;p279"/>
            <p:cNvSpPr/>
            <p:nvPr/>
          </p:nvSpPr>
          <p:spPr>
            <a:xfrm flipH="1">
              <a:off x="4770690" y="2554725"/>
              <a:ext cx="982143" cy="653205"/>
            </a:xfrm>
            <a:custGeom>
              <a:rect b="b" l="l" r="r" t="t"/>
              <a:pathLst>
                <a:path extrusionOk="0" h="12771" w="23257">
                  <a:moveTo>
                    <a:pt x="3727" y="0"/>
                  </a:moveTo>
                  <a:lnTo>
                    <a:pt x="0" y="4522"/>
                  </a:lnTo>
                  <a:lnTo>
                    <a:pt x="23257" y="12771"/>
                  </a:lnTo>
                  <a:lnTo>
                    <a:pt x="23257" y="7056"/>
                  </a:lnTo>
                  <a:close/>
                </a:path>
              </a:pathLst>
            </a:custGeom>
            <a:solidFill>
              <a:srgbClr val="F4B400"/>
            </a:solidFill>
            <a:ln>
              <a:noFill/>
            </a:ln>
          </p:spPr>
        </p:sp>
        <p:sp>
          <p:nvSpPr>
            <p:cNvPr id="2414" name="Google Shape;2414;p279"/>
            <p:cNvSpPr/>
            <p:nvPr/>
          </p:nvSpPr>
          <p:spPr>
            <a:xfrm>
              <a:off x="4002555" y="2023456"/>
              <a:ext cx="770191" cy="721896"/>
            </a:xfrm>
            <a:custGeom>
              <a:rect b="b" l="l" r="r" t="t"/>
              <a:pathLst>
                <a:path extrusionOk="0" h="14114" w="18238">
                  <a:moveTo>
                    <a:pt x="6262" y="0"/>
                  </a:moveTo>
                  <a:lnTo>
                    <a:pt x="18238" y="4324"/>
                  </a:lnTo>
                  <a:lnTo>
                    <a:pt x="18238" y="14114"/>
                  </a:lnTo>
                  <a:lnTo>
                    <a:pt x="0" y="7554"/>
                  </a:lnTo>
                  <a:close/>
                </a:path>
              </a:pathLst>
            </a:custGeom>
            <a:solidFill>
              <a:srgbClr val="551561"/>
            </a:solidFill>
            <a:ln>
              <a:noFill/>
            </a:ln>
          </p:spPr>
        </p:sp>
        <p:sp>
          <p:nvSpPr>
            <p:cNvPr id="2415" name="Google Shape;2415;p279"/>
            <p:cNvSpPr/>
            <p:nvPr/>
          </p:nvSpPr>
          <p:spPr>
            <a:xfrm flipH="1">
              <a:off x="4770683" y="2023456"/>
              <a:ext cx="770191" cy="721896"/>
            </a:xfrm>
            <a:custGeom>
              <a:rect b="b" l="l" r="r" t="t"/>
              <a:pathLst>
                <a:path extrusionOk="0" h="14114" w="18238">
                  <a:moveTo>
                    <a:pt x="6262" y="0"/>
                  </a:moveTo>
                  <a:lnTo>
                    <a:pt x="18238" y="4324"/>
                  </a:lnTo>
                  <a:lnTo>
                    <a:pt x="18238" y="14114"/>
                  </a:lnTo>
                  <a:lnTo>
                    <a:pt x="0" y="7554"/>
                  </a:lnTo>
                  <a:close/>
                </a:path>
              </a:pathLst>
            </a:custGeom>
            <a:solidFill>
              <a:srgbClr val="761E86"/>
            </a:solidFill>
            <a:ln>
              <a:noFill/>
            </a:ln>
          </p:spPr>
        </p:sp>
        <p:sp>
          <p:nvSpPr>
            <p:cNvPr id="2416" name="Google Shape;2416;p279"/>
            <p:cNvSpPr/>
            <p:nvPr/>
          </p:nvSpPr>
          <p:spPr>
            <a:xfrm>
              <a:off x="4323640" y="1225350"/>
              <a:ext cx="449116" cy="854010"/>
            </a:xfrm>
            <a:custGeom>
              <a:rect b="b" l="l" r="r" t="t"/>
              <a:pathLst>
                <a:path extrusionOk="0" h="16697" w="10635">
                  <a:moveTo>
                    <a:pt x="10635" y="0"/>
                  </a:moveTo>
                  <a:lnTo>
                    <a:pt x="0" y="12722"/>
                  </a:lnTo>
                  <a:lnTo>
                    <a:pt x="10635" y="16697"/>
                  </a:lnTo>
                  <a:close/>
                </a:path>
              </a:pathLst>
            </a:custGeom>
            <a:solidFill>
              <a:srgbClr val="551561"/>
            </a:solidFill>
            <a:ln>
              <a:noFill/>
            </a:ln>
          </p:spPr>
        </p:sp>
        <p:sp>
          <p:nvSpPr>
            <p:cNvPr id="2417" name="Google Shape;2417;p279"/>
            <p:cNvSpPr/>
            <p:nvPr/>
          </p:nvSpPr>
          <p:spPr>
            <a:xfrm flipH="1">
              <a:off x="4770673" y="1225350"/>
              <a:ext cx="449116" cy="854010"/>
            </a:xfrm>
            <a:custGeom>
              <a:rect b="b" l="l" r="r" t="t"/>
              <a:pathLst>
                <a:path extrusionOk="0" h="16697" w="10635">
                  <a:moveTo>
                    <a:pt x="10635" y="0"/>
                  </a:moveTo>
                  <a:lnTo>
                    <a:pt x="0" y="12722"/>
                  </a:lnTo>
                  <a:lnTo>
                    <a:pt x="10635" y="16697"/>
                  </a:lnTo>
                  <a:close/>
                </a:path>
              </a:pathLst>
            </a:custGeom>
            <a:solidFill>
              <a:srgbClr val="701C7F"/>
            </a:solidFill>
            <a:ln>
              <a:noFill/>
            </a:ln>
          </p:spPr>
        </p:sp>
        <p:sp>
          <p:nvSpPr>
            <p:cNvPr id="2418" name="Google Shape;2418;p279"/>
            <p:cNvSpPr/>
            <p:nvPr/>
          </p:nvSpPr>
          <p:spPr>
            <a:xfrm>
              <a:off x="3636034" y="2553603"/>
              <a:ext cx="1136642" cy="946913"/>
            </a:xfrm>
            <a:custGeom>
              <a:rect b="b" l="l" r="r" t="t"/>
              <a:pathLst>
                <a:path extrusionOk="0" h="46623" w="65016">
                  <a:moveTo>
                    <a:pt x="17858" y="0"/>
                  </a:moveTo>
                  <a:lnTo>
                    <a:pt x="0" y="22135"/>
                  </a:lnTo>
                  <a:lnTo>
                    <a:pt x="65016" y="46623"/>
                  </a:lnTo>
                  <a:lnTo>
                    <a:pt x="65016" y="17537"/>
                  </a:lnTo>
                  <a:close/>
                </a:path>
              </a:pathLst>
            </a:custGeom>
            <a:solidFill>
              <a:srgbClr val="551561"/>
            </a:solidFill>
            <a:ln>
              <a:noFill/>
            </a:ln>
          </p:spPr>
        </p:sp>
        <p:sp>
          <p:nvSpPr>
            <p:cNvPr id="2419" name="Google Shape;2419;p279"/>
            <p:cNvSpPr/>
            <p:nvPr/>
          </p:nvSpPr>
          <p:spPr>
            <a:xfrm flipH="1">
              <a:off x="4770657" y="2555106"/>
              <a:ext cx="1136642" cy="946913"/>
            </a:xfrm>
            <a:custGeom>
              <a:rect b="b" l="l" r="r" t="t"/>
              <a:pathLst>
                <a:path extrusionOk="0" h="46623" w="65016">
                  <a:moveTo>
                    <a:pt x="17858" y="0"/>
                  </a:moveTo>
                  <a:lnTo>
                    <a:pt x="0" y="22135"/>
                  </a:lnTo>
                  <a:lnTo>
                    <a:pt x="65016" y="46623"/>
                  </a:lnTo>
                  <a:lnTo>
                    <a:pt x="65016" y="17537"/>
                  </a:lnTo>
                  <a:close/>
                </a:path>
              </a:pathLst>
            </a:custGeom>
            <a:solidFill>
              <a:srgbClr val="7F2090"/>
            </a:solidFill>
            <a:ln>
              <a:noFill/>
            </a:ln>
          </p:spPr>
        </p:sp>
        <p:sp>
          <p:nvSpPr>
            <p:cNvPr id="2420" name="Google Shape;2420;p279"/>
            <p:cNvSpPr/>
            <p:nvPr/>
          </p:nvSpPr>
          <p:spPr>
            <a:xfrm flipH="1">
              <a:off x="4776508" y="3154705"/>
              <a:ext cx="1559116" cy="1230372"/>
            </a:xfrm>
            <a:custGeom>
              <a:rect b="b" l="l" r="r" t="t"/>
              <a:pathLst>
                <a:path extrusionOk="0" h="20822" w="31954">
                  <a:moveTo>
                    <a:pt x="7355" y="0"/>
                  </a:moveTo>
                  <a:lnTo>
                    <a:pt x="31954" y="8796"/>
                  </a:lnTo>
                  <a:lnTo>
                    <a:pt x="31954" y="20822"/>
                  </a:lnTo>
                  <a:lnTo>
                    <a:pt x="0" y="8895"/>
                  </a:lnTo>
                  <a:close/>
                </a:path>
              </a:pathLst>
            </a:custGeom>
            <a:solidFill>
              <a:srgbClr val="9225A5"/>
            </a:solidFill>
            <a:ln>
              <a:noFill/>
            </a:ln>
          </p:spPr>
        </p:sp>
      </p:grpSp>
      <p:grpSp>
        <p:nvGrpSpPr>
          <p:cNvPr id="2421" name="Google Shape;2421;p279"/>
          <p:cNvGrpSpPr/>
          <p:nvPr/>
        </p:nvGrpSpPr>
        <p:grpSpPr>
          <a:xfrm>
            <a:off x="235490" y="2048108"/>
            <a:ext cx="3319714" cy="1047300"/>
            <a:chOff x="557470" y="2306338"/>
            <a:chExt cx="3319714" cy="1047300"/>
          </a:xfrm>
        </p:grpSpPr>
        <p:sp>
          <p:nvSpPr>
            <p:cNvPr id="2422" name="Google Shape;2422;p279"/>
            <p:cNvSpPr txBox="1"/>
            <p:nvPr/>
          </p:nvSpPr>
          <p:spPr>
            <a:xfrm>
              <a:off x="557470" y="2306338"/>
              <a:ext cx="2077200" cy="10473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b="1" lang="en" sz="1200">
                  <a:latin typeface="Roboto"/>
                  <a:ea typeface="Roboto"/>
                  <a:cs typeface="Roboto"/>
                  <a:sym typeface="Roboto"/>
                </a:rPr>
                <a:t>Human + human conversations</a:t>
              </a:r>
              <a:endParaRPr b="1" sz="800">
                <a:latin typeface="Roboto"/>
                <a:ea typeface="Roboto"/>
                <a:cs typeface="Roboto"/>
                <a:sym typeface="Roboto"/>
              </a:endParaRPr>
            </a:p>
          </p:txBody>
        </p:sp>
        <p:cxnSp>
          <p:nvCxnSpPr>
            <p:cNvPr id="2423" name="Google Shape;2423;p279"/>
            <p:cNvCxnSpPr/>
            <p:nvPr/>
          </p:nvCxnSpPr>
          <p:spPr>
            <a:xfrm rot="10800000">
              <a:off x="2746784" y="2837442"/>
              <a:ext cx="1130400" cy="0"/>
            </a:xfrm>
            <a:prstGeom prst="straightConnector1">
              <a:avLst/>
            </a:prstGeom>
            <a:noFill/>
            <a:ln cap="flat" cmpd="sng" w="9525">
              <a:solidFill>
                <a:srgbClr val="C2C2C2"/>
              </a:solidFill>
              <a:prstDash val="solid"/>
              <a:round/>
              <a:headEnd len="sm" w="sm" type="none"/>
              <a:tailEnd len="sm" w="sm" type="none"/>
            </a:ln>
          </p:spPr>
        </p:cxnSp>
        <p:sp>
          <p:nvSpPr>
            <p:cNvPr id="2424" name="Google Shape;2424;p279"/>
            <p:cNvSpPr/>
            <p:nvPr/>
          </p:nvSpPr>
          <p:spPr>
            <a:xfrm>
              <a:off x="2720321" y="2738276"/>
              <a:ext cx="198600" cy="198300"/>
            </a:xfrm>
            <a:prstGeom prst="ellipse">
              <a:avLst/>
            </a:prstGeom>
            <a:solidFill>
              <a:srgbClr val="761E86"/>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25" name="Google Shape;2425;p279"/>
            <p:cNvSpPr txBox="1"/>
            <p:nvPr/>
          </p:nvSpPr>
          <p:spPr>
            <a:xfrm>
              <a:off x="2695877" y="2673547"/>
              <a:ext cx="247500" cy="312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1600"/>
                </a:spcAft>
                <a:buNone/>
              </a:pPr>
              <a:r>
                <a:rPr lang="en" sz="800">
                  <a:solidFill>
                    <a:srgbClr val="FFFFFF"/>
                  </a:solidFill>
                  <a:latin typeface="Roboto"/>
                  <a:ea typeface="Roboto"/>
                  <a:cs typeface="Roboto"/>
                  <a:sym typeface="Roboto"/>
                </a:rPr>
                <a:t>2</a:t>
              </a:r>
              <a:endParaRPr>
                <a:solidFill>
                  <a:srgbClr val="FFFFFF"/>
                </a:solidFill>
              </a:endParaRPr>
            </a:p>
          </p:txBody>
        </p:sp>
      </p:grpSp>
      <p:cxnSp>
        <p:nvCxnSpPr>
          <p:cNvPr id="2426" name="Google Shape;2426;p279"/>
          <p:cNvCxnSpPr/>
          <p:nvPr/>
        </p:nvCxnSpPr>
        <p:spPr>
          <a:xfrm flipH="1" rot="10800000">
            <a:off x="521300" y="1088825"/>
            <a:ext cx="11700" cy="3440700"/>
          </a:xfrm>
          <a:prstGeom prst="straightConnector1">
            <a:avLst/>
          </a:prstGeom>
          <a:noFill/>
          <a:ln cap="flat" cmpd="sng" w="9525">
            <a:solidFill>
              <a:schemeClr val="dk2"/>
            </a:solidFill>
            <a:prstDash val="solid"/>
            <a:round/>
            <a:headEnd len="med" w="med" type="none"/>
            <a:tailEnd len="med" w="med" type="triangle"/>
          </a:ln>
        </p:spPr>
      </p:cxnSp>
      <p:sp>
        <p:nvSpPr>
          <p:cNvPr id="2427" name="Google Shape;2427;p279"/>
          <p:cNvSpPr txBox="1"/>
          <p:nvPr/>
        </p:nvSpPr>
        <p:spPr>
          <a:xfrm rot="-5400000">
            <a:off x="-202650" y="2537000"/>
            <a:ext cx="1112100" cy="23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Proportion</a:t>
            </a:r>
            <a:endParaRPr b="1">
              <a:latin typeface="Source Sans Pro"/>
              <a:ea typeface="Source Sans Pro"/>
              <a:cs typeface="Source Sans Pro"/>
              <a:sym typeface="Source Sans Pro"/>
            </a:endParaRPr>
          </a:p>
        </p:txBody>
      </p:sp>
    </p:spTree>
  </p:cSld>
  <p:clrMapOvr>
    <a:masterClrMapping/>
  </p:clrMapOvr>
</p:sld>
</file>

<file path=ppt/slides/slide1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1" name="Shape 2431"/>
        <p:cNvGrpSpPr/>
        <p:nvPr/>
      </p:nvGrpSpPr>
      <p:grpSpPr>
        <a:xfrm>
          <a:off x="0" y="0"/>
          <a:ext cx="0" cy="0"/>
          <a:chOff x="0" y="0"/>
          <a:chExt cx="0" cy="0"/>
        </a:xfrm>
      </p:grpSpPr>
      <p:grpSp>
        <p:nvGrpSpPr>
          <p:cNvPr id="2432" name="Google Shape;2432;p280"/>
          <p:cNvGrpSpPr/>
          <p:nvPr/>
        </p:nvGrpSpPr>
        <p:grpSpPr>
          <a:xfrm rot="10800000">
            <a:off x="-9505" y="11411"/>
            <a:ext cx="6438881" cy="5116286"/>
            <a:chOff x="1226910" y="-18950"/>
            <a:chExt cx="6241040" cy="5171100"/>
          </a:xfrm>
        </p:grpSpPr>
        <p:sp>
          <p:nvSpPr>
            <p:cNvPr id="2433" name="Google Shape;2433;p280"/>
            <p:cNvSpPr/>
            <p:nvPr/>
          </p:nvSpPr>
          <p:spPr>
            <a:xfrm rot="10800000">
              <a:off x="3166250" y="-18950"/>
              <a:ext cx="4301700" cy="517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4" name="Google Shape;2434;p280"/>
            <p:cNvSpPr/>
            <p:nvPr/>
          </p:nvSpPr>
          <p:spPr>
            <a:xfrm>
              <a:off x="1226910" y="15761"/>
              <a:ext cx="5777100" cy="5132400"/>
            </a:xfrm>
            <a:prstGeom prst="trapezoid">
              <a:avLst>
                <a:gd fmla="val 397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35" name="Google Shape;2435;p280"/>
          <p:cNvSpPr txBox="1"/>
          <p:nvPr>
            <p:ph idx="2" type="title"/>
          </p:nvPr>
        </p:nvSpPr>
        <p:spPr>
          <a:xfrm>
            <a:off x="235500" y="222850"/>
            <a:ext cx="47748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6" name="Google Shape;2436;p280"/>
          <p:cNvSpPr/>
          <p:nvPr/>
        </p:nvSpPr>
        <p:spPr>
          <a:xfrm>
            <a:off x="1330525" y="8727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37" name="Google Shape;2437;p280"/>
          <p:cNvSpPr/>
          <p:nvPr/>
        </p:nvSpPr>
        <p:spPr>
          <a:xfrm>
            <a:off x="1635325" y="8727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38" name="Google Shape;2438;p280"/>
          <p:cNvSpPr/>
          <p:nvPr/>
        </p:nvSpPr>
        <p:spPr>
          <a:xfrm>
            <a:off x="1940125" y="8727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39" name="Google Shape;2439;p280"/>
          <p:cNvSpPr/>
          <p:nvPr/>
        </p:nvSpPr>
        <p:spPr>
          <a:xfrm>
            <a:off x="2244925" y="872788"/>
            <a:ext cx="264600" cy="271200"/>
          </a:xfrm>
          <a:prstGeom prst="ellipse">
            <a:avLst/>
          </a:prstGeom>
          <a:solidFill>
            <a:srgbClr val="DECF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40" name="Google Shape;2440;p280"/>
          <p:cNvSpPr/>
          <p:nvPr/>
        </p:nvSpPr>
        <p:spPr>
          <a:xfrm>
            <a:off x="2549725" y="8727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41" name="Google Shape;2441;p280"/>
          <p:cNvSpPr/>
          <p:nvPr/>
        </p:nvSpPr>
        <p:spPr>
          <a:xfrm>
            <a:off x="2854525" y="8727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42" name="Google Shape;2442;p280"/>
          <p:cNvSpPr txBox="1"/>
          <p:nvPr>
            <p:ph type="title"/>
          </p:nvPr>
        </p:nvSpPr>
        <p:spPr>
          <a:xfrm>
            <a:off x="1252500" y="382325"/>
            <a:ext cx="3757800" cy="438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a:t>
            </a:r>
            <a:endParaRPr/>
          </a:p>
        </p:txBody>
      </p:sp>
      <p:sp>
        <p:nvSpPr>
          <p:cNvPr id="2443" name="Google Shape;2443;p280"/>
          <p:cNvSpPr txBox="1"/>
          <p:nvPr>
            <p:ph idx="1" type="body"/>
          </p:nvPr>
        </p:nvSpPr>
        <p:spPr>
          <a:xfrm>
            <a:off x="235500" y="1547175"/>
            <a:ext cx="4026300" cy="30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17287"/>
                </a:solidFill>
              </a:rPr>
              <a:t>Professional teams don’t ship applications without tests.</a:t>
            </a:r>
            <a:endParaRPr>
              <a:solidFill>
                <a:srgbClr val="617287"/>
              </a:solidFill>
            </a:endParaRPr>
          </a:p>
          <a:p>
            <a:pPr indent="0" lvl="0" marL="0" rtl="0" algn="l">
              <a:spcBef>
                <a:spcPts val="1600"/>
              </a:spcBef>
              <a:spcAft>
                <a:spcPts val="0"/>
              </a:spcAft>
              <a:buNone/>
            </a:pPr>
            <a:r>
              <a:rPr lang="en">
                <a:solidFill>
                  <a:srgbClr val="617287"/>
                </a:solidFill>
              </a:rPr>
              <a:t>Use whole conversations as end-to-end tests </a:t>
            </a:r>
            <a:endParaRPr>
              <a:solidFill>
                <a:srgbClr val="617287"/>
              </a:solidFill>
            </a:endParaRPr>
          </a:p>
          <a:p>
            <a:pPr indent="0" lvl="0" marL="0" rtl="0" algn="l">
              <a:spcBef>
                <a:spcPts val="1600"/>
              </a:spcBef>
              <a:spcAft>
                <a:spcPts val="1600"/>
              </a:spcAft>
              <a:buNone/>
            </a:pPr>
            <a:r>
              <a:rPr lang="en">
                <a:solidFill>
                  <a:srgbClr val="617287"/>
                </a:solidFill>
              </a:rPr>
              <a:t>Run them on a continuous integration (CI) server.</a:t>
            </a:r>
            <a:endParaRPr>
              <a:solidFill>
                <a:srgbClr val="617287"/>
              </a:solidFill>
            </a:endParaRPr>
          </a:p>
        </p:txBody>
      </p:sp>
      <p:pic>
        <p:nvPicPr>
          <p:cNvPr id="2444" name="Google Shape;2444;p280"/>
          <p:cNvPicPr preferRelativeResize="0"/>
          <p:nvPr/>
        </p:nvPicPr>
        <p:blipFill rotWithShape="1">
          <a:blip r:embed="rId3">
            <a:alphaModFix/>
          </a:blip>
          <a:srcRect b="0" l="0" r="37343" t="0"/>
          <a:stretch/>
        </p:blipFill>
        <p:spPr>
          <a:xfrm>
            <a:off x="4616375" y="1220625"/>
            <a:ext cx="4380675" cy="3409950"/>
          </a:xfrm>
          <a:prstGeom prst="rect">
            <a:avLst/>
          </a:prstGeom>
          <a:noFill/>
          <a:ln>
            <a:noFill/>
          </a:ln>
        </p:spPr>
      </p:pic>
    </p:spTree>
  </p:cSld>
  <p:clrMapOvr>
    <a:masterClrMapping/>
  </p:clrMapOvr>
</p:sld>
</file>

<file path=ppt/slides/slide1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8" name="Shape 2448"/>
        <p:cNvGrpSpPr/>
        <p:nvPr/>
      </p:nvGrpSpPr>
      <p:grpSpPr>
        <a:xfrm>
          <a:off x="0" y="0"/>
          <a:ext cx="0" cy="0"/>
          <a:chOff x="0" y="0"/>
          <a:chExt cx="0" cy="0"/>
        </a:xfrm>
      </p:grpSpPr>
      <p:pic>
        <p:nvPicPr>
          <p:cNvPr id="2449" name="Google Shape;2449;p281"/>
          <p:cNvPicPr preferRelativeResize="0"/>
          <p:nvPr/>
        </p:nvPicPr>
        <p:blipFill rotWithShape="1">
          <a:blip r:embed="rId3">
            <a:alphaModFix/>
          </a:blip>
          <a:srcRect b="0" l="0" r="22245" t="0"/>
          <a:stretch/>
        </p:blipFill>
        <p:spPr>
          <a:xfrm>
            <a:off x="4750697" y="989650"/>
            <a:ext cx="4393301" cy="3919525"/>
          </a:xfrm>
          <a:prstGeom prst="rect">
            <a:avLst/>
          </a:prstGeom>
          <a:noFill/>
          <a:ln>
            <a:noFill/>
          </a:ln>
        </p:spPr>
      </p:pic>
      <p:sp>
        <p:nvSpPr>
          <p:cNvPr id="2450" name="Google Shape;2450;p281"/>
          <p:cNvSpPr txBox="1"/>
          <p:nvPr>
            <p:ph type="title"/>
          </p:nvPr>
        </p:nvSpPr>
        <p:spPr>
          <a:xfrm>
            <a:off x="235500" y="394525"/>
            <a:ext cx="4774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451" name="Google Shape;2451;p281"/>
          <p:cNvSpPr txBox="1"/>
          <p:nvPr>
            <p:ph idx="2" type="title"/>
          </p:nvPr>
        </p:nvSpPr>
        <p:spPr>
          <a:xfrm>
            <a:off x="235500" y="222850"/>
            <a:ext cx="47748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52" name="Google Shape;2452;p281"/>
          <p:cNvGrpSpPr/>
          <p:nvPr/>
        </p:nvGrpSpPr>
        <p:grpSpPr>
          <a:xfrm rot="10800000">
            <a:off x="-9505" y="-32190"/>
            <a:ext cx="6438881" cy="5183511"/>
            <a:chOff x="1226910" y="-18950"/>
            <a:chExt cx="6241040" cy="5171100"/>
          </a:xfrm>
        </p:grpSpPr>
        <p:sp>
          <p:nvSpPr>
            <p:cNvPr id="2453" name="Google Shape;2453;p281"/>
            <p:cNvSpPr/>
            <p:nvPr/>
          </p:nvSpPr>
          <p:spPr>
            <a:xfrm rot="10800000">
              <a:off x="3166250" y="-18950"/>
              <a:ext cx="4301700" cy="517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4" name="Google Shape;2454;p281"/>
            <p:cNvSpPr/>
            <p:nvPr/>
          </p:nvSpPr>
          <p:spPr>
            <a:xfrm>
              <a:off x="1226910" y="15761"/>
              <a:ext cx="5777100" cy="5132400"/>
            </a:xfrm>
            <a:prstGeom prst="trapezoid">
              <a:avLst>
                <a:gd fmla="val 397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55" name="Google Shape;2455;p281"/>
          <p:cNvSpPr/>
          <p:nvPr/>
        </p:nvSpPr>
        <p:spPr>
          <a:xfrm>
            <a:off x="12298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56" name="Google Shape;2456;p281"/>
          <p:cNvSpPr/>
          <p:nvPr/>
        </p:nvSpPr>
        <p:spPr>
          <a:xfrm>
            <a:off x="15346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57" name="Google Shape;2457;p281"/>
          <p:cNvSpPr/>
          <p:nvPr/>
        </p:nvSpPr>
        <p:spPr>
          <a:xfrm>
            <a:off x="18394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58" name="Google Shape;2458;p281"/>
          <p:cNvSpPr/>
          <p:nvPr/>
        </p:nvSpPr>
        <p:spPr>
          <a:xfrm>
            <a:off x="21442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59" name="Google Shape;2459;p281"/>
          <p:cNvSpPr/>
          <p:nvPr/>
        </p:nvSpPr>
        <p:spPr>
          <a:xfrm>
            <a:off x="2449025" y="884988"/>
            <a:ext cx="264600" cy="271200"/>
          </a:xfrm>
          <a:prstGeom prst="ellipse">
            <a:avLst/>
          </a:prstGeom>
          <a:solidFill>
            <a:srgbClr val="DECF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60" name="Google Shape;2460;p281"/>
          <p:cNvSpPr/>
          <p:nvPr/>
        </p:nvSpPr>
        <p:spPr>
          <a:xfrm>
            <a:off x="27538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61" name="Google Shape;2461;p281"/>
          <p:cNvSpPr txBox="1"/>
          <p:nvPr>
            <p:ph type="title"/>
          </p:nvPr>
        </p:nvSpPr>
        <p:spPr>
          <a:xfrm>
            <a:off x="1151800" y="394525"/>
            <a:ext cx="4889100" cy="242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a:t>
            </a:r>
            <a:endParaRPr/>
          </a:p>
        </p:txBody>
      </p:sp>
      <p:sp>
        <p:nvSpPr>
          <p:cNvPr id="2462" name="Google Shape;2462;p281"/>
          <p:cNvSpPr txBox="1"/>
          <p:nvPr>
            <p:ph idx="1" type="body"/>
          </p:nvPr>
        </p:nvSpPr>
        <p:spPr>
          <a:xfrm>
            <a:off x="235500" y="1547175"/>
            <a:ext cx="4774800" cy="30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17287"/>
                </a:solidFill>
              </a:rPr>
              <a:t>Use proxy measures to track which </a:t>
            </a:r>
            <a:r>
              <a:rPr lang="en">
                <a:solidFill>
                  <a:srgbClr val="617287"/>
                </a:solidFill>
              </a:rPr>
              <a:t>conversations are successful and which ones failed.</a:t>
            </a:r>
            <a:endParaRPr>
              <a:solidFill>
                <a:srgbClr val="617287"/>
              </a:solidFill>
            </a:endParaRPr>
          </a:p>
          <a:p>
            <a:pPr indent="0" lvl="0" marL="0" rtl="0" algn="l">
              <a:spcBef>
                <a:spcPts val="1600"/>
              </a:spcBef>
              <a:spcAft>
                <a:spcPts val="1600"/>
              </a:spcAft>
              <a:buNone/>
            </a:pPr>
            <a:r>
              <a:rPr lang="en">
                <a:solidFill>
                  <a:srgbClr val="617287"/>
                </a:solidFill>
              </a:rPr>
              <a:t>‘Negative’ signals are useful too, e.g. users </a:t>
            </a:r>
            <a:r>
              <a:rPr b="1" lang="en">
                <a:solidFill>
                  <a:srgbClr val="617287"/>
                </a:solidFill>
              </a:rPr>
              <a:t>not</a:t>
            </a:r>
            <a:r>
              <a:rPr lang="en">
                <a:solidFill>
                  <a:srgbClr val="617287"/>
                </a:solidFill>
              </a:rPr>
              <a:t> getting back in touch with support. </a:t>
            </a:r>
            <a:endParaRPr>
              <a:solidFill>
                <a:srgbClr val="617287"/>
              </a:solidFill>
            </a:endParaRPr>
          </a:p>
        </p:txBody>
      </p:sp>
    </p:spTree>
  </p:cSld>
  <p:clrMapOvr>
    <a:masterClrMapping/>
  </p:clrMapOvr>
</p:sld>
</file>

<file path=ppt/slides/slide1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66" name="Shape 2466"/>
        <p:cNvGrpSpPr/>
        <p:nvPr/>
      </p:nvGrpSpPr>
      <p:grpSpPr>
        <a:xfrm>
          <a:off x="0" y="0"/>
          <a:ext cx="0" cy="0"/>
          <a:chOff x="0" y="0"/>
          <a:chExt cx="0" cy="0"/>
        </a:xfrm>
      </p:grpSpPr>
      <p:pic>
        <p:nvPicPr>
          <p:cNvPr id="2467" name="Google Shape;2467;p282"/>
          <p:cNvPicPr preferRelativeResize="0"/>
          <p:nvPr/>
        </p:nvPicPr>
        <p:blipFill rotWithShape="1">
          <a:blip r:embed="rId3">
            <a:alphaModFix/>
          </a:blip>
          <a:srcRect b="5531" l="0" r="0" t="3493"/>
          <a:stretch/>
        </p:blipFill>
        <p:spPr>
          <a:xfrm>
            <a:off x="5310050" y="-47937"/>
            <a:ext cx="3833950" cy="5239374"/>
          </a:xfrm>
          <a:prstGeom prst="rect">
            <a:avLst/>
          </a:prstGeom>
          <a:noFill/>
          <a:ln>
            <a:noFill/>
          </a:ln>
        </p:spPr>
      </p:pic>
      <p:pic>
        <p:nvPicPr>
          <p:cNvPr id="2468" name="Google Shape;2468;p282"/>
          <p:cNvPicPr preferRelativeResize="0"/>
          <p:nvPr/>
        </p:nvPicPr>
        <p:blipFill rotWithShape="1">
          <a:blip r:embed="rId3">
            <a:alphaModFix/>
          </a:blip>
          <a:srcRect b="5530" l="0" r="71298" t="46461"/>
          <a:stretch/>
        </p:blipFill>
        <p:spPr>
          <a:xfrm>
            <a:off x="4209650" y="2432225"/>
            <a:ext cx="1913350" cy="2764801"/>
          </a:xfrm>
          <a:prstGeom prst="rect">
            <a:avLst/>
          </a:prstGeom>
          <a:noFill/>
          <a:ln>
            <a:noFill/>
          </a:ln>
        </p:spPr>
      </p:pic>
      <p:sp>
        <p:nvSpPr>
          <p:cNvPr id="2469" name="Google Shape;2469;p282"/>
          <p:cNvSpPr txBox="1"/>
          <p:nvPr>
            <p:ph type="title"/>
          </p:nvPr>
        </p:nvSpPr>
        <p:spPr>
          <a:xfrm>
            <a:off x="235500" y="394525"/>
            <a:ext cx="4774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Prototype</a:t>
            </a:r>
            <a:endParaRPr/>
          </a:p>
        </p:txBody>
      </p:sp>
      <p:sp>
        <p:nvSpPr>
          <p:cNvPr id="2470" name="Google Shape;2470;p282"/>
          <p:cNvSpPr txBox="1"/>
          <p:nvPr>
            <p:ph idx="2" type="title"/>
          </p:nvPr>
        </p:nvSpPr>
        <p:spPr>
          <a:xfrm>
            <a:off x="235500" y="222850"/>
            <a:ext cx="47748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71" name="Google Shape;2471;p282"/>
          <p:cNvGrpSpPr/>
          <p:nvPr/>
        </p:nvGrpSpPr>
        <p:grpSpPr>
          <a:xfrm rot="10800000">
            <a:off x="-9501" y="-60700"/>
            <a:ext cx="6438876" cy="5257725"/>
            <a:chOff x="1226910" y="-37066"/>
            <a:chExt cx="6241035" cy="5189227"/>
          </a:xfrm>
        </p:grpSpPr>
        <p:sp>
          <p:nvSpPr>
            <p:cNvPr id="2472" name="Google Shape;2472;p282"/>
            <p:cNvSpPr/>
            <p:nvPr/>
          </p:nvSpPr>
          <p:spPr>
            <a:xfrm rot="10800000">
              <a:off x="3812445" y="-18939"/>
              <a:ext cx="3655500" cy="517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3" name="Google Shape;2473;p282"/>
            <p:cNvSpPr/>
            <p:nvPr/>
          </p:nvSpPr>
          <p:spPr>
            <a:xfrm>
              <a:off x="1226910" y="-37066"/>
              <a:ext cx="5777100" cy="5185200"/>
            </a:xfrm>
            <a:prstGeom prst="trapezoid">
              <a:avLst>
                <a:gd fmla="val 39751"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474" name="Google Shape;2474;p282"/>
          <p:cNvSpPr/>
          <p:nvPr/>
        </p:nvSpPr>
        <p:spPr>
          <a:xfrm>
            <a:off x="9488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75" name="Google Shape;2475;p282"/>
          <p:cNvSpPr/>
          <p:nvPr/>
        </p:nvSpPr>
        <p:spPr>
          <a:xfrm>
            <a:off x="12536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76" name="Google Shape;2476;p282"/>
          <p:cNvSpPr/>
          <p:nvPr/>
        </p:nvSpPr>
        <p:spPr>
          <a:xfrm>
            <a:off x="15584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77" name="Google Shape;2477;p282"/>
          <p:cNvSpPr/>
          <p:nvPr/>
        </p:nvSpPr>
        <p:spPr>
          <a:xfrm>
            <a:off x="18632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78" name="Google Shape;2478;p282"/>
          <p:cNvSpPr/>
          <p:nvPr/>
        </p:nvSpPr>
        <p:spPr>
          <a:xfrm>
            <a:off x="2168025" y="884988"/>
            <a:ext cx="264600" cy="271200"/>
          </a:xfrm>
          <a:prstGeom prst="ellipse">
            <a:avLst/>
          </a:prstGeom>
          <a:solidFill>
            <a:srgbClr val="F3F3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79" name="Google Shape;2479;p282"/>
          <p:cNvSpPr/>
          <p:nvPr/>
        </p:nvSpPr>
        <p:spPr>
          <a:xfrm>
            <a:off x="2472825" y="884988"/>
            <a:ext cx="264600" cy="271200"/>
          </a:xfrm>
          <a:prstGeom prst="ellipse">
            <a:avLst/>
          </a:prstGeom>
          <a:solidFill>
            <a:srgbClr val="DECFF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800">
              <a:solidFill>
                <a:schemeClr val="dk2"/>
              </a:solidFill>
            </a:endParaRPr>
          </a:p>
        </p:txBody>
      </p:sp>
      <p:sp>
        <p:nvSpPr>
          <p:cNvPr id="2480" name="Google Shape;2480;p282"/>
          <p:cNvSpPr txBox="1"/>
          <p:nvPr>
            <p:ph type="title"/>
          </p:nvPr>
        </p:nvSpPr>
        <p:spPr>
          <a:xfrm>
            <a:off x="870800" y="394525"/>
            <a:ext cx="4889100" cy="490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Fix</a:t>
            </a:r>
            <a:endParaRPr/>
          </a:p>
        </p:txBody>
      </p:sp>
      <p:sp>
        <p:nvSpPr>
          <p:cNvPr id="2481" name="Google Shape;2481;p282"/>
          <p:cNvSpPr txBox="1"/>
          <p:nvPr>
            <p:ph idx="1" type="body"/>
          </p:nvPr>
        </p:nvSpPr>
        <p:spPr>
          <a:xfrm>
            <a:off x="235500" y="1547175"/>
            <a:ext cx="4774800" cy="308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617287"/>
                </a:solidFill>
              </a:rPr>
              <a:t>Study conversations that went smoothly and ones that failed.</a:t>
            </a:r>
            <a:endParaRPr>
              <a:solidFill>
                <a:srgbClr val="617287"/>
              </a:solidFill>
            </a:endParaRPr>
          </a:p>
          <a:p>
            <a:pPr indent="0" lvl="0" marL="0" rtl="0" algn="l">
              <a:spcBef>
                <a:spcPts val="1600"/>
              </a:spcBef>
              <a:spcAft>
                <a:spcPts val="0"/>
              </a:spcAft>
              <a:buNone/>
            </a:pPr>
            <a:r>
              <a:t/>
            </a:r>
            <a:endParaRPr>
              <a:solidFill>
                <a:srgbClr val="617287"/>
              </a:solidFill>
            </a:endParaRPr>
          </a:p>
          <a:p>
            <a:pPr indent="0" lvl="0" marL="0" rtl="0" algn="l">
              <a:spcBef>
                <a:spcPts val="1600"/>
              </a:spcBef>
              <a:spcAft>
                <a:spcPts val="0"/>
              </a:spcAft>
              <a:buNone/>
            </a:pPr>
            <a:r>
              <a:rPr lang="en">
                <a:solidFill>
                  <a:srgbClr val="617287"/>
                </a:solidFill>
              </a:rPr>
              <a:t>Successful conversations can become new tests </a:t>
            </a:r>
            <a:r>
              <a:rPr lang="en">
                <a:solidFill>
                  <a:srgbClr val="617287"/>
                </a:solidFill>
              </a:rPr>
              <a:t>🎉</a:t>
            </a:r>
            <a:endParaRPr>
              <a:solidFill>
                <a:srgbClr val="617287"/>
              </a:solidFill>
            </a:endParaRPr>
          </a:p>
          <a:p>
            <a:pPr indent="0" lvl="0" marL="0" rtl="0" algn="l">
              <a:spcBef>
                <a:spcPts val="1600"/>
              </a:spcBef>
              <a:spcAft>
                <a:spcPts val="1600"/>
              </a:spcAft>
              <a:buNone/>
            </a:pPr>
            <a:r>
              <a:rPr lang="en">
                <a:solidFill>
                  <a:srgbClr val="617287"/>
                </a:solidFill>
              </a:rPr>
              <a:t>Fix issues by annotating more data and/or fixing your code </a:t>
            </a:r>
            <a:r>
              <a:rPr lang="en">
                <a:solidFill>
                  <a:srgbClr val="617287"/>
                </a:solidFill>
              </a:rPr>
              <a:t>🔧</a:t>
            </a:r>
            <a:endParaRPr>
              <a:solidFill>
                <a:srgbClr val="617287"/>
              </a:solidFill>
            </a:endParaRPr>
          </a:p>
        </p:txBody>
      </p:sp>
    </p:spTree>
  </p:cSld>
  <p:clrMapOvr>
    <a:masterClrMapping/>
  </p:clrMapOvr>
</p:sld>
</file>

<file path=ppt/slides/slide1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5" name="Shape 2485"/>
        <p:cNvGrpSpPr/>
        <p:nvPr/>
      </p:nvGrpSpPr>
      <p:grpSpPr>
        <a:xfrm>
          <a:off x="0" y="0"/>
          <a:ext cx="0" cy="0"/>
          <a:chOff x="0" y="0"/>
          <a:chExt cx="0" cy="0"/>
        </a:xfrm>
      </p:grpSpPr>
      <p:sp>
        <p:nvSpPr>
          <p:cNvPr id="2486" name="Google Shape;2486;p283"/>
          <p:cNvSpPr txBox="1"/>
          <p:nvPr>
            <p:ph idx="4294967295" type="title"/>
          </p:nvPr>
        </p:nvSpPr>
        <p:spPr>
          <a:xfrm>
            <a:off x="490200" y="578200"/>
            <a:ext cx="3987600" cy="3013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CDD in practice</a:t>
            </a:r>
            <a:endParaRPr b="1" sz="3000"/>
          </a:p>
        </p:txBody>
      </p:sp>
    </p:spTree>
  </p:cSld>
  <p:clrMapOvr>
    <a:masterClrMapping/>
  </p:clrMapOvr>
</p:sld>
</file>

<file path=ppt/slides/slide1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0" name="Shape 2490"/>
        <p:cNvGrpSpPr/>
        <p:nvPr/>
      </p:nvGrpSpPr>
      <p:grpSpPr>
        <a:xfrm>
          <a:off x="0" y="0"/>
          <a:ext cx="0" cy="0"/>
          <a:chOff x="0" y="0"/>
          <a:chExt cx="0" cy="0"/>
        </a:xfrm>
      </p:grpSpPr>
      <p:sp>
        <p:nvSpPr>
          <p:cNvPr id="2491" name="Google Shape;2491;p284"/>
          <p:cNvSpPr txBox="1"/>
          <p:nvPr>
            <p:ph type="title"/>
          </p:nvPr>
        </p:nvSpPr>
        <p:spPr>
          <a:xfrm>
            <a:off x="1246175" y="394525"/>
            <a:ext cx="75099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It’s not a linear process: you’ll find yourself jumping between these actions</a:t>
            </a:r>
            <a:endParaRPr/>
          </a:p>
        </p:txBody>
      </p:sp>
      <p:sp>
        <p:nvSpPr>
          <p:cNvPr id="2492" name="Google Shape;2492;p284"/>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PROCESS</a:t>
            </a:r>
            <a:endParaRPr/>
          </a:p>
        </p:txBody>
      </p:sp>
      <p:sp>
        <p:nvSpPr>
          <p:cNvPr id="2493" name="Google Shape;2493;p284"/>
          <p:cNvSpPr/>
          <p:nvPr/>
        </p:nvSpPr>
        <p:spPr>
          <a:xfrm>
            <a:off x="480075" y="2188025"/>
            <a:ext cx="1234500" cy="1234500"/>
          </a:xfrm>
          <a:prstGeom prst="ellipse">
            <a:avLst/>
          </a:prstGeom>
          <a:solidFill>
            <a:srgbClr val="F7F3FD"/>
          </a:solidFill>
          <a:ln cap="flat" cmpd="sng" w="9525">
            <a:solidFill>
              <a:srgbClr val="DECF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share</a:t>
            </a:r>
            <a:endParaRPr sz="1300">
              <a:solidFill>
                <a:schemeClr val="dk2"/>
              </a:solidFill>
              <a:latin typeface="Source Sans Pro"/>
              <a:ea typeface="Source Sans Pro"/>
              <a:cs typeface="Source Sans Pro"/>
              <a:sym typeface="Source Sans Pro"/>
            </a:endParaRPr>
          </a:p>
        </p:txBody>
      </p:sp>
      <p:sp>
        <p:nvSpPr>
          <p:cNvPr id="2494" name="Google Shape;2494;p284"/>
          <p:cNvSpPr/>
          <p:nvPr/>
        </p:nvSpPr>
        <p:spPr>
          <a:xfrm>
            <a:off x="7433400" y="2188025"/>
            <a:ext cx="1234500" cy="1234500"/>
          </a:xfrm>
          <a:prstGeom prst="ellipse">
            <a:avLst/>
          </a:prstGeom>
          <a:solidFill>
            <a:srgbClr val="F7F3FD"/>
          </a:solidFill>
          <a:ln cap="flat" cmpd="sng" w="9525">
            <a:solidFill>
              <a:srgbClr val="DECF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fix</a:t>
            </a:r>
            <a:endParaRPr sz="1300">
              <a:solidFill>
                <a:schemeClr val="dk2"/>
              </a:solidFill>
              <a:latin typeface="Source Sans Pro"/>
              <a:ea typeface="Source Sans Pro"/>
              <a:cs typeface="Source Sans Pro"/>
              <a:sym typeface="Source Sans Pro"/>
            </a:endParaRPr>
          </a:p>
        </p:txBody>
      </p:sp>
      <p:sp>
        <p:nvSpPr>
          <p:cNvPr id="2495" name="Google Shape;2495;p284"/>
          <p:cNvSpPr/>
          <p:nvPr/>
        </p:nvSpPr>
        <p:spPr>
          <a:xfrm>
            <a:off x="6042735" y="2188025"/>
            <a:ext cx="1234500" cy="1234500"/>
          </a:xfrm>
          <a:prstGeom prst="ellipse">
            <a:avLst/>
          </a:prstGeom>
          <a:solidFill>
            <a:srgbClr val="F7F3FD"/>
          </a:solidFill>
          <a:ln cap="flat" cmpd="sng" w="9525">
            <a:solidFill>
              <a:srgbClr val="DECF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track</a:t>
            </a:r>
            <a:endParaRPr sz="1300">
              <a:solidFill>
                <a:schemeClr val="dk2"/>
              </a:solidFill>
              <a:latin typeface="Source Sans Pro"/>
              <a:ea typeface="Source Sans Pro"/>
              <a:cs typeface="Source Sans Pro"/>
              <a:sym typeface="Source Sans Pro"/>
            </a:endParaRPr>
          </a:p>
        </p:txBody>
      </p:sp>
      <p:sp>
        <p:nvSpPr>
          <p:cNvPr id="2496" name="Google Shape;2496;p284"/>
          <p:cNvSpPr/>
          <p:nvPr/>
        </p:nvSpPr>
        <p:spPr>
          <a:xfrm>
            <a:off x="1870740" y="2188025"/>
            <a:ext cx="1234500" cy="1234500"/>
          </a:xfrm>
          <a:prstGeom prst="ellipse">
            <a:avLst/>
          </a:prstGeom>
          <a:solidFill>
            <a:srgbClr val="F7F3FD"/>
          </a:solidFill>
          <a:ln cap="flat" cmpd="sng" w="9525">
            <a:solidFill>
              <a:srgbClr val="DECF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review</a:t>
            </a:r>
            <a:endParaRPr sz="1300">
              <a:solidFill>
                <a:schemeClr val="dk2"/>
              </a:solidFill>
              <a:latin typeface="Source Sans Pro"/>
              <a:ea typeface="Source Sans Pro"/>
              <a:cs typeface="Source Sans Pro"/>
              <a:sym typeface="Source Sans Pro"/>
            </a:endParaRPr>
          </a:p>
        </p:txBody>
      </p:sp>
      <p:sp>
        <p:nvSpPr>
          <p:cNvPr id="2497" name="Google Shape;2497;p284"/>
          <p:cNvSpPr/>
          <p:nvPr/>
        </p:nvSpPr>
        <p:spPr>
          <a:xfrm>
            <a:off x="3261405" y="2188025"/>
            <a:ext cx="1234500" cy="1234500"/>
          </a:xfrm>
          <a:prstGeom prst="ellipse">
            <a:avLst/>
          </a:prstGeom>
          <a:solidFill>
            <a:srgbClr val="F7F3FD"/>
          </a:solidFill>
          <a:ln cap="flat" cmpd="sng" w="9525">
            <a:solidFill>
              <a:srgbClr val="DECF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annotate</a:t>
            </a:r>
            <a:endParaRPr sz="1300">
              <a:solidFill>
                <a:schemeClr val="dk2"/>
              </a:solidFill>
              <a:latin typeface="Source Sans Pro"/>
              <a:ea typeface="Source Sans Pro"/>
              <a:cs typeface="Source Sans Pro"/>
              <a:sym typeface="Source Sans Pro"/>
            </a:endParaRPr>
          </a:p>
        </p:txBody>
      </p:sp>
      <p:sp>
        <p:nvSpPr>
          <p:cNvPr id="2498" name="Google Shape;2498;p284"/>
          <p:cNvSpPr/>
          <p:nvPr/>
        </p:nvSpPr>
        <p:spPr>
          <a:xfrm>
            <a:off x="4652070" y="2188025"/>
            <a:ext cx="1234500" cy="1234500"/>
          </a:xfrm>
          <a:prstGeom prst="ellipse">
            <a:avLst/>
          </a:prstGeom>
          <a:solidFill>
            <a:srgbClr val="F7F3FD"/>
          </a:solidFill>
          <a:ln cap="flat" cmpd="sng" w="9525">
            <a:solidFill>
              <a:srgbClr val="DECFF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300">
                <a:solidFill>
                  <a:schemeClr val="dk2"/>
                </a:solidFill>
                <a:latin typeface="Source Sans Pro"/>
                <a:ea typeface="Source Sans Pro"/>
                <a:cs typeface="Source Sans Pro"/>
                <a:sym typeface="Source Sans Pro"/>
              </a:rPr>
              <a:t>test</a:t>
            </a:r>
            <a:endParaRPr sz="1300">
              <a:solidFill>
                <a:schemeClr val="dk2"/>
              </a:solidFill>
              <a:latin typeface="Source Sans Pro"/>
              <a:ea typeface="Source Sans Pro"/>
              <a:cs typeface="Source Sans Pro"/>
              <a:sym typeface="Source Sans Pro"/>
            </a:endParaRPr>
          </a:p>
        </p:txBody>
      </p:sp>
      <p:cxnSp>
        <p:nvCxnSpPr>
          <p:cNvPr id="2499" name="Google Shape;2499;p284"/>
          <p:cNvCxnSpPr>
            <a:stCxn id="2493" idx="0"/>
            <a:endCxn id="2496" idx="0"/>
          </p:cNvCxnSpPr>
          <p:nvPr/>
        </p:nvCxnSpPr>
        <p:spPr>
          <a:xfrm flipH="1" rot="-5400000">
            <a:off x="1792425" y="1492925"/>
            <a:ext cx="600" cy="1390800"/>
          </a:xfrm>
          <a:prstGeom prst="curvedConnector3">
            <a:avLst>
              <a:gd fmla="val -39687500" name="adj1"/>
            </a:avLst>
          </a:prstGeom>
          <a:noFill/>
          <a:ln cap="flat" cmpd="sng" w="28575">
            <a:solidFill>
              <a:srgbClr val="919CA8"/>
            </a:solidFill>
            <a:prstDash val="solid"/>
            <a:round/>
            <a:headEnd len="med" w="med" type="none"/>
            <a:tailEnd len="med" w="med" type="none"/>
          </a:ln>
        </p:spPr>
      </p:cxnSp>
      <p:cxnSp>
        <p:nvCxnSpPr>
          <p:cNvPr id="2500" name="Google Shape;2500;p284"/>
          <p:cNvCxnSpPr>
            <a:stCxn id="2496" idx="0"/>
            <a:endCxn id="2498" idx="0"/>
          </p:cNvCxnSpPr>
          <p:nvPr/>
        </p:nvCxnSpPr>
        <p:spPr>
          <a:xfrm flipH="1" rot="-5400000">
            <a:off x="3878340" y="797675"/>
            <a:ext cx="600" cy="2781300"/>
          </a:xfrm>
          <a:prstGeom prst="curvedConnector3">
            <a:avLst>
              <a:gd fmla="val -39687500" name="adj1"/>
            </a:avLst>
          </a:prstGeom>
          <a:noFill/>
          <a:ln cap="flat" cmpd="sng" w="28575">
            <a:solidFill>
              <a:srgbClr val="919CA8"/>
            </a:solidFill>
            <a:prstDash val="solid"/>
            <a:round/>
            <a:headEnd len="med" w="med" type="none"/>
            <a:tailEnd len="med" w="med" type="none"/>
          </a:ln>
        </p:spPr>
      </p:cxnSp>
      <p:cxnSp>
        <p:nvCxnSpPr>
          <p:cNvPr id="2501" name="Google Shape;2501;p284"/>
          <p:cNvCxnSpPr>
            <a:stCxn id="2497" idx="0"/>
            <a:endCxn id="2495" idx="0"/>
          </p:cNvCxnSpPr>
          <p:nvPr/>
        </p:nvCxnSpPr>
        <p:spPr>
          <a:xfrm flipH="1" rot="-5400000">
            <a:off x="5269005" y="797675"/>
            <a:ext cx="600" cy="2781300"/>
          </a:xfrm>
          <a:prstGeom prst="curvedConnector3">
            <a:avLst>
              <a:gd fmla="val -39687500" name="adj1"/>
            </a:avLst>
          </a:prstGeom>
          <a:noFill/>
          <a:ln cap="flat" cmpd="sng" w="28575">
            <a:solidFill>
              <a:srgbClr val="919CA8"/>
            </a:solidFill>
            <a:prstDash val="solid"/>
            <a:round/>
            <a:headEnd len="med" w="med" type="none"/>
            <a:tailEnd len="med" w="med" type="none"/>
          </a:ln>
        </p:spPr>
      </p:cxnSp>
      <p:cxnSp>
        <p:nvCxnSpPr>
          <p:cNvPr id="2502" name="Google Shape;2502;p284"/>
          <p:cNvCxnSpPr>
            <a:stCxn id="2494" idx="4"/>
            <a:endCxn id="2498" idx="4"/>
          </p:cNvCxnSpPr>
          <p:nvPr/>
        </p:nvCxnSpPr>
        <p:spPr>
          <a:xfrm rot="5400000">
            <a:off x="6659700" y="2032175"/>
            <a:ext cx="600" cy="2781300"/>
          </a:xfrm>
          <a:prstGeom prst="curvedConnector3">
            <a:avLst>
              <a:gd fmla="val 39687500" name="adj1"/>
            </a:avLst>
          </a:prstGeom>
          <a:noFill/>
          <a:ln cap="flat" cmpd="sng" w="28575">
            <a:solidFill>
              <a:srgbClr val="919CA8"/>
            </a:solidFill>
            <a:prstDash val="solid"/>
            <a:round/>
            <a:headEnd len="med" w="med" type="none"/>
            <a:tailEnd len="med" w="med" type="none"/>
          </a:ln>
        </p:spPr>
      </p:cxnSp>
      <p:cxnSp>
        <p:nvCxnSpPr>
          <p:cNvPr id="2503" name="Google Shape;2503;p284"/>
          <p:cNvCxnSpPr>
            <a:stCxn id="2497" idx="4"/>
            <a:endCxn id="2498" idx="4"/>
          </p:cNvCxnSpPr>
          <p:nvPr/>
        </p:nvCxnSpPr>
        <p:spPr>
          <a:xfrm flipH="1" rot="-5400000">
            <a:off x="4573755" y="2727425"/>
            <a:ext cx="600" cy="1390800"/>
          </a:xfrm>
          <a:prstGeom prst="curvedConnector3">
            <a:avLst>
              <a:gd fmla="val 39687500" name="adj1"/>
            </a:avLst>
          </a:prstGeom>
          <a:noFill/>
          <a:ln cap="flat" cmpd="sng" w="28575">
            <a:solidFill>
              <a:srgbClr val="919CA8"/>
            </a:solidFill>
            <a:prstDash val="solid"/>
            <a:round/>
            <a:headEnd len="med" w="med" type="none"/>
            <a:tailEnd len="med" w="med" type="none"/>
          </a:ln>
        </p:spPr>
      </p:cxnSp>
      <p:cxnSp>
        <p:nvCxnSpPr>
          <p:cNvPr id="2504" name="Google Shape;2504;p284"/>
          <p:cNvCxnSpPr>
            <a:stCxn id="2496" idx="4"/>
            <a:endCxn id="2495" idx="4"/>
          </p:cNvCxnSpPr>
          <p:nvPr/>
        </p:nvCxnSpPr>
        <p:spPr>
          <a:xfrm flipH="1" rot="-5400000">
            <a:off x="4573740" y="1336775"/>
            <a:ext cx="600" cy="4172100"/>
          </a:xfrm>
          <a:prstGeom prst="curvedConnector3">
            <a:avLst>
              <a:gd fmla="val 39687500" name="adj1"/>
            </a:avLst>
          </a:prstGeom>
          <a:noFill/>
          <a:ln cap="flat" cmpd="sng" w="28575">
            <a:solidFill>
              <a:srgbClr val="919CA8"/>
            </a:solidFill>
            <a:prstDash val="solid"/>
            <a:round/>
            <a:headEnd len="med" w="med" type="none"/>
            <a:tailEnd len="med" w="med" type="none"/>
          </a:ln>
        </p:spPr>
      </p:cxnSp>
    </p:spTree>
  </p:cSld>
  <p:clrMapOvr>
    <a:masterClrMapping/>
  </p:clrMapOvr>
</p:sld>
</file>

<file path=ppt/slides/slide1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08" name="Shape 2508"/>
        <p:cNvGrpSpPr/>
        <p:nvPr/>
      </p:nvGrpSpPr>
      <p:grpSpPr>
        <a:xfrm>
          <a:off x="0" y="0"/>
          <a:ext cx="0" cy="0"/>
          <a:chOff x="0" y="0"/>
          <a:chExt cx="0" cy="0"/>
        </a:xfrm>
      </p:grpSpPr>
      <p:sp>
        <p:nvSpPr>
          <p:cNvPr id="2509" name="Google Shape;2509;p285"/>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TEAM</a:t>
            </a:r>
            <a:endParaRPr/>
          </a:p>
        </p:txBody>
      </p:sp>
      <p:sp>
        <p:nvSpPr>
          <p:cNvPr id="2510" name="Google Shape;2510;p285"/>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
        <p:nvSpPr>
          <p:cNvPr id="2511" name="Google Shape;2511;p285"/>
          <p:cNvSpPr txBox="1"/>
          <p:nvPr/>
        </p:nvSpPr>
        <p:spPr>
          <a:xfrm>
            <a:off x="5251800" y="4743425"/>
            <a:ext cx="3892200" cy="5736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999999"/>
              </a:buClr>
              <a:buFont typeface="Karla"/>
              <a:buNone/>
            </a:pPr>
            <a:r>
              <a:rPr i="1" lang="en" sz="800">
                <a:solidFill>
                  <a:srgbClr val="D9D9D9"/>
                </a:solidFill>
                <a:latin typeface="Source Sans Pro"/>
                <a:ea typeface="Source Sans Pro"/>
                <a:cs typeface="Source Sans Pro"/>
                <a:sym typeface="Source Sans Pro"/>
              </a:rPr>
              <a:t>Image credit: Freepik</a:t>
            </a:r>
            <a:endParaRPr>
              <a:solidFill>
                <a:srgbClr val="D9D9D9"/>
              </a:solidFill>
            </a:endParaRPr>
          </a:p>
        </p:txBody>
      </p:sp>
      <p:pic>
        <p:nvPicPr>
          <p:cNvPr id="2512" name="Google Shape;2512;p285"/>
          <p:cNvPicPr preferRelativeResize="0"/>
          <p:nvPr/>
        </p:nvPicPr>
        <p:blipFill>
          <a:blip r:embed="rId3">
            <a:alphaModFix/>
          </a:blip>
          <a:stretch>
            <a:fillRect/>
          </a:stretch>
        </p:blipFill>
        <p:spPr>
          <a:xfrm>
            <a:off x="1036651" y="857550"/>
            <a:ext cx="6918301" cy="4105226"/>
          </a:xfrm>
          <a:prstGeom prst="rect">
            <a:avLst/>
          </a:prstGeom>
          <a:noFill/>
          <a:ln>
            <a:noFill/>
          </a:ln>
        </p:spPr>
      </p:pic>
      <p:sp>
        <p:nvSpPr>
          <p:cNvPr id="2513" name="Google Shape;2513;p285"/>
          <p:cNvSpPr txBox="1"/>
          <p:nvPr>
            <p:ph type="title"/>
          </p:nvPr>
        </p:nvSpPr>
        <p:spPr>
          <a:xfrm>
            <a:off x="1343900" y="394525"/>
            <a:ext cx="7412100" cy="888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Some actions require software skills, others a deep understanding of the user</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7" name="Shape 2517"/>
        <p:cNvGrpSpPr/>
        <p:nvPr/>
      </p:nvGrpSpPr>
      <p:grpSpPr>
        <a:xfrm>
          <a:off x="0" y="0"/>
          <a:ext cx="0" cy="0"/>
          <a:chOff x="0" y="0"/>
          <a:chExt cx="0" cy="0"/>
        </a:xfrm>
      </p:grpSpPr>
      <p:sp>
        <p:nvSpPr>
          <p:cNvPr id="2518" name="Google Shape;2518;p286"/>
          <p:cNvSpPr txBox="1"/>
          <p:nvPr>
            <p:ph type="title"/>
          </p:nvPr>
        </p:nvSpPr>
        <p:spPr>
          <a:xfrm>
            <a:off x="1136225" y="394525"/>
            <a:ext cx="76200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CDD for teams</a:t>
            </a:r>
            <a:endParaRPr/>
          </a:p>
        </p:txBody>
      </p:sp>
      <p:sp>
        <p:nvSpPr>
          <p:cNvPr id="2519" name="Google Shape;2519;p286"/>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0" name="Google Shape;2520;p286"/>
          <p:cNvSpPr/>
          <p:nvPr/>
        </p:nvSpPr>
        <p:spPr>
          <a:xfrm>
            <a:off x="733225" y="1642325"/>
            <a:ext cx="1893000" cy="28023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1" name="Google Shape;2521;p286"/>
          <p:cNvSpPr/>
          <p:nvPr/>
        </p:nvSpPr>
        <p:spPr>
          <a:xfrm>
            <a:off x="3672275" y="1642325"/>
            <a:ext cx="1893000" cy="28023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2" name="Google Shape;2522;p286"/>
          <p:cNvSpPr/>
          <p:nvPr/>
        </p:nvSpPr>
        <p:spPr>
          <a:xfrm>
            <a:off x="6517775" y="1642325"/>
            <a:ext cx="1893000" cy="2802300"/>
          </a:xfrm>
          <a:prstGeom prst="flowChartAlternateProcess">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3" name="Google Shape;2523;p286"/>
          <p:cNvSpPr txBox="1"/>
          <p:nvPr/>
        </p:nvSpPr>
        <p:spPr>
          <a:xfrm>
            <a:off x="907575" y="1766875"/>
            <a:ext cx="1494600" cy="4983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1800">
                <a:latin typeface="Source Sans Pro"/>
                <a:ea typeface="Source Sans Pro"/>
                <a:cs typeface="Source Sans Pro"/>
                <a:sym typeface="Source Sans Pro"/>
              </a:rPr>
              <a:t>Product</a:t>
            </a:r>
            <a:endParaRPr sz="1800">
              <a:latin typeface="Source Sans Pro"/>
              <a:ea typeface="Source Sans Pro"/>
              <a:cs typeface="Source Sans Pro"/>
              <a:sym typeface="Source Sans Pro"/>
            </a:endParaRPr>
          </a:p>
        </p:txBody>
      </p:sp>
      <p:sp>
        <p:nvSpPr>
          <p:cNvPr id="2524" name="Google Shape;2524;p286"/>
          <p:cNvSpPr txBox="1"/>
          <p:nvPr/>
        </p:nvSpPr>
        <p:spPr>
          <a:xfrm>
            <a:off x="3818550" y="1785475"/>
            <a:ext cx="1506900" cy="4359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Source Sans Pro"/>
                <a:ea typeface="Source Sans Pro"/>
                <a:cs typeface="Source Sans Pro"/>
                <a:sym typeface="Source Sans Pro"/>
              </a:rPr>
              <a:t>Design</a:t>
            </a:r>
            <a:endParaRPr sz="1800">
              <a:latin typeface="Source Sans Pro"/>
              <a:ea typeface="Source Sans Pro"/>
              <a:cs typeface="Source Sans Pro"/>
              <a:sym typeface="Source Sans Pro"/>
            </a:endParaRPr>
          </a:p>
        </p:txBody>
      </p:sp>
      <p:sp>
        <p:nvSpPr>
          <p:cNvPr id="2525" name="Google Shape;2525;p286"/>
          <p:cNvSpPr txBox="1"/>
          <p:nvPr/>
        </p:nvSpPr>
        <p:spPr>
          <a:xfrm>
            <a:off x="6686225" y="1804225"/>
            <a:ext cx="1594200" cy="398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1800">
                <a:solidFill>
                  <a:schemeClr val="dk1"/>
                </a:solidFill>
                <a:latin typeface="Source Sans Pro"/>
                <a:ea typeface="Source Sans Pro"/>
                <a:cs typeface="Source Sans Pro"/>
                <a:sym typeface="Source Sans Pro"/>
              </a:rPr>
              <a:t>Development</a:t>
            </a:r>
            <a:endParaRPr sz="1800">
              <a:latin typeface="Source Sans Pro"/>
              <a:ea typeface="Source Sans Pro"/>
              <a:cs typeface="Source Sans Pro"/>
              <a:sym typeface="Source Sans Pro"/>
            </a:endParaRPr>
          </a:p>
        </p:txBody>
      </p:sp>
      <p:sp>
        <p:nvSpPr>
          <p:cNvPr id="2526" name="Google Shape;2526;p286"/>
          <p:cNvSpPr txBox="1"/>
          <p:nvPr/>
        </p:nvSpPr>
        <p:spPr>
          <a:xfrm>
            <a:off x="845300" y="2265025"/>
            <a:ext cx="1728300" cy="18930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Product Managers</a:t>
            </a:r>
            <a:endParaRPr>
              <a:latin typeface="Source Sans Pro"/>
              <a:ea typeface="Source Sans Pro"/>
              <a:cs typeface="Source Sans Pro"/>
              <a:sym typeface="Source Sans Pro"/>
            </a:endParaRPr>
          </a:p>
          <a:p>
            <a:pPr indent="-317500" lvl="0" marL="457200" rtl="0" algn="l">
              <a:spcBef>
                <a:spcPts val="0"/>
              </a:spcBef>
              <a:spcAft>
                <a:spcPts val="0"/>
              </a:spcAft>
              <a:buSzPts val="1400"/>
              <a:buFont typeface="Source Sans Pro"/>
              <a:buChar char="●"/>
            </a:pPr>
            <a:r>
              <a:rPr lang="en">
                <a:latin typeface="Source Sans Pro"/>
                <a:ea typeface="Source Sans Pro"/>
                <a:cs typeface="Source Sans Pro"/>
                <a:sym typeface="Source Sans Pro"/>
              </a:rPr>
              <a:t>Innovation and Business Leaders</a:t>
            </a:r>
            <a:endParaRPr>
              <a:latin typeface="Source Sans Pro"/>
              <a:ea typeface="Source Sans Pro"/>
              <a:cs typeface="Source Sans Pro"/>
              <a:sym typeface="Source Sans Pro"/>
            </a:endParaRPr>
          </a:p>
        </p:txBody>
      </p:sp>
      <p:sp>
        <p:nvSpPr>
          <p:cNvPr id="2527" name="Google Shape;2527;p286"/>
          <p:cNvSpPr txBox="1"/>
          <p:nvPr/>
        </p:nvSpPr>
        <p:spPr>
          <a:xfrm>
            <a:off x="3725075" y="2227675"/>
            <a:ext cx="1728300" cy="1905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UX Designers</a:t>
            </a:r>
            <a:endParaRPr>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Conversation Designers</a:t>
            </a:r>
            <a:endParaRPr>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Content Creators</a:t>
            </a:r>
            <a:endParaRPr>
              <a:solidFill>
                <a:schemeClr val="dk1"/>
              </a:solidFill>
              <a:latin typeface="Source Sans Pro"/>
              <a:ea typeface="Source Sans Pro"/>
              <a:cs typeface="Source Sans Pro"/>
              <a:sym typeface="Source Sans Pro"/>
            </a:endParaRPr>
          </a:p>
        </p:txBody>
      </p:sp>
      <p:sp>
        <p:nvSpPr>
          <p:cNvPr id="2528" name="Google Shape;2528;p286"/>
          <p:cNvSpPr txBox="1"/>
          <p:nvPr/>
        </p:nvSpPr>
        <p:spPr>
          <a:xfrm>
            <a:off x="6586600" y="2240125"/>
            <a:ext cx="1728300" cy="17934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Engineers</a:t>
            </a:r>
            <a:endParaRPr>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Data Scientists</a:t>
            </a:r>
            <a:endParaRPr>
              <a:solidFill>
                <a:schemeClr val="dk1"/>
              </a:solidFill>
              <a:latin typeface="Source Sans Pro"/>
              <a:ea typeface="Source Sans Pro"/>
              <a:cs typeface="Source Sans Pro"/>
              <a:sym typeface="Source Sans Pro"/>
            </a:endParaRPr>
          </a:p>
          <a:p>
            <a:pPr indent="-317500" lvl="0" marL="457200" rtl="0" algn="l">
              <a:spcBef>
                <a:spcPts val="0"/>
              </a:spcBef>
              <a:spcAft>
                <a:spcPts val="0"/>
              </a:spcAft>
              <a:buClr>
                <a:schemeClr val="dk1"/>
              </a:buClr>
              <a:buSzPts val="1400"/>
              <a:buFont typeface="Source Sans Pro"/>
              <a:buChar char="●"/>
            </a:pPr>
            <a:r>
              <a:rPr lang="en">
                <a:solidFill>
                  <a:schemeClr val="dk1"/>
                </a:solidFill>
                <a:latin typeface="Source Sans Pro"/>
                <a:ea typeface="Source Sans Pro"/>
                <a:cs typeface="Source Sans Pro"/>
                <a:sym typeface="Source Sans Pro"/>
              </a:rPr>
              <a:t>Annotators</a:t>
            </a:r>
            <a:endParaRPr>
              <a:solidFill>
                <a:schemeClr val="dk1"/>
              </a:solidFill>
              <a:latin typeface="Source Sans Pro"/>
              <a:ea typeface="Source Sans Pro"/>
              <a:cs typeface="Source Sans Pro"/>
              <a:sym typeface="Source Sans Pro"/>
            </a:endParaRPr>
          </a:p>
        </p:txBody>
      </p:sp>
      <p:sp>
        <p:nvSpPr>
          <p:cNvPr id="2529" name="Google Shape;2529;p286"/>
          <p:cNvSpPr/>
          <p:nvPr/>
        </p:nvSpPr>
        <p:spPr>
          <a:xfrm>
            <a:off x="130875" y="1107025"/>
            <a:ext cx="1395000" cy="398400"/>
          </a:xfrm>
          <a:prstGeom prst="chevron">
            <a:avLst>
              <a:gd fmla="val 50000"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0" name="Google Shape;2530;p286"/>
          <p:cNvSpPr/>
          <p:nvPr/>
        </p:nvSpPr>
        <p:spPr>
          <a:xfrm>
            <a:off x="1628325" y="1107025"/>
            <a:ext cx="1395000" cy="398400"/>
          </a:xfrm>
          <a:prstGeom prst="chevron">
            <a:avLst>
              <a:gd fmla="val 50000"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1" name="Google Shape;2531;p286"/>
          <p:cNvSpPr/>
          <p:nvPr/>
        </p:nvSpPr>
        <p:spPr>
          <a:xfrm>
            <a:off x="3125775" y="1090563"/>
            <a:ext cx="1395000" cy="398400"/>
          </a:xfrm>
          <a:prstGeom prst="chevron">
            <a:avLst>
              <a:gd fmla="val 50000"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2" name="Google Shape;2532;p286"/>
          <p:cNvSpPr/>
          <p:nvPr/>
        </p:nvSpPr>
        <p:spPr>
          <a:xfrm>
            <a:off x="4623225" y="1090550"/>
            <a:ext cx="1395000" cy="398400"/>
          </a:xfrm>
          <a:prstGeom prst="chevron">
            <a:avLst>
              <a:gd fmla="val 50000"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3" name="Google Shape;2533;p286"/>
          <p:cNvSpPr/>
          <p:nvPr/>
        </p:nvSpPr>
        <p:spPr>
          <a:xfrm>
            <a:off x="6120675" y="1099925"/>
            <a:ext cx="1395000" cy="398400"/>
          </a:xfrm>
          <a:prstGeom prst="chevron">
            <a:avLst>
              <a:gd fmla="val 50000"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4" name="Google Shape;2534;p286"/>
          <p:cNvSpPr/>
          <p:nvPr/>
        </p:nvSpPr>
        <p:spPr>
          <a:xfrm>
            <a:off x="7618125" y="1099938"/>
            <a:ext cx="1395000" cy="398400"/>
          </a:xfrm>
          <a:prstGeom prst="chevron">
            <a:avLst>
              <a:gd fmla="val 50000" name="adj"/>
            </a:avLst>
          </a:prstGeom>
          <a:solidFill>
            <a:srgbClr val="D9D2E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35" name="Google Shape;2535;p286"/>
          <p:cNvSpPr txBox="1"/>
          <p:nvPr/>
        </p:nvSpPr>
        <p:spPr>
          <a:xfrm>
            <a:off x="529400" y="1106425"/>
            <a:ext cx="9216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Track</a:t>
            </a:r>
            <a:endParaRPr>
              <a:latin typeface="Source Sans Pro"/>
              <a:ea typeface="Source Sans Pro"/>
              <a:cs typeface="Source Sans Pro"/>
              <a:sym typeface="Source Sans Pro"/>
            </a:endParaRPr>
          </a:p>
        </p:txBody>
      </p:sp>
      <p:sp>
        <p:nvSpPr>
          <p:cNvPr id="2536" name="Google Shape;2536;p286"/>
          <p:cNvSpPr txBox="1"/>
          <p:nvPr/>
        </p:nvSpPr>
        <p:spPr>
          <a:xfrm>
            <a:off x="1931925" y="1097138"/>
            <a:ext cx="787800" cy="2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Review</a:t>
            </a:r>
            <a:endParaRPr>
              <a:latin typeface="Source Sans Pro"/>
              <a:ea typeface="Source Sans Pro"/>
              <a:cs typeface="Source Sans Pro"/>
              <a:sym typeface="Source Sans Pro"/>
            </a:endParaRPr>
          </a:p>
        </p:txBody>
      </p:sp>
      <p:sp>
        <p:nvSpPr>
          <p:cNvPr id="2537" name="Google Shape;2537;p286"/>
          <p:cNvSpPr txBox="1"/>
          <p:nvPr/>
        </p:nvSpPr>
        <p:spPr>
          <a:xfrm>
            <a:off x="3468450" y="1093688"/>
            <a:ext cx="909000" cy="24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Share</a:t>
            </a:r>
            <a:endParaRPr>
              <a:latin typeface="Source Sans Pro"/>
              <a:ea typeface="Source Sans Pro"/>
              <a:cs typeface="Source Sans Pro"/>
              <a:sym typeface="Source Sans Pro"/>
            </a:endParaRPr>
          </a:p>
        </p:txBody>
      </p:sp>
      <p:sp>
        <p:nvSpPr>
          <p:cNvPr id="2538" name="Google Shape;2538;p286"/>
          <p:cNvSpPr txBox="1"/>
          <p:nvPr/>
        </p:nvSpPr>
        <p:spPr>
          <a:xfrm>
            <a:off x="5025300" y="1090550"/>
            <a:ext cx="787800" cy="223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Test</a:t>
            </a:r>
            <a:endParaRPr>
              <a:latin typeface="Source Sans Pro"/>
              <a:ea typeface="Source Sans Pro"/>
              <a:cs typeface="Source Sans Pro"/>
              <a:sym typeface="Source Sans Pro"/>
            </a:endParaRPr>
          </a:p>
        </p:txBody>
      </p:sp>
      <p:sp>
        <p:nvSpPr>
          <p:cNvPr id="2539" name="Google Shape;2539;p286"/>
          <p:cNvSpPr txBox="1"/>
          <p:nvPr/>
        </p:nvSpPr>
        <p:spPr>
          <a:xfrm>
            <a:off x="6363675" y="1056325"/>
            <a:ext cx="909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Annotate</a:t>
            </a:r>
            <a:endParaRPr>
              <a:latin typeface="Source Sans Pro"/>
              <a:ea typeface="Source Sans Pro"/>
              <a:cs typeface="Source Sans Pro"/>
              <a:sym typeface="Source Sans Pro"/>
            </a:endParaRPr>
          </a:p>
        </p:txBody>
      </p:sp>
      <p:sp>
        <p:nvSpPr>
          <p:cNvPr id="2540" name="Google Shape;2540;p286"/>
          <p:cNvSpPr txBox="1"/>
          <p:nvPr/>
        </p:nvSpPr>
        <p:spPr>
          <a:xfrm>
            <a:off x="8076600" y="1097138"/>
            <a:ext cx="685800" cy="2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Fix</a:t>
            </a:r>
            <a:endParaRPr>
              <a:latin typeface="Source Sans Pro"/>
              <a:ea typeface="Source Sans Pro"/>
              <a:cs typeface="Source Sans Pro"/>
              <a:sym typeface="Source Sans Pr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61"/>
          <p:cNvSpPr txBox="1"/>
          <p:nvPr>
            <p:ph idx="1" type="body"/>
          </p:nvPr>
        </p:nvSpPr>
        <p:spPr>
          <a:xfrm>
            <a:off x="235500" y="976000"/>
            <a:ext cx="5323800" cy="45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Goal: Extract structured information from messages</a:t>
            </a:r>
            <a:endParaRPr sz="1800"/>
          </a:p>
        </p:txBody>
      </p:sp>
      <p:sp>
        <p:nvSpPr>
          <p:cNvPr id="813" name="Google Shape;813;p161"/>
          <p:cNvSpPr/>
          <p:nvPr/>
        </p:nvSpPr>
        <p:spPr>
          <a:xfrm>
            <a:off x="514800" y="2336175"/>
            <a:ext cx="2312400" cy="1553100"/>
          </a:xfrm>
          <a:prstGeom prst="wedgeRectCallout">
            <a:avLst>
              <a:gd fmla="val -34043" name="adj1"/>
              <a:gd fmla="val 74374" name="adj2"/>
            </a:avLst>
          </a:prstGeom>
          <a:solidFill>
            <a:srgbClr val="EEEE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757575"/>
                </a:solidFill>
                <a:latin typeface="Source Sans Pro"/>
                <a:ea typeface="Source Sans Pro"/>
                <a:cs typeface="Source Sans Pro"/>
                <a:sym typeface="Source Sans Pro"/>
              </a:rPr>
              <a:t>How much did I spend at Starbucks last week?</a:t>
            </a:r>
            <a:endParaRPr i="1" sz="1800">
              <a:solidFill>
                <a:srgbClr val="767777"/>
              </a:solidFill>
              <a:latin typeface="Karla"/>
              <a:ea typeface="Karla"/>
              <a:cs typeface="Karla"/>
              <a:sym typeface="Karla"/>
            </a:endParaRPr>
          </a:p>
        </p:txBody>
      </p:sp>
      <p:cxnSp>
        <p:nvCxnSpPr>
          <p:cNvPr id="814" name="Google Shape;814;p161"/>
          <p:cNvCxnSpPr>
            <a:stCxn id="815" idx="1"/>
            <a:endCxn id="813" idx="3"/>
          </p:cNvCxnSpPr>
          <p:nvPr/>
        </p:nvCxnSpPr>
        <p:spPr>
          <a:xfrm rot="10800000">
            <a:off x="2827200" y="3112725"/>
            <a:ext cx="1314600" cy="0"/>
          </a:xfrm>
          <a:prstGeom prst="straightConnector1">
            <a:avLst/>
          </a:prstGeom>
          <a:noFill/>
          <a:ln cap="flat" cmpd="sng" w="28575">
            <a:solidFill>
              <a:srgbClr val="5A17EE"/>
            </a:solidFill>
            <a:prstDash val="solid"/>
            <a:round/>
            <a:headEnd len="med" w="med" type="triangle"/>
            <a:tailEnd len="med" w="med" type="none"/>
          </a:ln>
        </p:spPr>
      </p:cxnSp>
      <p:sp>
        <p:nvSpPr>
          <p:cNvPr id="815" name="Google Shape;815;p161"/>
          <p:cNvSpPr txBox="1"/>
          <p:nvPr/>
        </p:nvSpPr>
        <p:spPr>
          <a:xfrm>
            <a:off x="4141800" y="1682025"/>
            <a:ext cx="4487400" cy="28614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   "intent"</a:t>
            </a: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D4D4D4"/>
                </a:solidFill>
                <a:latin typeface="Courier New"/>
                <a:ea typeface="Courier New"/>
                <a:cs typeface="Courier New"/>
                <a:sym typeface="Courier New"/>
              </a:rPr>
              <a:t>       </a:t>
            </a:r>
            <a:r>
              <a:rPr b="1" lang="en">
                <a:solidFill>
                  <a:srgbClr val="5A17EE"/>
                </a:solidFill>
                <a:latin typeface="Courier New"/>
                <a:ea typeface="Courier New"/>
                <a:cs typeface="Courier New"/>
                <a:sym typeface="Courier New"/>
              </a:rPr>
              <a:t>"name"</a:t>
            </a:r>
            <a:r>
              <a:rPr lang="en">
                <a:latin typeface="Courier New"/>
                <a:ea typeface="Courier New"/>
                <a:cs typeface="Courier New"/>
                <a:sym typeface="Courier New"/>
              </a:rPr>
              <a:t>: "</a:t>
            </a:r>
            <a:r>
              <a:rPr lang="en">
                <a:solidFill>
                  <a:srgbClr val="757575"/>
                </a:solidFill>
                <a:latin typeface="Courier New"/>
                <a:ea typeface="Courier New"/>
                <a:cs typeface="Courier New"/>
                <a:sym typeface="Courier New"/>
              </a:rPr>
              <a:t>search_transactions</a:t>
            </a: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D4D4D4"/>
                </a:solidFill>
                <a:latin typeface="Courier New"/>
                <a:ea typeface="Courier New"/>
                <a:cs typeface="Courier New"/>
                <a:sym typeface="Courier New"/>
              </a:rPr>
              <a:t>      </a:t>
            </a:r>
            <a:r>
              <a:rPr b="1" lang="en">
                <a:solidFill>
                  <a:srgbClr val="5A17EE"/>
                </a:solidFill>
                <a:latin typeface="Courier New"/>
                <a:ea typeface="Courier New"/>
                <a:cs typeface="Courier New"/>
                <a:sym typeface="Courier New"/>
              </a:rPr>
              <a:t> "confidence"</a:t>
            </a:r>
            <a:r>
              <a:rPr lang="en">
                <a:latin typeface="Courier New"/>
                <a:ea typeface="Courier New"/>
                <a:cs typeface="Courier New"/>
                <a:sym typeface="Courier New"/>
              </a:rPr>
              <a:t>: </a:t>
            </a:r>
            <a:r>
              <a:rPr lang="en">
                <a:solidFill>
                  <a:srgbClr val="757575"/>
                </a:solidFill>
                <a:latin typeface="Courier New"/>
                <a:ea typeface="Courier New"/>
                <a:cs typeface="Courier New"/>
                <a:sym typeface="Courier New"/>
              </a:rPr>
              <a:t>0.96</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D4D4D4"/>
                </a:solidFill>
                <a:latin typeface="Courier New"/>
                <a:ea typeface="Courier New"/>
                <a:cs typeface="Courier New"/>
                <a:sym typeface="Courier New"/>
              </a:rPr>
              <a:t>  </a:t>
            </a:r>
            <a:r>
              <a:rPr b="1" lang="en">
                <a:solidFill>
                  <a:srgbClr val="5A17EE"/>
                </a:solidFill>
                <a:latin typeface="Courier New"/>
                <a:ea typeface="Courier New"/>
                <a:cs typeface="Courier New"/>
                <a:sym typeface="Courier New"/>
              </a:rPr>
              <a:t> "entities"</a:t>
            </a: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D4D4D4"/>
                </a:solidFill>
                <a:latin typeface="Courier New"/>
                <a:ea typeface="Courier New"/>
                <a:cs typeface="Courier New"/>
                <a:sym typeface="Courier New"/>
              </a:rPr>
              <a:t>           </a:t>
            </a:r>
            <a:r>
              <a:rPr b="1" lang="en">
                <a:solidFill>
                  <a:srgbClr val="5A17EE"/>
                </a:solidFill>
                <a:latin typeface="Courier New"/>
                <a:ea typeface="Courier New"/>
                <a:cs typeface="Courier New"/>
                <a:sym typeface="Courier New"/>
              </a:rPr>
              <a:t>"entity"</a:t>
            </a:r>
            <a:r>
              <a:rPr lang="en">
                <a:latin typeface="Courier New"/>
                <a:ea typeface="Courier New"/>
                <a:cs typeface="Courier New"/>
                <a:sym typeface="Courier New"/>
              </a:rPr>
              <a:t>: "</a:t>
            </a:r>
            <a:r>
              <a:rPr lang="en">
                <a:solidFill>
                  <a:srgbClr val="757575"/>
                </a:solidFill>
                <a:latin typeface="Courier New"/>
                <a:ea typeface="Courier New"/>
                <a:cs typeface="Courier New"/>
                <a:sym typeface="Courier New"/>
              </a:rPr>
              <a:t>vendor_name</a:t>
            </a:r>
            <a:r>
              <a:rPr b="1" lang="en">
                <a:latin typeface="Courier New"/>
                <a:ea typeface="Courier New"/>
                <a:cs typeface="Courier New"/>
                <a:sym typeface="Courier New"/>
              </a:rPr>
              <a:t>",</a:t>
            </a:r>
            <a:endParaRPr b="1">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D4D4D4"/>
                </a:solidFill>
                <a:latin typeface="Courier New"/>
                <a:ea typeface="Courier New"/>
                <a:cs typeface="Courier New"/>
                <a:sym typeface="Courier New"/>
              </a:rPr>
              <a:t>          </a:t>
            </a:r>
            <a:r>
              <a:rPr b="1" lang="en">
                <a:solidFill>
                  <a:srgbClr val="5A17EE"/>
                </a:solidFill>
                <a:latin typeface="Courier New"/>
                <a:ea typeface="Courier New"/>
                <a:cs typeface="Courier New"/>
                <a:sym typeface="Courier New"/>
              </a:rPr>
              <a:t> "value"</a:t>
            </a:r>
            <a:r>
              <a:rPr lang="en">
                <a:latin typeface="Courier New"/>
                <a:ea typeface="Courier New"/>
                <a:cs typeface="Courier New"/>
                <a:sym typeface="Courier New"/>
              </a:rPr>
              <a:t>: "</a:t>
            </a:r>
            <a:r>
              <a:rPr lang="en">
                <a:solidFill>
                  <a:srgbClr val="757575"/>
                </a:solidFill>
                <a:latin typeface="Courier New"/>
                <a:ea typeface="Courier New"/>
                <a:cs typeface="Courier New"/>
                <a:sym typeface="Courier New"/>
              </a:rPr>
              <a:t>Starbucks</a:t>
            </a: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
                <a:latin typeface="Courier New"/>
                <a:ea typeface="Courier New"/>
                <a:cs typeface="Courier New"/>
                <a:sym typeface="Courier New"/>
              </a:rPr>
              <a:t>       }</a:t>
            </a:r>
            <a:endParaRPr>
              <a:latin typeface="Courier New"/>
              <a:ea typeface="Courier New"/>
              <a:cs typeface="Courier New"/>
              <a:sym typeface="Courier New"/>
            </a:endParaRPr>
          </a:p>
          <a:p>
            <a:pPr indent="457200" lvl="0" marL="0" rtl="0" algn="l">
              <a:lnSpc>
                <a:spcPct val="100000"/>
              </a:lnSpc>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a:p>
            <a:pPr indent="0" lvl="0" marL="0" rtl="0" algn="l">
              <a:lnSpc>
                <a:spcPct val="100000"/>
              </a:lnSpc>
              <a:spcBef>
                <a:spcPts val="0"/>
              </a:spcBef>
              <a:spcAft>
                <a:spcPts val="0"/>
              </a:spcAft>
              <a:buNone/>
            </a:pPr>
            <a:r>
              <a:rPr lang="en">
                <a:latin typeface="Courier New"/>
                <a:ea typeface="Courier New"/>
                <a:cs typeface="Courier New"/>
                <a:sym typeface="Courier New"/>
              </a:rPr>
              <a:t>}</a:t>
            </a:r>
            <a:endParaRPr>
              <a:latin typeface="Courier New"/>
              <a:ea typeface="Courier New"/>
              <a:cs typeface="Courier New"/>
              <a:sym typeface="Courier New"/>
            </a:endParaRPr>
          </a:p>
        </p:txBody>
      </p:sp>
      <p:sp>
        <p:nvSpPr>
          <p:cNvPr id="816" name="Google Shape;816;p161"/>
          <p:cNvSpPr txBox="1"/>
          <p:nvPr>
            <p:ph type="title"/>
          </p:nvPr>
        </p:nvSpPr>
        <p:spPr>
          <a:xfrm>
            <a:off x="1437975" y="394525"/>
            <a:ext cx="7318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Natural Language Understanding (NLU)</a:t>
            </a:r>
            <a:endParaRPr/>
          </a:p>
        </p:txBody>
      </p:sp>
      <p:sp>
        <p:nvSpPr>
          <p:cNvPr id="817" name="Google Shape;817;p161"/>
          <p:cNvSpPr txBox="1"/>
          <p:nvPr>
            <p:ph idx="2" type="title"/>
          </p:nvPr>
        </p:nvSpPr>
        <p:spPr>
          <a:xfrm>
            <a:off x="1437975" y="222850"/>
            <a:ext cx="73182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Tree>
  </p:cSld>
  <p:clrMapOvr>
    <a:masterClrMapping/>
  </p:clrMapOvr>
</p:sld>
</file>

<file path=ppt/slides/slide1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4" name="Shape 2544"/>
        <p:cNvGrpSpPr/>
        <p:nvPr/>
      </p:nvGrpSpPr>
      <p:grpSpPr>
        <a:xfrm>
          <a:off x="0" y="0"/>
          <a:ext cx="0" cy="0"/>
          <a:chOff x="0" y="0"/>
          <a:chExt cx="0" cy="0"/>
        </a:xfrm>
      </p:grpSpPr>
      <p:sp>
        <p:nvSpPr>
          <p:cNvPr id="2545" name="Google Shape;2545;p287"/>
          <p:cNvSpPr txBox="1"/>
          <p:nvPr>
            <p:ph idx="4294967295" type="title"/>
          </p:nvPr>
        </p:nvSpPr>
        <p:spPr>
          <a:xfrm>
            <a:off x="490200" y="578200"/>
            <a:ext cx="3987600" cy="34023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sz="3000"/>
              <a:t>Rasa X is a tool to help teams do CDD</a:t>
            </a:r>
            <a:endParaRPr b="1" sz="3000"/>
          </a:p>
        </p:txBody>
      </p:sp>
    </p:spTree>
  </p:cSld>
  <p:clrMapOvr>
    <a:masterClrMapping/>
  </p:clrMapOvr>
</p:sld>
</file>

<file path=ppt/slides/slide1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49" name="Shape 2549"/>
        <p:cNvGrpSpPr/>
        <p:nvPr/>
      </p:nvGrpSpPr>
      <p:grpSpPr>
        <a:xfrm>
          <a:off x="0" y="0"/>
          <a:ext cx="0" cy="0"/>
          <a:chOff x="0" y="0"/>
          <a:chExt cx="0" cy="0"/>
        </a:xfrm>
      </p:grpSpPr>
      <p:sp>
        <p:nvSpPr>
          <p:cNvPr id="2550" name="Google Shape;2550;p288"/>
          <p:cNvSpPr txBox="1"/>
          <p:nvPr>
            <p:ph type="title"/>
          </p:nvPr>
        </p:nvSpPr>
        <p:spPr>
          <a:xfrm>
            <a:off x="1422100" y="394525"/>
            <a:ext cx="7334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Rasa X turns conversations into training data</a:t>
            </a:r>
            <a:endParaRPr/>
          </a:p>
        </p:txBody>
      </p:sp>
      <p:sp>
        <p:nvSpPr>
          <p:cNvPr id="2551" name="Google Shape;2551;p288"/>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X Tour</a:t>
            </a:r>
            <a:endParaRPr/>
          </a:p>
        </p:txBody>
      </p:sp>
      <p:sp>
        <p:nvSpPr>
          <p:cNvPr id="2552" name="Google Shape;2552;p288"/>
          <p:cNvSpPr txBox="1"/>
          <p:nvPr/>
        </p:nvSpPr>
        <p:spPr>
          <a:xfrm>
            <a:off x="7762648" y="375780"/>
            <a:ext cx="1078013" cy="790428"/>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Source Sans Pro"/>
              <a:ea typeface="Source Sans Pro"/>
              <a:cs typeface="Source Sans Pro"/>
              <a:sym typeface="Source Sans Pro"/>
            </a:endParaRPr>
          </a:p>
        </p:txBody>
      </p:sp>
      <p:sp>
        <p:nvSpPr>
          <p:cNvPr id="2553" name="Google Shape;2553;p288"/>
          <p:cNvSpPr txBox="1"/>
          <p:nvPr/>
        </p:nvSpPr>
        <p:spPr>
          <a:xfrm>
            <a:off x="10311113" y="655525"/>
            <a:ext cx="1823700" cy="14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rgbClr val="FFFFFF"/>
                </a:solidFill>
                <a:latin typeface="Source Sans Pro"/>
                <a:ea typeface="Source Sans Pro"/>
                <a:cs typeface="Source Sans Pro"/>
                <a:sym typeface="Source Sans Pro"/>
              </a:rPr>
              <a:t>Review Conversations</a:t>
            </a:r>
            <a:endParaRPr b="1"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b="1" sz="12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b="1" lang="en" sz="1200">
                <a:solidFill>
                  <a:srgbClr val="FFFFFF"/>
                </a:solidFill>
                <a:latin typeface="Source Sans Pro"/>
                <a:ea typeface="Source Sans Pro"/>
                <a:cs typeface="Source Sans Pro"/>
                <a:sym typeface="Source Sans Pro"/>
              </a:rPr>
              <a:t>See what users are saying to your bot</a:t>
            </a:r>
            <a:endParaRPr>
              <a:latin typeface="Source Sans Pro"/>
              <a:ea typeface="Source Sans Pro"/>
              <a:cs typeface="Source Sans Pro"/>
              <a:sym typeface="Source Sans Pro"/>
            </a:endParaRPr>
          </a:p>
        </p:txBody>
      </p:sp>
      <p:sp>
        <p:nvSpPr>
          <p:cNvPr id="2554" name="Google Shape;2554;p288"/>
          <p:cNvSpPr txBox="1"/>
          <p:nvPr/>
        </p:nvSpPr>
        <p:spPr>
          <a:xfrm>
            <a:off x="12969850" y="655550"/>
            <a:ext cx="1892700" cy="14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rgbClr val="FFFFFF"/>
                </a:solidFill>
                <a:latin typeface="Source Sans Pro"/>
                <a:ea typeface="Source Sans Pro"/>
                <a:cs typeface="Source Sans Pro"/>
                <a:sym typeface="Source Sans Pro"/>
              </a:rPr>
              <a:t>Manage Training Data</a:t>
            </a:r>
            <a:endParaRPr b="1"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b="1" sz="12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b="1" lang="en" sz="1200">
                <a:solidFill>
                  <a:srgbClr val="FFFFFF"/>
                </a:solidFill>
                <a:latin typeface="Source Sans Pro"/>
                <a:ea typeface="Source Sans Pro"/>
                <a:cs typeface="Source Sans Pro"/>
                <a:sym typeface="Source Sans Pro"/>
              </a:rPr>
              <a:t>Annotate training data and add new examples</a:t>
            </a:r>
            <a:endParaRPr>
              <a:latin typeface="Source Sans Pro"/>
              <a:ea typeface="Source Sans Pro"/>
              <a:cs typeface="Source Sans Pro"/>
              <a:sym typeface="Source Sans Pro"/>
            </a:endParaRPr>
          </a:p>
        </p:txBody>
      </p:sp>
      <p:sp>
        <p:nvSpPr>
          <p:cNvPr id="2555" name="Google Shape;2555;p288"/>
          <p:cNvSpPr/>
          <p:nvPr/>
        </p:nvSpPr>
        <p:spPr>
          <a:xfrm>
            <a:off x="129850" y="1695875"/>
            <a:ext cx="1482300" cy="9882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6" name="Google Shape;2556;p288"/>
          <p:cNvSpPr txBox="1"/>
          <p:nvPr/>
        </p:nvSpPr>
        <p:spPr>
          <a:xfrm>
            <a:off x="319900" y="1911575"/>
            <a:ext cx="11022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Messaging channels</a:t>
            </a:r>
            <a:endParaRPr>
              <a:latin typeface="Source Sans Pro"/>
              <a:ea typeface="Source Sans Pro"/>
              <a:cs typeface="Source Sans Pro"/>
              <a:sym typeface="Source Sans Pro"/>
            </a:endParaRPr>
          </a:p>
        </p:txBody>
      </p:sp>
      <p:sp>
        <p:nvSpPr>
          <p:cNvPr id="2557" name="Google Shape;2557;p288"/>
          <p:cNvSpPr/>
          <p:nvPr/>
        </p:nvSpPr>
        <p:spPr>
          <a:xfrm>
            <a:off x="1737975" y="1761725"/>
            <a:ext cx="1844400" cy="922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58" name="Google Shape;2558;p288"/>
          <p:cNvSpPr txBox="1"/>
          <p:nvPr/>
        </p:nvSpPr>
        <p:spPr>
          <a:xfrm>
            <a:off x="2183175" y="2022425"/>
            <a:ext cx="13992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Conversations</a:t>
            </a:r>
            <a:endParaRPr>
              <a:latin typeface="Source Sans Pro"/>
              <a:ea typeface="Source Sans Pro"/>
              <a:cs typeface="Source Sans Pro"/>
              <a:sym typeface="Source Sans Pro"/>
            </a:endParaRPr>
          </a:p>
        </p:txBody>
      </p:sp>
      <p:sp>
        <p:nvSpPr>
          <p:cNvPr id="2559" name="Google Shape;2559;p288"/>
          <p:cNvSpPr/>
          <p:nvPr/>
        </p:nvSpPr>
        <p:spPr>
          <a:xfrm>
            <a:off x="3708213" y="1268975"/>
            <a:ext cx="1581000" cy="2102700"/>
          </a:xfrm>
          <a:prstGeom prst="can">
            <a:avLst>
              <a:gd fmla="val 25000" name="adj"/>
            </a:avLst>
          </a:prstGeom>
          <a:solidFill>
            <a:srgbClr val="5A17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2560" name="Google Shape;2560;p288"/>
          <p:cNvSpPr txBox="1"/>
          <p:nvPr/>
        </p:nvSpPr>
        <p:spPr>
          <a:xfrm>
            <a:off x="3956788" y="2091925"/>
            <a:ext cx="11022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Rasa X</a:t>
            </a:r>
            <a:endParaRPr b="1" sz="2400">
              <a:solidFill>
                <a:srgbClr val="FFFFFF"/>
              </a:solidFill>
              <a:latin typeface="Source Sans Pro"/>
              <a:ea typeface="Source Sans Pro"/>
              <a:cs typeface="Source Sans Pro"/>
              <a:sym typeface="Source Sans Pro"/>
            </a:endParaRPr>
          </a:p>
        </p:txBody>
      </p:sp>
      <p:sp>
        <p:nvSpPr>
          <p:cNvPr id="2561" name="Google Shape;2561;p288"/>
          <p:cNvSpPr/>
          <p:nvPr/>
        </p:nvSpPr>
        <p:spPr>
          <a:xfrm>
            <a:off x="7477559" y="1695875"/>
            <a:ext cx="1482300" cy="987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2" name="Google Shape;2562;p288"/>
          <p:cNvSpPr txBox="1"/>
          <p:nvPr/>
        </p:nvSpPr>
        <p:spPr>
          <a:xfrm>
            <a:off x="7600850" y="1911575"/>
            <a:ext cx="12357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Share your bot</a:t>
            </a:r>
            <a:endParaRPr>
              <a:latin typeface="Source Sans Pro"/>
              <a:ea typeface="Source Sans Pro"/>
              <a:cs typeface="Source Sans Pro"/>
              <a:sym typeface="Source Sans Pro"/>
            </a:endParaRPr>
          </a:p>
        </p:txBody>
      </p:sp>
      <p:sp>
        <p:nvSpPr>
          <p:cNvPr id="2563" name="Google Shape;2563;p288"/>
          <p:cNvSpPr/>
          <p:nvPr/>
        </p:nvSpPr>
        <p:spPr>
          <a:xfrm flipH="1">
            <a:off x="5461175" y="1761725"/>
            <a:ext cx="1844400" cy="922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4" name="Google Shape;2564;p288"/>
          <p:cNvSpPr txBox="1"/>
          <p:nvPr/>
        </p:nvSpPr>
        <p:spPr>
          <a:xfrm>
            <a:off x="5610175" y="2022425"/>
            <a:ext cx="13992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Conversations</a:t>
            </a:r>
            <a:endParaRPr>
              <a:latin typeface="Source Sans Pro"/>
              <a:ea typeface="Source Sans Pro"/>
              <a:cs typeface="Source Sans Pro"/>
              <a:sym typeface="Source Sans Pro"/>
            </a:endParaRPr>
          </a:p>
        </p:txBody>
      </p:sp>
      <p:sp>
        <p:nvSpPr>
          <p:cNvPr id="2565" name="Google Shape;2565;p288"/>
          <p:cNvSpPr txBox="1"/>
          <p:nvPr/>
        </p:nvSpPr>
        <p:spPr>
          <a:xfrm>
            <a:off x="1631100" y="3640525"/>
            <a:ext cx="5881800" cy="9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C3951"/>
                </a:solidFill>
                <a:latin typeface="Source Sans Pro"/>
                <a:ea typeface="Source Sans Pro"/>
                <a:cs typeface="Source Sans Pro"/>
                <a:sym typeface="Source Sans Pro"/>
              </a:rPr>
              <a:t>Review 👁️‍🗨️ Annotate ✏️ Improve 💪</a:t>
            </a:r>
            <a:endParaRPr sz="3000">
              <a:solidFill>
                <a:srgbClr val="2C3951"/>
              </a:solidFill>
              <a:latin typeface="Source Sans Pro"/>
              <a:ea typeface="Source Sans Pro"/>
              <a:cs typeface="Source Sans Pro"/>
              <a:sym typeface="Source Sans Pro"/>
            </a:endParaRPr>
          </a:p>
        </p:txBody>
      </p:sp>
      <p:sp>
        <p:nvSpPr>
          <p:cNvPr id="2566" name="Google Shape;2566;p288"/>
          <p:cNvSpPr txBox="1"/>
          <p:nvPr/>
        </p:nvSpPr>
        <p:spPr>
          <a:xfrm>
            <a:off x="509200" y="1028663"/>
            <a:ext cx="7236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Source Sans Pro"/>
                <a:ea typeface="Source Sans Pro"/>
                <a:cs typeface="Source Sans Pro"/>
                <a:sym typeface="Source Sans Pro"/>
              </a:rPr>
              <a:t>🤖</a:t>
            </a:r>
            <a:endParaRPr sz="3600">
              <a:latin typeface="Source Sans Pro"/>
              <a:ea typeface="Source Sans Pro"/>
              <a:cs typeface="Source Sans Pro"/>
              <a:sym typeface="Source Sans Pro"/>
            </a:endParaRPr>
          </a:p>
        </p:txBody>
      </p:sp>
      <p:sp>
        <p:nvSpPr>
          <p:cNvPr id="2567" name="Google Shape;2567;p288"/>
          <p:cNvSpPr txBox="1"/>
          <p:nvPr/>
        </p:nvSpPr>
        <p:spPr>
          <a:xfrm>
            <a:off x="7862450" y="1028663"/>
            <a:ext cx="7125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Tree>
  </p:cSld>
  <p:clrMapOvr>
    <a:masterClrMapping/>
  </p:clrMapOvr>
</p:sld>
</file>

<file path=ppt/slides/slide1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71" name="Shape 2571"/>
        <p:cNvGrpSpPr/>
        <p:nvPr/>
      </p:nvGrpSpPr>
      <p:grpSpPr>
        <a:xfrm>
          <a:off x="0" y="0"/>
          <a:ext cx="0" cy="0"/>
          <a:chOff x="0" y="0"/>
          <a:chExt cx="0" cy="0"/>
        </a:xfrm>
      </p:grpSpPr>
      <p:sp>
        <p:nvSpPr>
          <p:cNvPr id="2572" name="Google Shape;2572;p289"/>
          <p:cNvSpPr/>
          <p:nvPr/>
        </p:nvSpPr>
        <p:spPr>
          <a:xfrm>
            <a:off x="790825" y="3819850"/>
            <a:ext cx="1771500" cy="760500"/>
          </a:xfrm>
          <a:prstGeom prst="roundRect">
            <a:avLst>
              <a:gd fmla="val 6963" name="adj"/>
            </a:avLst>
          </a:prstGeom>
          <a:solidFill>
            <a:srgbClr val="0016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73" name="Google Shape;2573;p289"/>
          <p:cNvSpPr/>
          <p:nvPr/>
        </p:nvSpPr>
        <p:spPr>
          <a:xfrm>
            <a:off x="790825" y="1626525"/>
            <a:ext cx="2560800" cy="2062800"/>
          </a:xfrm>
          <a:prstGeom prst="roundRect">
            <a:avLst>
              <a:gd fmla="val 6963" name="adj"/>
            </a:avLst>
          </a:prstGeom>
          <a:solidFill>
            <a:srgbClr val="00162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a:t>
            </a:r>
            <a:endParaRPr/>
          </a:p>
        </p:txBody>
      </p:sp>
      <p:sp>
        <p:nvSpPr>
          <p:cNvPr id="2574" name="Google Shape;2574;p289"/>
          <p:cNvSpPr txBox="1"/>
          <p:nvPr>
            <p:ph type="title"/>
          </p:nvPr>
        </p:nvSpPr>
        <p:spPr>
          <a:xfrm>
            <a:off x="1014050" y="394525"/>
            <a:ext cx="7742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Rasa X layers on top of Rasa Open Source</a:t>
            </a:r>
            <a:endParaRPr/>
          </a:p>
        </p:txBody>
      </p:sp>
      <p:sp>
        <p:nvSpPr>
          <p:cNvPr id="2575" name="Google Shape;2575;p289"/>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PRODUCT</a:t>
            </a:r>
            <a:endParaRPr/>
          </a:p>
        </p:txBody>
      </p:sp>
      <p:pic>
        <p:nvPicPr>
          <p:cNvPr id="2576" name="Google Shape;2576;p289"/>
          <p:cNvPicPr preferRelativeResize="0"/>
          <p:nvPr/>
        </p:nvPicPr>
        <p:blipFill>
          <a:blip r:embed="rId3">
            <a:alphaModFix/>
          </a:blip>
          <a:stretch>
            <a:fillRect/>
          </a:stretch>
        </p:blipFill>
        <p:spPr>
          <a:xfrm>
            <a:off x="3863750" y="1626525"/>
            <a:ext cx="4800291" cy="2782774"/>
          </a:xfrm>
          <a:prstGeom prst="rect">
            <a:avLst/>
          </a:prstGeom>
          <a:noFill/>
          <a:ln cap="flat" cmpd="sng" w="9525">
            <a:solidFill>
              <a:srgbClr val="F3F3F3"/>
            </a:solidFill>
            <a:prstDash val="solid"/>
            <a:round/>
            <a:headEnd len="sm" w="sm" type="none"/>
            <a:tailEnd len="sm" w="sm" type="none"/>
          </a:ln>
          <a:effectLst>
            <a:outerShdw blurRad="128588" rotWithShape="0" algn="bl" dir="5400000" dist="66675">
              <a:schemeClr val="dk2">
                <a:alpha val="5000"/>
              </a:schemeClr>
            </a:outerShdw>
          </a:effectLst>
        </p:spPr>
      </p:pic>
      <p:pic>
        <p:nvPicPr>
          <p:cNvPr id="2577" name="Google Shape;2577;p289"/>
          <p:cNvPicPr preferRelativeResize="0"/>
          <p:nvPr/>
        </p:nvPicPr>
        <p:blipFill>
          <a:blip r:embed="rId4">
            <a:alphaModFix/>
          </a:blip>
          <a:stretch>
            <a:fillRect/>
          </a:stretch>
        </p:blipFill>
        <p:spPr>
          <a:xfrm>
            <a:off x="869738" y="1671250"/>
            <a:ext cx="2301574" cy="1922650"/>
          </a:xfrm>
          <a:prstGeom prst="rect">
            <a:avLst/>
          </a:prstGeom>
          <a:noFill/>
          <a:ln>
            <a:noFill/>
          </a:ln>
        </p:spPr>
      </p:pic>
      <p:pic>
        <p:nvPicPr>
          <p:cNvPr id="2578" name="Google Shape;2578;p289"/>
          <p:cNvPicPr preferRelativeResize="0"/>
          <p:nvPr/>
        </p:nvPicPr>
        <p:blipFill rotWithShape="1">
          <a:blip r:embed="rId5">
            <a:alphaModFix/>
          </a:blip>
          <a:srcRect b="10570" l="0" r="0" t="20832"/>
          <a:stretch/>
        </p:blipFill>
        <p:spPr>
          <a:xfrm>
            <a:off x="920450" y="3980425"/>
            <a:ext cx="1641875" cy="498625"/>
          </a:xfrm>
          <a:prstGeom prst="rect">
            <a:avLst/>
          </a:prstGeom>
          <a:noFill/>
          <a:ln>
            <a:noFill/>
          </a:ln>
        </p:spPr>
      </p:pic>
      <p:grpSp>
        <p:nvGrpSpPr>
          <p:cNvPr id="2579" name="Google Shape;2579;p289"/>
          <p:cNvGrpSpPr/>
          <p:nvPr/>
        </p:nvGrpSpPr>
        <p:grpSpPr>
          <a:xfrm>
            <a:off x="4614033" y="949225"/>
            <a:ext cx="3299743" cy="618329"/>
            <a:chOff x="454500" y="1438651"/>
            <a:chExt cx="2838000" cy="379599"/>
          </a:xfrm>
        </p:grpSpPr>
        <p:sp>
          <p:nvSpPr>
            <p:cNvPr id="2580" name="Google Shape;2580;p289"/>
            <p:cNvSpPr/>
            <p:nvPr/>
          </p:nvSpPr>
          <p:spPr>
            <a:xfrm>
              <a:off x="454500" y="1507450"/>
              <a:ext cx="28380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81" name="Google Shape;2581;p289"/>
            <p:cNvSpPr txBox="1"/>
            <p:nvPr/>
          </p:nvSpPr>
          <p:spPr>
            <a:xfrm>
              <a:off x="900009" y="1438651"/>
              <a:ext cx="2352900" cy="1686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300">
                  <a:solidFill>
                    <a:srgbClr val="5A17EE"/>
                  </a:solidFill>
                  <a:latin typeface="Source Sans Pro SemiBold"/>
                  <a:ea typeface="Source Sans Pro SemiBold"/>
                  <a:cs typeface="Source Sans Pro SemiBold"/>
                  <a:sym typeface="Source Sans Pro SemiBold"/>
                </a:rPr>
                <a:t>Rasa X: Tool for Conversation-Driven Development</a:t>
              </a:r>
              <a:endParaRPr sz="1300">
                <a:solidFill>
                  <a:srgbClr val="5A17EE"/>
                </a:solidFill>
                <a:latin typeface="Source Sans Pro SemiBold"/>
                <a:ea typeface="Source Sans Pro SemiBold"/>
                <a:cs typeface="Source Sans Pro SemiBold"/>
                <a:sym typeface="Source Sans Pro SemiBold"/>
              </a:endParaRPr>
            </a:p>
          </p:txBody>
        </p:sp>
      </p:grpSp>
      <p:grpSp>
        <p:nvGrpSpPr>
          <p:cNvPr id="2582" name="Google Shape;2582;p289"/>
          <p:cNvGrpSpPr/>
          <p:nvPr/>
        </p:nvGrpSpPr>
        <p:grpSpPr>
          <a:xfrm>
            <a:off x="493058" y="924837"/>
            <a:ext cx="3299743" cy="654631"/>
            <a:chOff x="454500" y="1463071"/>
            <a:chExt cx="2838000" cy="355179"/>
          </a:xfrm>
        </p:grpSpPr>
        <p:sp>
          <p:nvSpPr>
            <p:cNvPr id="2583" name="Google Shape;2583;p289"/>
            <p:cNvSpPr/>
            <p:nvPr/>
          </p:nvSpPr>
          <p:spPr>
            <a:xfrm>
              <a:off x="454500" y="1507450"/>
              <a:ext cx="2838000" cy="3108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sz="1300"/>
            </a:p>
          </p:txBody>
        </p:sp>
        <p:sp>
          <p:nvSpPr>
            <p:cNvPr id="2584" name="Google Shape;2584;p289"/>
            <p:cNvSpPr txBox="1"/>
            <p:nvPr/>
          </p:nvSpPr>
          <p:spPr>
            <a:xfrm>
              <a:off x="507525" y="1463071"/>
              <a:ext cx="2696700" cy="168600"/>
            </a:xfrm>
            <a:prstGeom prst="rect">
              <a:avLst/>
            </a:prstGeom>
            <a:noFill/>
            <a:ln>
              <a:noFill/>
            </a:ln>
          </p:spPr>
          <p:txBody>
            <a:bodyPr anchorCtr="0" anchor="t" bIns="91425" lIns="91425" spcFirstLastPara="1" rIns="91425" wrap="square" tIns="91425">
              <a:noAutofit/>
            </a:bodyPr>
            <a:lstStyle/>
            <a:p>
              <a:pPr indent="0" lvl="0" marL="0" rtl="0" algn="ctr">
                <a:lnSpc>
                  <a:spcPct val="120000"/>
                </a:lnSpc>
                <a:spcBef>
                  <a:spcPts val="0"/>
                </a:spcBef>
                <a:spcAft>
                  <a:spcPts val="0"/>
                </a:spcAft>
                <a:buNone/>
              </a:pPr>
              <a:r>
                <a:rPr lang="en" sz="1300">
                  <a:solidFill>
                    <a:srgbClr val="5A17EE"/>
                  </a:solidFill>
                  <a:latin typeface="Source Sans Pro SemiBold"/>
                  <a:ea typeface="Source Sans Pro SemiBold"/>
                  <a:cs typeface="Source Sans Pro SemiBold"/>
                  <a:sym typeface="Source Sans Pro SemiBold"/>
                </a:rPr>
                <a:t>Rasa Open Source: Framework for building AI assistants</a:t>
              </a:r>
              <a:endParaRPr sz="1300">
                <a:solidFill>
                  <a:srgbClr val="5A17EE"/>
                </a:solidFill>
                <a:latin typeface="Source Sans Pro SemiBold"/>
                <a:ea typeface="Source Sans Pro SemiBold"/>
                <a:cs typeface="Source Sans Pro SemiBold"/>
                <a:sym typeface="Source Sans Pro SemiBold"/>
              </a:endParaRPr>
            </a:p>
          </p:txBody>
        </p:sp>
      </p:grpSp>
    </p:spTree>
  </p:cSld>
  <p:clrMapOvr>
    <a:masterClrMapping/>
  </p:clrMapOvr>
</p:sld>
</file>

<file path=ppt/slides/slide1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8" name="Shape 2588"/>
        <p:cNvGrpSpPr/>
        <p:nvPr/>
      </p:nvGrpSpPr>
      <p:grpSpPr>
        <a:xfrm>
          <a:off x="0" y="0"/>
          <a:ext cx="0" cy="0"/>
          <a:chOff x="0" y="0"/>
          <a:chExt cx="0" cy="0"/>
        </a:xfrm>
      </p:grpSpPr>
      <p:sp>
        <p:nvSpPr>
          <p:cNvPr id="2589" name="Google Shape;2589;p290"/>
          <p:cNvSpPr txBox="1"/>
          <p:nvPr>
            <p:ph type="title"/>
          </p:nvPr>
        </p:nvSpPr>
        <p:spPr>
          <a:xfrm>
            <a:off x="1453875" y="394525"/>
            <a:ext cx="7302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Rasa X Local mode vs Server mode</a:t>
            </a:r>
            <a:endParaRPr/>
          </a:p>
        </p:txBody>
      </p:sp>
      <p:sp>
        <p:nvSpPr>
          <p:cNvPr id="2590" name="Google Shape;2590;p290"/>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91" name="Google Shape;2591;p290"/>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Local Mode:</a:t>
            </a:r>
            <a:endParaRPr b="1"/>
          </a:p>
          <a:p>
            <a:pPr indent="-317500" lvl="0" marL="457200" rtl="0" algn="l">
              <a:spcBef>
                <a:spcPts val="1600"/>
              </a:spcBef>
              <a:spcAft>
                <a:spcPts val="0"/>
              </a:spcAft>
              <a:buSzPts val="1400"/>
              <a:buChar char="●"/>
            </a:pPr>
            <a:r>
              <a:rPr lang="en"/>
              <a:t>Great for initial testing, familiarizing yourself with Rasa X</a:t>
            </a:r>
            <a:endParaRPr/>
          </a:p>
          <a:p>
            <a:pPr indent="-317500" lvl="0" marL="457200" rtl="0" algn="l">
              <a:spcBef>
                <a:spcPts val="0"/>
              </a:spcBef>
              <a:spcAft>
                <a:spcPts val="0"/>
              </a:spcAft>
              <a:buSzPts val="1400"/>
              <a:buChar char="●"/>
            </a:pPr>
            <a:r>
              <a:rPr lang="en"/>
              <a:t>Conversations get saved to a local database</a:t>
            </a:r>
            <a:endParaRPr/>
          </a:p>
          <a:p>
            <a:pPr indent="0" lvl="0" marL="0" rtl="0" algn="l">
              <a:spcBef>
                <a:spcPts val="1600"/>
              </a:spcBef>
              <a:spcAft>
                <a:spcPts val="0"/>
              </a:spcAft>
              <a:buNone/>
            </a:pPr>
            <a:r>
              <a:rPr b="1" lang="en"/>
              <a:t>Server Mode:</a:t>
            </a:r>
            <a:endParaRPr b="1"/>
          </a:p>
          <a:p>
            <a:pPr indent="-317500" lvl="0" marL="457200" rtl="0" algn="l">
              <a:spcBef>
                <a:spcPts val="1600"/>
              </a:spcBef>
              <a:spcAft>
                <a:spcPts val="0"/>
              </a:spcAft>
              <a:buSzPts val="1400"/>
              <a:buChar char="●"/>
            </a:pPr>
            <a:r>
              <a:rPr lang="en"/>
              <a:t>Great for serving your bot and collecting conversations from many testers or users, 24/7</a:t>
            </a:r>
            <a:endParaRPr/>
          </a:p>
          <a:p>
            <a:pPr indent="-317500" lvl="0" marL="457200" rtl="0" algn="l">
              <a:spcBef>
                <a:spcPts val="0"/>
              </a:spcBef>
              <a:spcAft>
                <a:spcPts val="0"/>
              </a:spcAft>
              <a:buSzPts val="1400"/>
              <a:buChar char="●"/>
            </a:pPr>
            <a:r>
              <a:rPr lang="en"/>
              <a:t>Production-ready &amp; scalable</a:t>
            </a:r>
            <a:endParaRPr/>
          </a:p>
          <a:p>
            <a:pPr indent="-317500" lvl="0" marL="457200" rtl="0" algn="l">
              <a:spcBef>
                <a:spcPts val="0"/>
              </a:spcBef>
              <a:spcAft>
                <a:spcPts val="0"/>
              </a:spcAft>
              <a:buSzPts val="1400"/>
              <a:buChar char="●"/>
            </a:pPr>
            <a:r>
              <a:rPr lang="en"/>
              <a:t>Deploys Rasa X (and your assistant) using Docker Compose or Kubernetes</a:t>
            </a:r>
            <a:endParaRPr/>
          </a:p>
          <a:p>
            <a:pPr indent="-317500" lvl="0" marL="457200" rtl="0" algn="l">
              <a:spcBef>
                <a:spcPts val="0"/>
              </a:spcBef>
              <a:spcAft>
                <a:spcPts val="0"/>
              </a:spcAft>
              <a:buSzPts val="1400"/>
              <a:buChar char="●"/>
            </a:pPr>
            <a:r>
              <a:rPr lang="en"/>
              <a:t>Conversations get saved to a production database</a:t>
            </a:r>
            <a:endParaRPr/>
          </a:p>
          <a:p>
            <a:pPr indent="-317500" lvl="0" marL="457200" rtl="0" algn="l">
              <a:spcBef>
                <a:spcPts val="0"/>
              </a:spcBef>
              <a:spcAft>
                <a:spcPts val="0"/>
              </a:spcAft>
              <a:buSzPts val="1400"/>
              <a:buChar char="●"/>
            </a:pPr>
            <a:r>
              <a:rPr lang="en"/>
              <a:t>Includes a Git integration (integrated version control)</a:t>
            </a:r>
            <a:endParaRPr/>
          </a:p>
          <a:p>
            <a:pPr indent="0" lvl="0" marL="0" rtl="0" algn="l">
              <a:spcBef>
                <a:spcPts val="1600"/>
              </a:spcBef>
              <a:spcAft>
                <a:spcPts val="1600"/>
              </a:spcAft>
              <a:buNone/>
            </a:pPr>
            <a:r>
              <a:t/>
            </a:r>
            <a:endParaRPr/>
          </a:p>
        </p:txBody>
      </p:sp>
    </p:spTree>
  </p:cSld>
  <p:clrMapOvr>
    <a:masterClrMapping/>
  </p:clrMapOvr>
</p:sld>
</file>

<file path=ppt/slides/slide1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5" name="Shape 2595"/>
        <p:cNvGrpSpPr/>
        <p:nvPr/>
      </p:nvGrpSpPr>
      <p:grpSpPr>
        <a:xfrm>
          <a:off x="0" y="0"/>
          <a:ext cx="0" cy="0"/>
          <a:chOff x="0" y="0"/>
          <a:chExt cx="0" cy="0"/>
        </a:xfrm>
      </p:grpSpPr>
      <p:sp>
        <p:nvSpPr>
          <p:cNvPr id="2596" name="Google Shape;2596;p291"/>
          <p:cNvSpPr txBox="1"/>
          <p:nvPr>
            <p:ph type="title"/>
          </p:nvPr>
        </p:nvSpPr>
        <p:spPr>
          <a:xfrm>
            <a:off x="1441650" y="394525"/>
            <a:ext cx="7314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Share your bot with testers using just a link</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2597" name="Google Shape;2597;p291"/>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598" name="Google Shape;2598;p291"/>
          <p:cNvPicPr preferRelativeResize="0"/>
          <p:nvPr/>
        </p:nvPicPr>
        <p:blipFill>
          <a:blip r:embed="rId3">
            <a:alphaModFix/>
          </a:blip>
          <a:stretch>
            <a:fillRect/>
          </a:stretch>
        </p:blipFill>
        <p:spPr>
          <a:xfrm>
            <a:off x="2749224" y="1056325"/>
            <a:ext cx="4978026" cy="3620875"/>
          </a:xfrm>
          <a:prstGeom prst="rect">
            <a:avLst/>
          </a:prstGeom>
          <a:noFill/>
          <a:ln>
            <a:noFill/>
          </a:ln>
        </p:spPr>
      </p:pic>
      <p:pic>
        <p:nvPicPr>
          <p:cNvPr id="2599" name="Google Shape;2599;p291"/>
          <p:cNvPicPr preferRelativeResize="0"/>
          <p:nvPr/>
        </p:nvPicPr>
        <p:blipFill>
          <a:blip r:embed="rId4">
            <a:alphaModFix/>
          </a:blip>
          <a:stretch>
            <a:fillRect/>
          </a:stretch>
        </p:blipFill>
        <p:spPr>
          <a:xfrm>
            <a:off x="375000" y="2425013"/>
            <a:ext cx="1427725" cy="883500"/>
          </a:xfrm>
          <a:prstGeom prst="rect">
            <a:avLst/>
          </a:prstGeom>
          <a:noFill/>
          <a:ln>
            <a:noFill/>
          </a:ln>
        </p:spPr>
      </p:pic>
    </p:spTree>
  </p:cSld>
  <p:clrMapOvr>
    <a:masterClrMapping/>
  </p:clrMapOvr>
</p:sld>
</file>

<file path=ppt/slides/slide1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3" name="Shape 2603"/>
        <p:cNvGrpSpPr/>
        <p:nvPr/>
      </p:nvGrpSpPr>
      <p:grpSpPr>
        <a:xfrm>
          <a:off x="0" y="0"/>
          <a:ext cx="0" cy="0"/>
          <a:chOff x="0" y="0"/>
          <a:chExt cx="0" cy="0"/>
        </a:xfrm>
      </p:grpSpPr>
      <p:sp>
        <p:nvSpPr>
          <p:cNvPr id="2604" name="Google Shape;2604;p292"/>
          <p:cNvSpPr txBox="1"/>
          <p:nvPr>
            <p:ph type="title"/>
          </p:nvPr>
        </p:nvSpPr>
        <p:spPr>
          <a:xfrm>
            <a:off x="1709075" y="394525"/>
            <a:ext cx="70470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Review conversations coming in from every channel</a:t>
            </a:r>
            <a:endParaRPr/>
          </a:p>
        </p:txBody>
      </p:sp>
      <p:sp>
        <p:nvSpPr>
          <p:cNvPr id="2605" name="Google Shape;2605;p292"/>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6" name="Google Shape;2606;p292"/>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07" name="Google Shape;2607;p292"/>
          <p:cNvPicPr preferRelativeResize="0"/>
          <p:nvPr/>
        </p:nvPicPr>
        <p:blipFill>
          <a:blip r:embed="rId3">
            <a:alphaModFix/>
          </a:blip>
          <a:stretch>
            <a:fillRect/>
          </a:stretch>
        </p:blipFill>
        <p:spPr>
          <a:xfrm>
            <a:off x="1709063" y="1414604"/>
            <a:ext cx="5725875" cy="2900724"/>
          </a:xfrm>
          <a:prstGeom prst="rect">
            <a:avLst/>
          </a:prstGeom>
          <a:noFill/>
          <a:ln cap="flat" cmpd="sng" w="9525">
            <a:solidFill>
              <a:srgbClr val="EFEFEF"/>
            </a:solidFill>
            <a:prstDash val="solid"/>
            <a:round/>
            <a:headEnd len="sm" w="sm" type="none"/>
            <a:tailEnd len="sm" w="sm" type="none"/>
          </a:ln>
          <a:effectLst>
            <a:outerShdw blurRad="200025" rotWithShape="0" algn="bl" dir="5400000" dist="114300">
              <a:schemeClr val="dk2">
                <a:alpha val="3000"/>
              </a:schemeClr>
            </a:outerShdw>
          </a:effectLst>
        </p:spPr>
      </p:pic>
    </p:spTree>
  </p:cSld>
  <p:clrMapOvr>
    <a:masterClrMapping/>
  </p:clrMapOvr>
</p:sld>
</file>

<file path=ppt/slides/slide1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1" name="Shape 2611"/>
        <p:cNvGrpSpPr/>
        <p:nvPr/>
      </p:nvGrpSpPr>
      <p:grpSpPr>
        <a:xfrm>
          <a:off x="0" y="0"/>
          <a:ext cx="0" cy="0"/>
          <a:chOff x="0" y="0"/>
          <a:chExt cx="0" cy="0"/>
        </a:xfrm>
      </p:grpSpPr>
      <p:sp>
        <p:nvSpPr>
          <p:cNvPr id="2612" name="Google Shape;2612;p293"/>
          <p:cNvSpPr txBox="1"/>
          <p:nvPr>
            <p:ph type="title"/>
          </p:nvPr>
        </p:nvSpPr>
        <p:spPr>
          <a:xfrm>
            <a:off x="1405000" y="394525"/>
            <a:ext cx="7351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Annotate the messages coming in</a:t>
            </a:r>
            <a:endParaRPr/>
          </a:p>
        </p:txBody>
      </p:sp>
      <p:sp>
        <p:nvSpPr>
          <p:cNvPr id="2613" name="Google Shape;2613;p293"/>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14" name="Google Shape;2614;p293"/>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pic>
        <p:nvPicPr>
          <p:cNvPr id="2615" name="Google Shape;2615;p293"/>
          <p:cNvPicPr preferRelativeResize="0"/>
          <p:nvPr/>
        </p:nvPicPr>
        <p:blipFill>
          <a:blip r:embed="rId3">
            <a:alphaModFix/>
          </a:blip>
          <a:stretch>
            <a:fillRect/>
          </a:stretch>
        </p:blipFill>
        <p:spPr>
          <a:xfrm>
            <a:off x="459925" y="1268724"/>
            <a:ext cx="8224150" cy="3299451"/>
          </a:xfrm>
          <a:prstGeom prst="rect">
            <a:avLst/>
          </a:prstGeom>
          <a:noFill/>
          <a:ln>
            <a:noFill/>
          </a:ln>
        </p:spPr>
      </p:pic>
    </p:spTree>
  </p:cSld>
  <p:clrMapOvr>
    <a:masterClrMapping/>
  </p:clrMapOvr>
</p:sld>
</file>

<file path=ppt/slides/slide1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9" name="Shape 2619"/>
        <p:cNvGrpSpPr/>
        <p:nvPr/>
      </p:nvGrpSpPr>
      <p:grpSpPr>
        <a:xfrm>
          <a:off x="0" y="0"/>
          <a:ext cx="0" cy="0"/>
          <a:chOff x="0" y="0"/>
          <a:chExt cx="0" cy="0"/>
        </a:xfrm>
      </p:grpSpPr>
      <p:sp>
        <p:nvSpPr>
          <p:cNvPr id="2620" name="Google Shape;2620;p294"/>
          <p:cNvSpPr/>
          <p:nvPr/>
        </p:nvSpPr>
        <p:spPr>
          <a:xfrm>
            <a:off x="4928200" y="1766225"/>
            <a:ext cx="3708900" cy="1156200"/>
          </a:xfrm>
          <a:prstGeom prst="roundRect">
            <a:avLst>
              <a:gd fmla="val 6963" name="adj"/>
            </a:avLst>
          </a:prstGeom>
          <a:solidFill>
            <a:srgbClr val="232A2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a:t>#232a2e</a:t>
            </a:r>
            <a:endParaRPr/>
          </a:p>
        </p:txBody>
      </p:sp>
      <p:sp>
        <p:nvSpPr>
          <p:cNvPr id="2621" name="Google Shape;2621;p294"/>
          <p:cNvSpPr txBox="1"/>
          <p:nvPr>
            <p:ph type="title"/>
          </p:nvPr>
        </p:nvSpPr>
        <p:spPr>
          <a:xfrm>
            <a:off x="1514950" y="394525"/>
            <a:ext cx="7241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Push new training data to git and trigger your CI pipeline</a:t>
            </a:r>
            <a:endParaRPr/>
          </a:p>
        </p:txBody>
      </p:sp>
      <p:sp>
        <p:nvSpPr>
          <p:cNvPr id="2622" name="Google Shape;2622;p294"/>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623" name="Google Shape;2623;p294"/>
          <p:cNvPicPr preferRelativeResize="0"/>
          <p:nvPr/>
        </p:nvPicPr>
        <p:blipFill>
          <a:blip r:embed="rId3">
            <a:alphaModFix/>
          </a:blip>
          <a:stretch>
            <a:fillRect/>
          </a:stretch>
        </p:blipFill>
        <p:spPr>
          <a:xfrm>
            <a:off x="390101" y="1928650"/>
            <a:ext cx="3501028" cy="2596001"/>
          </a:xfrm>
          <a:prstGeom prst="rect">
            <a:avLst/>
          </a:prstGeom>
          <a:noFill/>
          <a:ln>
            <a:noFill/>
          </a:ln>
        </p:spPr>
      </p:pic>
      <p:pic>
        <p:nvPicPr>
          <p:cNvPr id="2624" name="Google Shape;2624;p294"/>
          <p:cNvPicPr preferRelativeResize="0"/>
          <p:nvPr/>
        </p:nvPicPr>
        <p:blipFill>
          <a:blip r:embed="rId4">
            <a:alphaModFix/>
          </a:blip>
          <a:stretch>
            <a:fillRect/>
          </a:stretch>
        </p:blipFill>
        <p:spPr>
          <a:xfrm>
            <a:off x="4977175" y="1826525"/>
            <a:ext cx="3352250" cy="1050375"/>
          </a:xfrm>
          <a:prstGeom prst="rect">
            <a:avLst/>
          </a:prstGeom>
          <a:noFill/>
          <a:ln>
            <a:noFill/>
          </a:ln>
        </p:spPr>
      </p:pic>
      <p:pic>
        <p:nvPicPr>
          <p:cNvPr id="2625" name="Google Shape;2625;p294"/>
          <p:cNvPicPr preferRelativeResize="0"/>
          <p:nvPr/>
        </p:nvPicPr>
        <p:blipFill>
          <a:blip r:embed="rId5">
            <a:alphaModFix/>
          </a:blip>
          <a:stretch>
            <a:fillRect/>
          </a:stretch>
        </p:blipFill>
        <p:spPr>
          <a:xfrm>
            <a:off x="4928200" y="3089100"/>
            <a:ext cx="3827901" cy="1644725"/>
          </a:xfrm>
          <a:prstGeom prst="rect">
            <a:avLst/>
          </a:prstGeom>
          <a:noFill/>
          <a:ln>
            <a:noFill/>
          </a:ln>
        </p:spPr>
      </p:pic>
      <p:pic>
        <p:nvPicPr>
          <p:cNvPr id="2626" name="Google Shape;2626;p294"/>
          <p:cNvPicPr preferRelativeResize="0"/>
          <p:nvPr/>
        </p:nvPicPr>
        <p:blipFill>
          <a:blip r:embed="rId6">
            <a:alphaModFix/>
          </a:blip>
          <a:stretch>
            <a:fillRect/>
          </a:stretch>
        </p:blipFill>
        <p:spPr>
          <a:xfrm>
            <a:off x="1734600" y="980125"/>
            <a:ext cx="568200" cy="694167"/>
          </a:xfrm>
          <a:prstGeom prst="rect">
            <a:avLst/>
          </a:prstGeom>
          <a:noFill/>
          <a:ln>
            <a:noFill/>
          </a:ln>
        </p:spPr>
      </p:pic>
      <p:pic>
        <p:nvPicPr>
          <p:cNvPr id="2627" name="Google Shape;2627;p294"/>
          <p:cNvPicPr preferRelativeResize="0"/>
          <p:nvPr/>
        </p:nvPicPr>
        <p:blipFill>
          <a:blip r:embed="rId7">
            <a:alphaModFix/>
          </a:blip>
          <a:stretch>
            <a:fillRect/>
          </a:stretch>
        </p:blipFill>
        <p:spPr>
          <a:xfrm>
            <a:off x="6211267" y="929425"/>
            <a:ext cx="786100" cy="786100"/>
          </a:xfrm>
          <a:prstGeom prst="rect">
            <a:avLst/>
          </a:prstGeom>
          <a:noFill/>
          <a:ln>
            <a:noFill/>
          </a:ln>
        </p:spPr>
      </p:pic>
      <p:sp>
        <p:nvSpPr>
          <p:cNvPr id="2628" name="Google Shape;2628;p294"/>
          <p:cNvSpPr/>
          <p:nvPr/>
        </p:nvSpPr>
        <p:spPr>
          <a:xfrm>
            <a:off x="4163663" y="2747075"/>
            <a:ext cx="568200" cy="225300"/>
          </a:xfrm>
          <a:prstGeom prst="rightArrow">
            <a:avLst>
              <a:gd fmla="val 50000" name="adj1"/>
              <a:gd fmla="val 50000" name="adj2"/>
            </a:avLst>
          </a:prstGeom>
          <a:solidFill>
            <a:srgbClr val="617287"/>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9" name="Google Shape;2629;p294"/>
          <p:cNvSpPr/>
          <p:nvPr/>
        </p:nvSpPr>
        <p:spPr>
          <a:xfrm>
            <a:off x="321275" y="1810625"/>
            <a:ext cx="3650700" cy="2938500"/>
          </a:xfrm>
          <a:prstGeom prst="roundRect">
            <a:avLst>
              <a:gd fmla="val 6963" name="adj"/>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33" name="Shape 2633"/>
        <p:cNvGrpSpPr/>
        <p:nvPr/>
      </p:nvGrpSpPr>
      <p:grpSpPr>
        <a:xfrm>
          <a:off x="0" y="0"/>
          <a:ext cx="0" cy="0"/>
          <a:chOff x="0" y="0"/>
          <a:chExt cx="0" cy="0"/>
        </a:xfrm>
      </p:grpSpPr>
      <p:sp>
        <p:nvSpPr>
          <p:cNvPr id="2634" name="Google Shape;2634;p295"/>
          <p:cNvSpPr txBox="1"/>
          <p:nvPr>
            <p:ph type="title"/>
          </p:nvPr>
        </p:nvSpPr>
        <p:spPr>
          <a:xfrm>
            <a:off x="1576025" y="394525"/>
            <a:ext cx="7180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 failures and successes</a:t>
            </a:r>
            <a:endParaRPr/>
          </a:p>
        </p:txBody>
      </p:sp>
      <p:sp>
        <p:nvSpPr>
          <p:cNvPr id="2635" name="Google Shape;2635;p295"/>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36" name="Google Shape;2636;p295"/>
          <p:cNvSpPr txBox="1"/>
          <p:nvPr>
            <p:ph idx="1" type="body"/>
          </p:nvPr>
        </p:nvSpPr>
        <p:spPr>
          <a:xfrm>
            <a:off x="235500" y="980125"/>
            <a:ext cx="42810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617287"/>
                </a:solidFill>
              </a:rPr>
              <a:t>Use the API to automatically tag conversations, or add tags manually as you read</a:t>
            </a:r>
            <a:endParaRPr>
              <a:solidFill>
                <a:srgbClr val="617287"/>
              </a:solidFill>
            </a:endParaRPr>
          </a:p>
        </p:txBody>
      </p:sp>
      <p:pic>
        <p:nvPicPr>
          <p:cNvPr id="2637" name="Google Shape;2637;p295"/>
          <p:cNvPicPr preferRelativeResize="0"/>
          <p:nvPr/>
        </p:nvPicPr>
        <p:blipFill>
          <a:blip r:embed="rId3">
            <a:alphaModFix/>
          </a:blip>
          <a:stretch>
            <a:fillRect/>
          </a:stretch>
        </p:blipFill>
        <p:spPr>
          <a:xfrm>
            <a:off x="1365274" y="1670400"/>
            <a:ext cx="2021450" cy="3122599"/>
          </a:xfrm>
          <a:prstGeom prst="rect">
            <a:avLst/>
          </a:prstGeom>
          <a:noFill/>
          <a:ln>
            <a:noFill/>
          </a:ln>
        </p:spPr>
      </p:pic>
      <p:pic>
        <p:nvPicPr>
          <p:cNvPr id="2638" name="Google Shape;2638;p295"/>
          <p:cNvPicPr preferRelativeResize="0"/>
          <p:nvPr/>
        </p:nvPicPr>
        <p:blipFill>
          <a:blip r:embed="rId4">
            <a:alphaModFix/>
          </a:blip>
          <a:stretch>
            <a:fillRect/>
          </a:stretch>
        </p:blipFill>
        <p:spPr>
          <a:xfrm>
            <a:off x="5493575" y="1922425"/>
            <a:ext cx="2449776" cy="2772599"/>
          </a:xfrm>
          <a:prstGeom prst="rect">
            <a:avLst/>
          </a:prstGeom>
          <a:noFill/>
          <a:ln>
            <a:noFill/>
          </a:ln>
        </p:spPr>
      </p:pic>
      <p:sp>
        <p:nvSpPr>
          <p:cNvPr id="2639" name="Google Shape;2639;p295"/>
          <p:cNvSpPr txBox="1"/>
          <p:nvPr>
            <p:ph idx="1" type="body"/>
          </p:nvPr>
        </p:nvSpPr>
        <p:spPr>
          <a:xfrm>
            <a:off x="4835800" y="980125"/>
            <a:ext cx="35223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a:solidFill>
                  <a:srgbClr val="617287"/>
                </a:solidFill>
              </a:rPr>
              <a:t>Turn successful conversations into new end-to-end tests</a:t>
            </a:r>
            <a:endParaRPr>
              <a:solidFill>
                <a:srgbClr val="617287"/>
              </a:solidFill>
            </a:endParaRPr>
          </a:p>
        </p:txBody>
      </p:sp>
    </p:spTree>
  </p:cSld>
  <p:clrMapOvr>
    <a:masterClrMapping/>
  </p:clrMapOvr>
</p:sld>
</file>

<file path=ppt/slides/slide1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3" name="Shape 2643"/>
        <p:cNvGrpSpPr/>
        <p:nvPr/>
      </p:nvGrpSpPr>
      <p:grpSpPr>
        <a:xfrm>
          <a:off x="0" y="0"/>
          <a:ext cx="0" cy="0"/>
          <a:chOff x="0" y="0"/>
          <a:chExt cx="0" cy="0"/>
        </a:xfrm>
      </p:grpSpPr>
      <p:sp>
        <p:nvSpPr>
          <p:cNvPr id="2644" name="Google Shape;2644;p296"/>
          <p:cNvSpPr txBox="1"/>
          <p:nvPr>
            <p:ph type="title"/>
          </p:nvPr>
        </p:nvSpPr>
        <p:spPr>
          <a:xfrm>
            <a:off x="1637125" y="394525"/>
            <a:ext cx="71190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Installing Rasa X Locally</a:t>
            </a:r>
            <a:endParaRPr/>
          </a:p>
        </p:txBody>
      </p:sp>
      <p:sp>
        <p:nvSpPr>
          <p:cNvPr id="2645" name="Google Shape;2645;p296"/>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6" name="Google Shape;2646;p296"/>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Checkout the master branch</a:t>
            </a:r>
            <a:endParaRPr/>
          </a:p>
          <a:p>
            <a:pPr indent="0" lvl="0" marL="0" rtl="0" algn="l">
              <a:spcBef>
                <a:spcPts val="1600"/>
              </a:spcBef>
              <a:spcAft>
                <a:spcPts val="0"/>
              </a:spcAft>
              <a:buNone/>
            </a:pPr>
            <a:r>
              <a:rPr lang="en">
                <a:latin typeface="Courier New"/>
                <a:ea typeface="Courier New"/>
                <a:cs typeface="Courier New"/>
                <a:sym typeface="Courier New"/>
              </a:rPr>
              <a:t>g</a:t>
            </a:r>
            <a:r>
              <a:rPr lang="en">
                <a:latin typeface="Courier New"/>
                <a:ea typeface="Courier New"/>
                <a:cs typeface="Courier New"/>
                <a:sym typeface="Courier New"/>
              </a:rPr>
              <a:t>it checkout master</a:t>
            </a:r>
            <a:endParaRPr>
              <a:latin typeface="Courier New"/>
              <a:ea typeface="Courier New"/>
              <a:cs typeface="Courier New"/>
              <a:sym typeface="Courier New"/>
            </a:endParaRPr>
          </a:p>
          <a:p>
            <a:pPr indent="0" lvl="0" marL="0" rtl="0" algn="l">
              <a:spcBef>
                <a:spcPts val="1600"/>
              </a:spcBef>
              <a:spcAft>
                <a:spcPts val="0"/>
              </a:spcAft>
              <a:buNone/>
            </a:pPr>
            <a:r>
              <a:rPr lang="en"/>
              <a:t>Install Rasa X in your virtual environment:</a:t>
            </a:r>
            <a:endParaRPr/>
          </a:p>
          <a:p>
            <a:pPr indent="0" lvl="0" marL="0" rtl="0" algn="l">
              <a:spcBef>
                <a:spcPts val="1600"/>
              </a:spcBef>
              <a:spcAft>
                <a:spcPts val="0"/>
              </a:spcAft>
              <a:buNone/>
            </a:pPr>
            <a:r>
              <a:rPr lang="en">
                <a:latin typeface="Courier New"/>
                <a:ea typeface="Courier New"/>
                <a:cs typeface="Courier New"/>
                <a:sym typeface="Courier New"/>
              </a:rPr>
              <a:t>pip3 install rasa-x --extra-index-url </a:t>
            </a:r>
            <a:r>
              <a:rPr lang="en" u="sng">
                <a:solidFill>
                  <a:schemeClr val="hlink"/>
                </a:solidFill>
                <a:latin typeface="Courier New"/>
                <a:ea typeface="Courier New"/>
                <a:cs typeface="Courier New"/>
                <a:sym typeface="Courier New"/>
                <a:hlinkClick r:id="rId3"/>
              </a:rPr>
              <a:t>https://pypi.rasa.com/simple</a:t>
            </a:r>
            <a:endParaRPr>
              <a:latin typeface="Courier New"/>
              <a:ea typeface="Courier New"/>
              <a:cs typeface="Courier New"/>
              <a:sym typeface="Courier New"/>
            </a:endParaRPr>
          </a:p>
          <a:p>
            <a:pPr indent="0" lvl="0" marL="0" rtl="0" algn="l">
              <a:spcBef>
                <a:spcPts val="1600"/>
              </a:spcBef>
              <a:spcAft>
                <a:spcPts val="0"/>
              </a:spcAft>
              <a:buNone/>
            </a:pPr>
            <a:r>
              <a:rPr lang="en"/>
              <a:t>Launch Rasa X in the browser by running the following command in your project directory:</a:t>
            </a:r>
            <a:endParaRPr/>
          </a:p>
          <a:p>
            <a:pPr indent="0" lvl="0" marL="0" rtl="0" algn="l">
              <a:spcBef>
                <a:spcPts val="1600"/>
              </a:spcBef>
              <a:spcAft>
                <a:spcPts val="1600"/>
              </a:spcAft>
              <a:buNone/>
            </a:pPr>
            <a:r>
              <a:rPr lang="en">
                <a:latin typeface="Courier New"/>
                <a:ea typeface="Courier New"/>
                <a:cs typeface="Courier New"/>
                <a:sym typeface="Courier New"/>
              </a:rPr>
              <a:t>r</a:t>
            </a:r>
            <a:r>
              <a:rPr lang="en">
                <a:latin typeface="Courier New"/>
                <a:ea typeface="Courier New"/>
                <a:cs typeface="Courier New"/>
                <a:sym typeface="Courier New"/>
              </a:rPr>
              <a:t>asa x</a:t>
            </a:r>
            <a:endParaRPr>
              <a:latin typeface="Courier New"/>
              <a:ea typeface="Courier New"/>
              <a:cs typeface="Courier New"/>
              <a:sym typeface="Courier New"/>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1" name="Shape 821"/>
        <p:cNvGrpSpPr/>
        <p:nvPr/>
      </p:nvGrpSpPr>
      <p:grpSpPr>
        <a:xfrm>
          <a:off x="0" y="0"/>
          <a:ext cx="0" cy="0"/>
          <a:chOff x="0" y="0"/>
          <a:chExt cx="0" cy="0"/>
        </a:xfrm>
      </p:grpSpPr>
      <p:sp>
        <p:nvSpPr>
          <p:cNvPr id="822" name="Google Shape;822;p162"/>
          <p:cNvSpPr txBox="1"/>
          <p:nvPr>
            <p:ph type="title"/>
          </p:nvPr>
        </p:nvSpPr>
        <p:spPr>
          <a:xfrm>
            <a:off x="124485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Intents and Entities</a:t>
            </a:r>
            <a:endParaRPr/>
          </a:p>
        </p:txBody>
      </p:sp>
      <p:sp>
        <p:nvSpPr>
          <p:cNvPr id="823" name="Google Shape;823;p162"/>
          <p:cNvSpPr txBox="1"/>
          <p:nvPr>
            <p:ph idx="2" type="title"/>
          </p:nvPr>
        </p:nvSpPr>
        <p:spPr>
          <a:xfrm>
            <a:off x="124485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a:t>
            </a:r>
            <a:r>
              <a:rPr lang="en"/>
              <a:t> Deep Dive</a:t>
            </a:r>
            <a:endParaRPr/>
          </a:p>
        </p:txBody>
      </p:sp>
      <p:cxnSp>
        <p:nvCxnSpPr>
          <p:cNvPr id="824" name="Google Shape;824;p162"/>
          <p:cNvCxnSpPr>
            <a:stCxn id="825" idx="0"/>
            <a:endCxn id="826" idx="1"/>
          </p:cNvCxnSpPr>
          <p:nvPr/>
        </p:nvCxnSpPr>
        <p:spPr>
          <a:xfrm rot="-5400000">
            <a:off x="3952900" y="938625"/>
            <a:ext cx="446400" cy="2918100"/>
          </a:xfrm>
          <a:prstGeom prst="bentConnector2">
            <a:avLst/>
          </a:prstGeom>
          <a:noFill/>
          <a:ln cap="flat" cmpd="sng" w="28575">
            <a:solidFill>
              <a:srgbClr val="5A17EE"/>
            </a:solidFill>
            <a:prstDash val="solid"/>
            <a:round/>
            <a:headEnd len="med" w="med" type="none"/>
            <a:tailEnd len="med" w="med" type="triangle"/>
          </a:ln>
        </p:spPr>
      </p:cxnSp>
      <p:grpSp>
        <p:nvGrpSpPr>
          <p:cNvPr id="827" name="Google Shape;827;p162"/>
          <p:cNvGrpSpPr/>
          <p:nvPr/>
        </p:nvGrpSpPr>
        <p:grpSpPr>
          <a:xfrm>
            <a:off x="724450" y="2620875"/>
            <a:ext cx="3985200" cy="661800"/>
            <a:chOff x="724425" y="2361725"/>
            <a:chExt cx="3985200" cy="661800"/>
          </a:xfrm>
        </p:grpSpPr>
        <p:sp>
          <p:nvSpPr>
            <p:cNvPr id="825" name="Google Shape;825;p162"/>
            <p:cNvSpPr/>
            <p:nvPr/>
          </p:nvSpPr>
          <p:spPr>
            <a:xfrm>
              <a:off x="724425" y="2361725"/>
              <a:ext cx="3985200" cy="661800"/>
            </a:xfrm>
            <a:prstGeom prst="wedgeRectCallout">
              <a:avLst>
                <a:gd fmla="val -34043" name="adj1"/>
                <a:gd fmla="val 74374" name="adj2"/>
              </a:avLst>
            </a:prstGeom>
            <a:solidFill>
              <a:srgbClr val="EEEEEE"/>
            </a:solidFill>
            <a:ln cap="flat" cmpd="sng" w="28575">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757575"/>
                  </a:solidFill>
                  <a:latin typeface="Source Sans Pro"/>
                  <a:ea typeface="Source Sans Pro"/>
                  <a:cs typeface="Source Sans Pro"/>
                  <a:sym typeface="Source Sans Pro"/>
                </a:rPr>
                <a:t>How much did I spend at Starbucks last week?</a:t>
              </a:r>
              <a:endParaRPr i="1" sz="1800">
                <a:solidFill>
                  <a:srgbClr val="767777"/>
                </a:solidFill>
                <a:latin typeface="Karla"/>
                <a:ea typeface="Karla"/>
                <a:cs typeface="Karla"/>
                <a:sym typeface="Karla"/>
              </a:endParaRPr>
            </a:p>
          </p:txBody>
        </p:sp>
        <p:sp>
          <p:nvSpPr>
            <p:cNvPr id="828" name="Google Shape;828;p162"/>
            <p:cNvSpPr/>
            <p:nvPr/>
          </p:nvSpPr>
          <p:spPr>
            <a:xfrm>
              <a:off x="3230175" y="2411150"/>
              <a:ext cx="937200" cy="323700"/>
            </a:xfrm>
            <a:prstGeom prst="rect">
              <a:avLst/>
            </a:prstGeom>
            <a:noFill/>
            <a:ln cap="flat" cmpd="sng" w="28575">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cxnSp>
        <p:nvCxnSpPr>
          <p:cNvPr id="829" name="Google Shape;829;p162"/>
          <p:cNvCxnSpPr>
            <a:stCxn id="828" idx="2"/>
            <a:endCxn id="830" idx="1"/>
          </p:cNvCxnSpPr>
          <p:nvPr/>
        </p:nvCxnSpPr>
        <p:spPr>
          <a:xfrm flipH="1" rot="-5400000">
            <a:off x="4308850" y="2383950"/>
            <a:ext cx="716100" cy="1936200"/>
          </a:xfrm>
          <a:prstGeom prst="bentConnector2">
            <a:avLst/>
          </a:prstGeom>
          <a:noFill/>
          <a:ln cap="flat" cmpd="sng" w="28575">
            <a:solidFill>
              <a:srgbClr val="5A17EE"/>
            </a:solidFill>
            <a:prstDash val="solid"/>
            <a:round/>
            <a:headEnd len="med" w="med" type="none"/>
            <a:tailEnd len="med" w="med" type="triangle"/>
          </a:ln>
        </p:spPr>
      </p:cxnSp>
      <p:sp>
        <p:nvSpPr>
          <p:cNvPr id="830" name="Google Shape;830;p162"/>
          <p:cNvSpPr txBox="1"/>
          <p:nvPr/>
        </p:nvSpPr>
        <p:spPr>
          <a:xfrm>
            <a:off x="5635075" y="3292875"/>
            <a:ext cx="23787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757575"/>
                </a:solidFill>
                <a:latin typeface="Source Sans Pro"/>
                <a:ea typeface="Source Sans Pro"/>
                <a:cs typeface="Source Sans Pro"/>
                <a:sym typeface="Source Sans Pro"/>
              </a:rPr>
              <a:t>Entity</a:t>
            </a:r>
            <a:r>
              <a:rPr lang="en" sz="1800">
                <a:solidFill>
                  <a:srgbClr val="757575"/>
                </a:solidFill>
                <a:latin typeface="Source Sans Pro"/>
                <a:ea typeface="Source Sans Pro"/>
                <a:cs typeface="Source Sans Pro"/>
                <a:sym typeface="Source Sans Pro"/>
              </a:rPr>
              <a:t>: Key piece of information </a:t>
            </a:r>
            <a:endParaRPr sz="1800">
              <a:solidFill>
                <a:srgbClr val="757575"/>
              </a:solidFill>
              <a:latin typeface="Source Sans Pro"/>
              <a:ea typeface="Source Sans Pro"/>
              <a:cs typeface="Source Sans Pro"/>
              <a:sym typeface="Source Sans Pro"/>
            </a:endParaRPr>
          </a:p>
        </p:txBody>
      </p:sp>
      <p:sp>
        <p:nvSpPr>
          <p:cNvPr id="831" name="Google Shape;831;p162"/>
          <p:cNvSpPr txBox="1"/>
          <p:nvPr>
            <p:ph idx="1" type="body"/>
          </p:nvPr>
        </p:nvSpPr>
        <p:spPr>
          <a:xfrm>
            <a:off x="255600" y="878175"/>
            <a:ext cx="6502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Two of the most common and necessary types of information to extract from a message</a:t>
            </a:r>
            <a:endParaRPr sz="1800"/>
          </a:p>
          <a:p>
            <a:pPr indent="0" lvl="0" marL="0" rtl="0" algn="l">
              <a:spcBef>
                <a:spcPts val="1600"/>
              </a:spcBef>
              <a:spcAft>
                <a:spcPts val="1600"/>
              </a:spcAft>
              <a:buNone/>
            </a:pPr>
            <a:r>
              <a:t/>
            </a:r>
            <a:endParaRPr sz="1800"/>
          </a:p>
        </p:txBody>
      </p:sp>
      <p:sp>
        <p:nvSpPr>
          <p:cNvPr id="826" name="Google Shape;826;p162"/>
          <p:cNvSpPr txBox="1"/>
          <p:nvPr/>
        </p:nvSpPr>
        <p:spPr>
          <a:xfrm>
            <a:off x="5635075" y="1757300"/>
            <a:ext cx="23787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757575"/>
                </a:solidFill>
                <a:latin typeface="Source Sans Pro"/>
                <a:ea typeface="Source Sans Pro"/>
                <a:cs typeface="Source Sans Pro"/>
                <a:sym typeface="Source Sans Pro"/>
              </a:rPr>
              <a:t>Intent</a:t>
            </a:r>
            <a:r>
              <a:rPr lang="en" sz="1800">
                <a:solidFill>
                  <a:srgbClr val="757575"/>
                </a:solidFill>
                <a:latin typeface="Source Sans Pro"/>
                <a:ea typeface="Source Sans Pro"/>
                <a:cs typeface="Source Sans Pro"/>
                <a:sym typeface="Source Sans Pro"/>
              </a:rPr>
              <a:t>: What the user wants to achieve </a:t>
            </a:r>
            <a:endParaRPr sz="1800">
              <a:solidFill>
                <a:srgbClr val="757575"/>
              </a:solidFill>
              <a:latin typeface="Source Sans Pro"/>
              <a:ea typeface="Source Sans Pro"/>
              <a:cs typeface="Source Sans Pro"/>
              <a:sym typeface="Source Sans Pro"/>
            </a:endParaRPr>
          </a:p>
        </p:txBody>
      </p:sp>
    </p:spTree>
  </p:cSld>
  <p:clrMapOvr>
    <a:masterClrMapping/>
  </p:clrMapOvr>
</p:sld>
</file>

<file path=ppt/slides/slide1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0" name="Shape 2650"/>
        <p:cNvGrpSpPr/>
        <p:nvPr/>
      </p:nvGrpSpPr>
      <p:grpSpPr>
        <a:xfrm>
          <a:off x="0" y="0"/>
          <a:ext cx="0" cy="0"/>
          <a:chOff x="0" y="0"/>
          <a:chExt cx="0" cy="0"/>
        </a:xfrm>
      </p:grpSpPr>
      <p:sp>
        <p:nvSpPr>
          <p:cNvPr id="2651" name="Google Shape;2651;p297"/>
          <p:cNvSpPr txBox="1"/>
          <p:nvPr>
            <p:ph type="title"/>
          </p:nvPr>
        </p:nvSpPr>
        <p:spPr>
          <a:xfrm>
            <a:off x="1392775" y="394525"/>
            <a:ext cx="7363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Locally: ngrok</a:t>
            </a:r>
            <a:endParaRPr/>
          </a:p>
        </p:txBody>
      </p:sp>
      <p:sp>
        <p:nvSpPr>
          <p:cNvPr id="2652" name="Google Shape;2652;p297"/>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3" name="Google Shape;2653;p297"/>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Creates a secure, publicly accessible tunnel URL connected to a process running on localhost.</a:t>
            </a:r>
            <a:endParaRPr/>
          </a:p>
          <a:p>
            <a:pPr indent="0" lvl="0" marL="0" rtl="0" algn="l">
              <a:spcBef>
                <a:spcPts val="1600"/>
              </a:spcBef>
              <a:spcAft>
                <a:spcPts val="1600"/>
              </a:spcAft>
              <a:buNone/>
            </a:pPr>
            <a:r>
              <a:rPr lang="en"/>
              <a:t>Allows you to develop as though your application were running on a server instead of locally.</a:t>
            </a:r>
            <a:endParaRPr/>
          </a:p>
        </p:txBody>
      </p:sp>
      <p:pic>
        <p:nvPicPr>
          <p:cNvPr id="2654" name="Google Shape;2654;p297"/>
          <p:cNvPicPr preferRelativeResize="0"/>
          <p:nvPr/>
        </p:nvPicPr>
        <p:blipFill>
          <a:blip r:embed="rId3">
            <a:alphaModFix/>
          </a:blip>
          <a:stretch>
            <a:fillRect/>
          </a:stretch>
        </p:blipFill>
        <p:spPr>
          <a:xfrm>
            <a:off x="235500" y="2143698"/>
            <a:ext cx="7287974" cy="2384525"/>
          </a:xfrm>
          <a:prstGeom prst="rect">
            <a:avLst/>
          </a:prstGeom>
          <a:noFill/>
          <a:ln>
            <a:noFill/>
          </a:ln>
        </p:spPr>
      </p:pic>
    </p:spTree>
  </p:cSld>
  <p:clrMapOvr>
    <a:masterClrMapping/>
  </p:clrMapOvr>
</p:sld>
</file>

<file path=ppt/slides/slide1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58" name="Shape 2658"/>
        <p:cNvGrpSpPr/>
        <p:nvPr/>
      </p:nvGrpSpPr>
      <p:grpSpPr>
        <a:xfrm>
          <a:off x="0" y="0"/>
          <a:ext cx="0" cy="0"/>
          <a:chOff x="0" y="0"/>
          <a:chExt cx="0" cy="0"/>
        </a:xfrm>
      </p:grpSpPr>
      <p:sp>
        <p:nvSpPr>
          <p:cNvPr id="2659" name="Google Shape;2659;p298"/>
          <p:cNvSpPr txBox="1"/>
          <p:nvPr>
            <p:ph type="title"/>
          </p:nvPr>
        </p:nvSpPr>
        <p:spPr>
          <a:xfrm>
            <a:off x="1148425" y="394525"/>
            <a:ext cx="76077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Starting ngrok</a:t>
            </a:r>
            <a:endParaRPr/>
          </a:p>
        </p:txBody>
      </p:sp>
      <p:sp>
        <p:nvSpPr>
          <p:cNvPr id="2660" name="Google Shape;2660;p298"/>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1" name="Google Shape;2661;p298"/>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Start Rasa X. When you start Rasa X locally, it runs on localhost:5002</a:t>
            </a:r>
            <a:endParaRPr/>
          </a:p>
          <a:p>
            <a:pPr indent="-317500" lvl="0" marL="457200" rtl="0" algn="l">
              <a:spcBef>
                <a:spcPts val="0"/>
              </a:spcBef>
              <a:spcAft>
                <a:spcPts val="0"/>
              </a:spcAft>
              <a:buSzPts val="1400"/>
              <a:buAutoNum type="arabicPeriod"/>
            </a:pPr>
            <a:r>
              <a:rPr lang="en"/>
              <a:t>Open a new terminal window and start ngrok. Specify that ngrok should listen for the process running on port 5002</a:t>
            </a:r>
            <a:endParaRPr/>
          </a:p>
          <a:p>
            <a:pPr indent="-317500" lvl="1" marL="914400" rtl="0" algn="l">
              <a:spcBef>
                <a:spcPts val="0"/>
              </a:spcBef>
              <a:spcAft>
                <a:spcPts val="0"/>
              </a:spcAft>
              <a:buSzPts val="1400"/>
              <a:buAutoNum type="alphaLcPeriod"/>
            </a:pPr>
            <a:r>
              <a:rPr lang="en"/>
              <a:t>n</a:t>
            </a:r>
            <a:r>
              <a:rPr lang="en"/>
              <a:t>grok http 5002</a:t>
            </a:r>
            <a:endParaRPr/>
          </a:p>
          <a:p>
            <a:pPr indent="-317500" lvl="0" marL="457200" rtl="0" algn="l">
              <a:spcBef>
                <a:spcPts val="0"/>
              </a:spcBef>
              <a:spcAft>
                <a:spcPts val="0"/>
              </a:spcAft>
              <a:buSzPts val="1400"/>
              <a:buAutoNum type="arabicPeriod"/>
            </a:pPr>
            <a:r>
              <a:rPr lang="en"/>
              <a:t>Save the URL generated by ngrok</a:t>
            </a:r>
            <a:endParaRPr/>
          </a:p>
          <a:p>
            <a:pPr indent="-317500" lvl="0" marL="457200" rtl="0" algn="l">
              <a:spcBef>
                <a:spcPts val="0"/>
              </a:spcBef>
              <a:spcAft>
                <a:spcPts val="0"/>
              </a:spcAft>
              <a:buSzPts val="1400"/>
              <a:buAutoNum type="arabicPeriod"/>
            </a:pPr>
            <a:r>
              <a:rPr lang="en"/>
              <a:t>Generate a Share your Bot link in Rasa X.</a:t>
            </a:r>
            <a:endParaRPr/>
          </a:p>
          <a:p>
            <a:pPr indent="-317500" lvl="0" marL="457200" rtl="0" algn="l">
              <a:spcBef>
                <a:spcPts val="0"/>
              </a:spcBef>
              <a:spcAft>
                <a:spcPts val="0"/>
              </a:spcAft>
              <a:buSzPts val="1400"/>
              <a:buAutoNum type="arabicPeriod"/>
            </a:pPr>
            <a:r>
              <a:rPr lang="en"/>
              <a:t>In the Share Your Bot URL, replace localhost:5002 with your ngrok URL</a:t>
            </a:r>
            <a:br>
              <a:rPr lang="en"/>
            </a:br>
            <a:r>
              <a:rPr b="1" lang="en" u="sng">
                <a:solidFill>
                  <a:schemeClr val="hlink"/>
                </a:solidFill>
                <a:latin typeface="Arial"/>
                <a:ea typeface="Arial"/>
                <a:cs typeface="Arial"/>
                <a:sym typeface="Arial"/>
                <a:hlinkClick r:id="rId3"/>
              </a:rPr>
              <a:t>http://92099d45e813.ngrok.io</a:t>
            </a:r>
            <a:r>
              <a:rPr lang="en" u="sng">
                <a:solidFill>
                  <a:schemeClr val="hlink"/>
                </a:solidFill>
                <a:latin typeface="Arial"/>
                <a:ea typeface="Arial"/>
                <a:cs typeface="Arial"/>
                <a:sym typeface="Arial"/>
                <a:hlinkClick r:id="rId4"/>
              </a:rPr>
              <a:t>/guest/conversations/production/76a25a7880ac40f5bda7b42d650bca75</a:t>
            </a:r>
            <a:endParaRPr/>
          </a:p>
          <a:p>
            <a:pPr indent="0" lvl="0" marL="0" rtl="0" algn="l">
              <a:spcBef>
                <a:spcPts val="1600"/>
              </a:spcBef>
              <a:spcAft>
                <a:spcPts val="0"/>
              </a:spcAft>
              <a:buNone/>
            </a:pPr>
            <a:r>
              <a:t/>
            </a:r>
            <a:endParaRPr/>
          </a:p>
          <a:p>
            <a:pPr indent="0" lvl="0" marL="0" rtl="0" algn="l">
              <a:spcBef>
                <a:spcPts val="1600"/>
              </a:spcBef>
              <a:spcAft>
                <a:spcPts val="1600"/>
              </a:spcAft>
              <a:buNone/>
            </a:pPr>
            <a:r>
              <a:t/>
            </a:r>
            <a:endParaRPr/>
          </a:p>
        </p:txBody>
      </p:sp>
    </p:spTree>
  </p:cSld>
  <p:clrMapOvr>
    <a:masterClrMapping/>
  </p:clrMapOvr>
</p:sld>
</file>

<file path=ppt/slides/slide1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5" name="Shape 2665"/>
        <p:cNvGrpSpPr/>
        <p:nvPr/>
      </p:nvGrpSpPr>
      <p:grpSpPr>
        <a:xfrm>
          <a:off x="0" y="0"/>
          <a:ext cx="0" cy="0"/>
          <a:chOff x="0" y="0"/>
          <a:chExt cx="0" cy="0"/>
        </a:xfrm>
      </p:grpSpPr>
      <p:sp>
        <p:nvSpPr>
          <p:cNvPr id="2666" name="Google Shape;2666;p299"/>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Messaging Channels</a:t>
            </a:r>
            <a:endParaRPr/>
          </a:p>
        </p:txBody>
      </p:sp>
    </p:spTree>
  </p:cSld>
  <p:clrMapOvr>
    <a:masterClrMapping/>
  </p:clrMapOvr>
</p:sld>
</file>

<file path=ppt/slides/slide1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0" name="Shape 2670"/>
        <p:cNvGrpSpPr/>
        <p:nvPr/>
      </p:nvGrpSpPr>
      <p:grpSpPr>
        <a:xfrm>
          <a:off x="0" y="0"/>
          <a:ext cx="0" cy="0"/>
          <a:chOff x="0" y="0"/>
          <a:chExt cx="0" cy="0"/>
        </a:xfrm>
      </p:grpSpPr>
      <p:sp>
        <p:nvSpPr>
          <p:cNvPr id="2671" name="Google Shape;2671;p300"/>
          <p:cNvSpPr txBox="1"/>
          <p:nvPr>
            <p:ph type="title"/>
          </p:nvPr>
        </p:nvSpPr>
        <p:spPr>
          <a:xfrm>
            <a:off x="1600475" y="394525"/>
            <a:ext cx="7155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Source Sans Pro"/>
                <a:ea typeface="Source Sans Pro"/>
                <a:cs typeface="Source Sans Pro"/>
                <a:sym typeface="Source Sans Pro"/>
              </a:rPr>
              <a:t>Rasa Open Source</a:t>
            </a:r>
            <a:endParaRPr>
              <a:latin typeface="Source Sans Pro"/>
              <a:ea typeface="Source Sans Pro"/>
              <a:cs typeface="Source Sans Pro"/>
              <a:sym typeface="Source Sans Pro"/>
            </a:endParaRPr>
          </a:p>
        </p:txBody>
      </p:sp>
      <p:sp>
        <p:nvSpPr>
          <p:cNvPr id="2672" name="Google Shape;2672;p300"/>
          <p:cNvSpPr/>
          <p:nvPr/>
        </p:nvSpPr>
        <p:spPr>
          <a:xfrm>
            <a:off x="2749300" y="1283975"/>
            <a:ext cx="5043300" cy="3401100"/>
          </a:xfrm>
          <a:prstGeom prst="rect">
            <a:avLst/>
          </a:prstGeom>
          <a:solidFill>
            <a:srgbClr val="FFFFFF"/>
          </a:solidFill>
          <a:ln cap="flat" cmpd="sng" w="19050">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t/>
            </a:r>
            <a:endParaRPr b="1">
              <a:solidFill>
                <a:srgbClr val="5A17EE"/>
              </a:solidFill>
              <a:latin typeface="Source Sans Pro"/>
              <a:ea typeface="Source Sans Pro"/>
              <a:cs typeface="Source Sans Pro"/>
              <a:sym typeface="Source Sans Pro"/>
            </a:endParaRPr>
          </a:p>
        </p:txBody>
      </p:sp>
      <p:sp>
        <p:nvSpPr>
          <p:cNvPr id="2673" name="Google Shape;2673;p300"/>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OPEN SOURCE</a:t>
            </a:r>
            <a:endParaRPr/>
          </a:p>
        </p:txBody>
      </p:sp>
      <p:sp>
        <p:nvSpPr>
          <p:cNvPr id="2674" name="Google Shape;2674;p300"/>
          <p:cNvSpPr/>
          <p:nvPr/>
        </p:nvSpPr>
        <p:spPr>
          <a:xfrm>
            <a:off x="6294500" y="2371000"/>
            <a:ext cx="12411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EFEFEF"/>
                </a:solidFill>
                <a:latin typeface="Source Sans Pro"/>
                <a:ea typeface="Source Sans Pro"/>
                <a:cs typeface="Source Sans Pro"/>
                <a:sym typeface="Source Sans Pro"/>
              </a:rPr>
              <a:t>ML-based Dialogue Management</a:t>
            </a:r>
            <a:endParaRPr b="1">
              <a:solidFill>
                <a:srgbClr val="EFEFEF"/>
              </a:solidFill>
              <a:latin typeface="Source Sans Pro"/>
              <a:ea typeface="Source Sans Pro"/>
              <a:cs typeface="Source Sans Pro"/>
              <a:sym typeface="Source Sans Pro"/>
            </a:endParaRPr>
          </a:p>
        </p:txBody>
      </p:sp>
      <p:sp>
        <p:nvSpPr>
          <p:cNvPr id="2675" name="Google Shape;2675;p300"/>
          <p:cNvSpPr/>
          <p:nvPr/>
        </p:nvSpPr>
        <p:spPr>
          <a:xfrm>
            <a:off x="4719150" y="1416400"/>
            <a:ext cx="1413900" cy="954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r>
              <a:rPr b="1" lang="en">
                <a:solidFill>
                  <a:srgbClr val="EFEFEF"/>
                </a:solidFill>
                <a:latin typeface="Source Sans Pro"/>
                <a:ea typeface="Source Sans Pro"/>
                <a:cs typeface="Source Sans Pro"/>
                <a:sym typeface="Source Sans Pro"/>
              </a:rPr>
              <a:t>Natural Language Understanding</a:t>
            </a:r>
            <a:endParaRPr b="1">
              <a:solidFill>
                <a:srgbClr val="EFEFEF"/>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endParaRPr b="1">
              <a:solidFill>
                <a:srgbClr val="5A17EE"/>
              </a:solidFill>
              <a:latin typeface="Source Sans Pro"/>
              <a:ea typeface="Source Sans Pro"/>
              <a:cs typeface="Source Sans Pro"/>
              <a:sym typeface="Source Sans Pro"/>
            </a:endParaRPr>
          </a:p>
        </p:txBody>
      </p:sp>
      <p:sp>
        <p:nvSpPr>
          <p:cNvPr id="2676" name="Google Shape;2676;p300"/>
          <p:cNvSpPr/>
          <p:nvPr/>
        </p:nvSpPr>
        <p:spPr>
          <a:xfrm>
            <a:off x="4719150" y="3414401"/>
            <a:ext cx="14139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EFEFEF"/>
                </a:solidFill>
                <a:latin typeface="Source Sans Pro"/>
                <a:ea typeface="Source Sans Pro"/>
                <a:cs typeface="Source Sans Pro"/>
                <a:sym typeface="Source Sans Pro"/>
              </a:rPr>
              <a:t>Response Selection</a:t>
            </a:r>
            <a:endParaRPr>
              <a:solidFill>
                <a:srgbClr val="EFEFEF"/>
              </a:solidFill>
              <a:latin typeface="Source Sans Pro"/>
              <a:ea typeface="Source Sans Pro"/>
              <a:cs typeface="Source Sans Pro"/>
              <a:sym typeface="Source Sans Pro"/>
            </a:endParaRPr>
          </a:p>
        </p:txBody>
      </p:sp>
      <p:sp>
        <p:nvSpPr>
          <p:cNvPr id="2677" name="Google Shape;2677;p300"/>
          <p:cNvSpPr/>
          <p:nvPr/>
        </p:nvSpPr>
        <p:spPr>
          <a:xfrm>
            <a:off x="3014550" y="2274550"/>
            <a:ext cx="1241100" cy="1576200"/>
          </a:xfrm>
          <a:prstGeom prst="rect">
            <a:avLst/>
          </a:prstGeom>
          <a:solidFill>
            <a:srgbClr val="FFFFFF"/>
          </a:solidFill>
          <a:ln cap="flat" cmpd="sng" w="9525">
            <a:solidFill>
              <a:srgbClr val="5A17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Message Channels</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757575"/>
              </a:buClr>
              <a:buFont typeface="Karla"/>
              <a:buNone/>
            </a:pPr>
            <a:br>
              <a:rPr i="0" lang="en" sz="1400" u="none" cap="none" strike="noStrike">
                <a:solidFill>
                  <a:srgbClr val="617287"/>
                </a:solidFill>
                <a:latin typeface="Source Sans Pro"/>
                <a:ea typeface="Source Sans Pro"/>
                <a:cs typeface="Source Sans Pro"/>
                <a:sym typeface="Source Sans Pro"/>
              </a:rPr>
            </a:br>
            <a:r>
              <a:rPr lang="en" sz="1100">
                <a:solidFill>
                  <a:srgbClr val="5A17EF"/>
                </a:solidFill>
                <a:latin typeface="Source Sans Pro"/>
                <a:ea typeface="Source Sans Pro"/>
                <a:cs typeface="Source Sans Pro"/>
                <a:sym typeface="Source Sans Pro"/>
              </a:rPr>
              <a:t>E</a:t>
            </a:r>
            <a:r>
              <a:rPr i="0" lang="en" sz="1100" u="none" cap="none" strike="noStrike">
                <a:solidFill>
                  <a:srgbClr val="5A17EF"/>
                </a:solidFill>
                <a:latin typeface="Source Sans Pro"/>
                <a:ea typeface="Source Sans Pro"/>
                <a:cs typeface="Source Sans Pro"/>
                <a:sym typeface="Source Sans Pro"/>
              </a:rPr>
              <a:t>.g. </a:t>
            </a:r>
            <a:r>
              <a:rPr lang="en" sz="1100">
                <a:solidFill>
                  <a:srgbClr val="5A17EF"/>
                </a:solidFill>
                <a:latin typeface="Source Sans Pro"/>
                <a:ea typeface="Source Sans Pro"/>
                <a:cs typeface="Source Sans Pro"/>
                <a:sym typeface="Source Sans Pro"/>
              </a:rPr>
              <a:t>Live Chat, App, Messenger</a:t>
            </a:r>
            <a:endParaRPr i="0" sz="1100" u="none" cap="none" strike="noStrike">
              <a:solidFill>
                <a:srgbClr val="5A17EF"/>
              </a:solidFill>
              <a:latin typeface="Source Sans Pro"/>
              <a:ea typeface="Source Sans Pro"/>
              <a:cs typeface="Source Sans Pro"/>
              <a:sym typeface="Source Sans Pro"/>
            </a:endParaRPr>
          </a:p>
        </p:txBody>
      </p:sp>
      <p:cxnSp>
        <p:nvCxnSpPr>
          <p:cNvPr id="2678" name="Google Shape;2678;p300"/>
          <p:cNvCxnSpPr>
            <a:stCxn id="2677" idx="0"/>
          </p:cNvCxnSpPr>
          <p:nvPr/>
        </p:nvCxnSpPr>
        <p:spPr>
          <a:xfrm rot="-5400000">
            <a:off x="3975750" y="1528300"/>
            <a:ext cx="405600" cy="1086900"/>
          </a:xfrm>
          <a:prstGeom prst="bentConnector2">
            <a:avLst/>
          </a:prstGeom>
          <a:noFill/>
          <a:ln cap="flat" cmpd="sng" w="28575">
            <a:solidFill>
              <a:srgbClr val="EFEFEF"/>
            </a:solidFill>
            <a:prstDash val="solid"/>
            <a:round/>
            <a:headEnd len="sm" w="sm" type="none"/>
            <a:tailEnd len="med" w="med" type="triangle"/>
          </a:ln>
        </p:spPr>
      </p:cxnSp>
      <p:cxnSp>
        <p:nvCxnSpPr>
          <p:cNvPr id="2679" name="Google Shape;2679;p300"/>
          <p:cNvCxnSpPr>
            <a:endCxn id="2674" idx="0"/>
          </p:cNvCxnSpPr>
          <p:nvPr/>
        </p:nvCxnSpPr>
        <p:spPr>
          <a:xfrm>
            <a:off x="6141050" y="1869100"/>
            <a:ext cx="774000" cy="501900"/>
          </a:xfrm>
          <a:prstGeom prst="bentConnector2">
            <a:avLst/>
          </a:prstGeom>
          <a:noFill/>
          <a:ln cap="flat" cmpd="sng" w="28575">
            <a:solidFill>
              <a:srgbClr val="EFEFEF"/>
            </a:solidFill>
            <a:prstDash val="solid"/>
            <a:round/>
            <a:headEnd len="sm" w="sm" type="none"/>
            <a:tailEnd len="med" w="med" type="triangle"/>
          </a:ln>
        </p:spPr>
      </p:cxnSp>
      <p:cxnSp>
        <p:nvCxnSpPr>
          <p:cNvPr id="2680" name="Google Shape;2680;p300"/>
          <p:cNvCxnSpPr>
            <a:stCxn id="2674" idx="2"/>
          </p:cNvCxnSpPr>
          <p:nvPr/>
        </p:nvCxnSpPr>
        <p:spPr>
          <a:xfrm rot="5400000">
            <a:off x="6284450" y="3501100"/>
            <a:ext cx="501600" cy="759600"/>
          </a:xfrm>
          <a:prstGeom prst="bentConnector2">
            <a:avLst/>
          </a:prstGeom>
          <a:noFill/>
          <a:ln cap="flat" cmpd="sng" w="28575">
            <a:solidFill>
              <a:srgbClr val="EFEFEF"/>
            </a:solidFill>
            <a:prstDash val="solid"/>
            <a:round/>
            <a:headEnd len="sm" w="sm" type="none"/>
            <a:tailEnd len="med" w="med" type="triangle"/>
          </a:ln>
        </p:spPr>
      </p:cxnSp>
      <p:cxnSp>
        <p:nvCxnSpPr>
          <p:cNvPr id="2681" name="Google Shape;2681;p300"/>
          <p:cNvCxnSpPr>
            <a:endCxn id="2677" idx="2"/>
          </p:cNvCxnSpPr>
          <p:nvPr/>
        </p:nvCxnSpPr>
        <p:spPr>
          <a:xfrm rot="10800000">
            <a:off x="3635100" y="3850750"/>
            <a:ext cx="1093800" cy="386400"/>
          </a:xfrm>
          <a:prstGeom prst="bentConnector2">
            <a:avLst/>
          </a:prstGeom>
          <a:noFill/>
          <a:ln cap="flat" cmpd="sng" w="28575">
            <a:solidFill>
              <a:srgbClr val="EFEFEF"/>
            </a:solidFill>
            <a:prstDash val="solid"/>
            <a:round/>
            <a:headEnd len="sm" w="sm" type="none"/>
            <a:tailEnd len="med" w="med" type="triangle"/>
          </a:ln>
        </p:spPr>
      </p:cxnSp>
      <p:grpSp>
        <p:nvGrpSpPr>
          <p:cNvPr id="2682" name="Google Shape;2682;p300"/>
          <p:cNvGrpSpPr/>
          <p:nvPr/>
        </p:nvGrpSpPr>
        <p:grpSpPr>
          <a:xfrm>
            <a:off x="8110100" y="2023150"/>
            <a:ext cx="952800" cy="1954800"/>
            <a:chOff x="8034050" y="1672800"/>
            <a:chExt cx="952800" cy="1954800"/>
          </a:xfrm>
        </p:grpSpPr>
        <p:sp>
          <p:nvSpPr>
            <p:cNvPr id="2683" name="Google Shape;2683;p300"/>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EFEFEF"/>
                  </a:solidFill>
                  <a:latin typeface="Source Sans Pro"/>
                  <a:ea typeface="Source Sans Pro"/>
                  <a:cs typeface="Source Sans Pro"/>
                  <a:sym typeface="Source Sans Pro"/>
                </a:rPr>
                <a:t>Backend,</a:t>
              </a:r>
              <a:endParaRPr sz="1100">
                <a:solidFill>
                  <a:srgbClr val="EFEFEF"/>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EFEFEF"/>
                  </a:solidFill>
                  <a:latin typeface="Source Sans Pro"/>
                  <a:ea typeface="Source Sans Pro"/>
                  <a:cs typeface="Source Sans Pro"/>
                  <a:sym typeface="Source Sans Pro"/>
                </a:rPr>
                <a:t>database, API, etc.</a:t>
              </a:r>
              <a:endParaRPr sz="1100">
                <a:solidFill>
                  <a:srgbClr val="EFEFEF"/>
                </a:solidFill>
                <a:latin typeface="Source Sans Pro"/>
                <a:ea typeface="Source Sans Pro"/>
                <a:cs typeface="Source Sans Pro"/>
                <a:sym typeface="Source Sans Pro"/>
              </a:endParaRPr>
            </a:p>
          </p:txBody>
        </p:sp>
        <p:pic>
          <p:nvPicPr>
            <p:cNvPr id="2684" name="Google Shape;2684;p300"/>
            <p:cNvPicPr preferRelativeResize="0"/>
            <p:nvPr/>
          </p:nvPicPr>
          <p:blipFill>
            <a:blip r:embed="rId3">
              <a:alphaModFix/>
            </a:blip>
            <a:stretch>
              <a:fillRect/>
            </a:stretch>
          </p:blipFill>
          <p:spPr>
            <a:xfrm>
              <a:off x="8179543" y="2319292"/>
              <a:ext cx="661800" cy="661800"/>
            </a:xfrm>
            <a:prstGeom prst="rect">
              <a:avLst/>
            </a:prstGeom>
            <a:noFill/>
            <a:ln cap="flat" cmpd="sng" w="9525">
              <a:solidFill>
                <a:srgbClr val="EFEFEF"/>
              </a:solidFill>
              <a:prstDash val="solid"/>
              <a:round/>
              <a:headEnd len="sm" w="sm" type="none"/>
              <a:tailEnd len="sm" w="sm" type="none"/>
            </a:ln>
          </p:spPr>
        </p:pic>
      </p:grpSp>
      <p:cxnSp>
        <p:nvCxnSpPr>
          <p:cNvPr id="2685" name="Google Shape;2685;p300"/>
          <p:cNvCxnSpPr>
            <a:stCxn id="2674" idx="3"/>
            <a:endCxn id="2683" idx="1"/>
          </p:cNvCxnSpPr>
          <p:nvPr/>
        </p:nvCxnSpPr>
        <p:spPr>
          <a:xfrm>
            <a:off x="7535600" y="3000550"/>
            <a:ext cx="574500" cy="0"/>
          </a:xfrm>
          <a:prstGeom prst="straightConnector1">
            <a:avLst/>
          </a:prstGeom>
          <a:noFill/>
          <a:ln cap="flat" cmpd="sng" w="28575">
            <a:solidFill>
              <a:srgbClr val="EFEFEF"/>
            </a:solidFill>
            <a:prstDash val="solid"/>
            <a:round/>
            <a:headEnd len="sm" w="sm" type="triangle"/>
            <a:tailEnd len="med" w="med" type="triangle"/>
          </a:ln>
        </p:spPr>
      </p:cxnSp>
      <p:pic>
        <p:nvPicPr>
          <p:cNvPr id="2686" name="Google Shape;2686;p300"/>
          <p:cNvPicPr preferRelativeResize="0"/>
          <p:nvPr/>
        </p:nvPicPr>
        <p:blipFill>
          <a:blip r:embed="rId4">
            <a:alphaModFix/>
          </a:blip>
          <a:stretch>
            <a:fillRect/>
          </a:stretch>
        </p:blipFill>
        <p:spPr>
          <a:xfrm>
            <a:off x="211425" y="2062577"/>
            <a:ext cx="568525" cy="568562"/>
          </a:xfrm>
          <a:prstGeom prst="rect">
            <a:avLst/>
          </a:prstGeom>
          <a:noFill/>
          <a:ln>
            <a:noFill/>
          </a:ln>
        </p:spPr>
      </p:pic>
      <p:sp>
        <p:nvSpPr>
          <p:cNvPr id="2687" name="Google Shape;2687;p300"/>
          <p:cNvSpPr/>
          <p:nvPr/>
        </p:nvSpPr>
        <p:spPr>
          <a:xfrm>
            <a:off x="926550" y="1915950"/>
            <a:ext cx="1490100" cy="989700"/>
          </a:xfrm>
          <a:prstGeom prst="wedgeRectCallout">
            <a:avLst>
              <a:gd fmla="val -60780" name="adj1"/>
              <a:gd fmla="val 10968" name="adj2"/>
            </a:avLst>
          </a:prstGeom>
          <a:noFill/>
          <a:ln cap="flat" cmpd="sng" w="9525">
            <a:solidFill>
              <a:srgbClr val="5A17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757575"/>
                </a:solidFill>
                <a:latin typeface="Source Sans Pro"/>
                <a:ea typeface="Source Sans Pro"/>
                <a:cs typeface="Source Sans Pro"/>
                <a:sym typeface="Source Sans Pro"/>
              </a:rPr>
              <a:t>“I want to change my address”</a:t>
            </a:r>
            <a:endParaRPr b="1" i="1" sz="1200">
              <a:solidFill>
                <a:srgbClr val="757575"/>
              </a:solidFill>
              <a:latin typeface="Source Sans Pro"/>
              <a:ea typeface="Source Sans Pro"/>
              <a:cs typeface="Source Sans Pro"/>
              <a:sym typeface="Source Sans Pro"/>
            </a:endParaRPr>
          </a:p>
        </p:txBody>
      </p:sp>
      <p:pic>
        <p:nvPicPr>
          <p:cNvPr id="2688" name="Google Shape;2688;p300"/>
          <p:cNvPicPr preferRelativeResize="0"/>
          <p:nvPr/>
        </p:nvPicPr>
        <p:blipFill>
          <a:blip r:embed="rId5">
            <a:alphaModFix/>
          </a:blip>
          <a:stretch>
            <a:fillRect/>
          </a:stretch>
        </p:blipFill>
        <p:spPr>
          <a:xfrm>
            <a:off x="2836275" y="1420337"/>
            <a:ext cx="574499" cy="279325"/>
          </a:xfrm>
          <a:prstGeom prst="rect">
            <a:avLst/>
          </a:prstGeom>
          <a:noFill/>
          <a:ln>
            <a:noFill/>
          </a:ln>
        </p:spPr>
      </p:pic>
      <p:cxnSp>
        <p:nvCxnSpPr>
          <p:cNvPr id="2689" name="Google Shape;2689;p300"/>
          <p:cNvCxnSpPr>
            <a:endCxn id="2687" idx="3"/>
          </p:cNvCxnSpPr>
          <p:nvPr/>
        </p:nvCxnSpPr>
        <p:spPr>
          <a:xfrm rot="10800000">
            <a:off x="2416650" y="2410800"/>
            <a:ext cx="618900" cy="0"/>
          </a:xfrm>
          <a:prstGeom prst="straightConnector1">
            <a:avLst/>
          </a:prstGeom>
          <a:noFill/>
          <a:ln cap="flat" cmpd="sng" w="28575">
            <a:solidFill>
              <a:srgbClr val="5A17EF"/>
            </a:solidFill>
            <a:prstDash val="solid"/>
            <a:round/>
            <a:headEnd len="med" w="med" type="triangle"/>
            <a:tailEnd len="med" w="med" type="none"/>
          </a:ln>
        </p:spPr>
      </p:cxnSp>
      <p:sp>
        <p:nvSpPr>
          <p:cNvPr id="2690" name="Google Shape;2690;p300"/>
          <p:cNvSpPr/>
          <p:nvPr/>
        </p:nvSpPr>
        <p:spPr>
          <a:xfrm>
            <a:off x="825800" y="3165300"/>
            <a:ext cx="1490100" cy="868800"/>
          </a:xfrm>
          <a:prstGeom prst="wedgeRectCallout">
            <a:avLst>
              <a:gd fmla="val 56100" name="adj1"/>
              <a:gd fmla="val 33708" name="adj2"/>
            </a:avLst>
          </a:prstGeom>
          <a:noFill/>
          <a:ln cap="flat" cmpd="sng" w="9525">
            <a:solidFill>
              <a:srgbClr val="5A17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5A17EF"/>
                </a:solidFill>
                <a:latin typeface="Source Sans Pro"/>
                <a:ea typeface="Source Sans Pro"/>
                <a:cs typeface="Source Sans Pro"/>
                <a:sym typeface="Source Sans Pro"/>
              </a:rPr>
              <a:t>“What’s your new address?”</a:t>
            </a:r>
            <a:endParaRPr b="1" i="1" sz="1200">
              <a:solidFill>
                <a:srgbClr val="5A17EF"/>
              </a:solidFill>
              <a:latin typeface="Source Sans Pro"/>
              <a:ea typeface="Source Sans Pro"/>
              <a:cs typeface="Source Sans Pro"/>
              <a:sym typeface="Source Sans Pro"/>
            </a:endParaRPr>
          </a:p>
        </p:txBody>
      </p:sp>
      <p:cxnSp>
        <p:nvCxnSpPr>
          <p:cNvPr id="2691" name="Google Shape;2691;p300"/>
          <p:cNvCxnSpPr/>
          <p:nvPr/>
        </p:nvCxnSpPr>
        <p:spPr>
          <a:xfrm rot="10800000">
            <a:off x="2386111" y="3521296"/>
            <a:ext cx="628500" cy="0"/>
          </a:xfrm>
          <a:prstGeom prst="straightConnector1">
            <a:avLst/>
          </a:prstGeom>
          <a:noFill/>
          <a:ln cap="flat" cmpd="sng" w="28575">
            <a:solidFill>
              <a:srgbClr val="5A17EF"/>
            </a:solidFill>
            <a:prstDash val="solid"/>
            <a:round/>
            <a:headEnd len="sm" w="sm" type="none"/>
            <a:tailEnd len="med" w="med" type="triangle"/>
          </a:ln>
        </p:spPr>
      </p:cxnSp>
      <p:pic>
        <p:nvPicPr>
          <p:cNvPr id="2692" name="Google Shape;2692;p300"/>
          <p:cNvPicPr preferRelativeResize="0"/>
          <p:nvPr/>
        </p:nvPicPr>
        <p:blipFill>
          <a:blip r:embed="rId6">
            <a:alphaModFix/>
          </a:blip>
          <a:stretch>
            <a:fillRect/>
          </a:stretch>
        </p:blipFill>
        <p:spPr>
          <a:xfrm>
            <a:off x="136700" y="3246187"/>
            <a:ext cx="618900" cy="707026"/>
          </a:xfrm>
          <a:prstGeom prst="rect">
            <a:avLst/>
          </a:prstGeom>
          <a:noFill/>
          <a:ln>
            <a:noFill/>
          </a:ln>
        </p:spPr>
      </p:pic>
    </p:spTree>
  </p:cSld>
  <p:clrMapOvr>
    <a:masterClrMapping/>
  </p:clrMapOvr>
</p:sld>
</file>

<file path=ppt/slides/slide1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96" name="Shape 2696"/>
        <p:cNvGrpSpPr/>
        <p:nvPr/>
      </p:nvGrpSpPr>
      <p:grpSpPr>
        <a:xfrm>
          <a:off x="0" y="0"/>
          <a:ext cx="0" cy="0"/>
          <a:chOff x="0" y="0"/>
          <a:chExt cx="0" cy="0"/>
        </a:xfrm>
      </p:grpSpPr>
      <p:sp>
        <p:nvSpPr>
          <p:cNvPr id="2697" name="Google Shape;2697;p301"/>
          <p:cNvSpPr txBox="1"/>
          <p:nvPr>
            <p:ph type="title"/>
          </p:nvPr>
        </p:nvSpPr>
        <p:spPr>
          <a:xfrm>
            <a:off x="1502725" y="394525"/>
            <a:ext cx="72534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Built in Channels</a:t>
            </a:r>
            <a:endParaRPr/>
          </a:p>
        </p:txBody>
      </p:sp>
      <p:sp>
        <p:nvSpPr>
          <p:cNvPr id="2698" name="Google Shape;2698;p301"/>
          <p:cNvSpPr txBox="1"/>
          <p:nvPr>
            <p:ph idx="2" type="title"/>
          </p:nvPr>
        </p:nvSpPr>
        <p:spPr>
          <a:xfrm>
            <a:off x="1588250" y="222850"/>
            <a:ext cx="71679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MESSAGING CHANNELS</a:t>
            </a:r>
            <a:endParaRPr/>
          </a:p>
        </p:txBody>
      </p:sp>
      <p:pic>
        <p:nvPicPr>
          <p:cNvPr id="2699" name="Google Shape;2699;p301"/>
          <p:cNvPicPr preferRelativeResize="0"/>
          <p:nvPr/>
        </p:nvPicPr>
        <p:blipFill>
          <a:blip r:embed="rId3">
            <a:alphaModFix/>
          </a:blip>
          <a:stretch>
            <a:fillRect/>
          </a:stretch>
        </p:blipFill>
        <p:spPr>
          <a:xfrm>
            <a:off x="310125" y="1148075"/>
            <a:ext cx="2055174" cy="841400"/>
          </a:xfrm>
          <a:prstGeom prst="rect">
            <a:avLst/>
          </a:prstGeom>
          <a:noFill/>
          <a:ln>
            <a:noFill/>
          </a:ln>
        </p:spPr>
      </p:pic>
      <p:pic>
        <p:nvPicPr>
          <p:cNvPr id="2700" name="Google Shape;2700;p301"/>
          <p:cNvPicPr preferRelativeResize="0"/>
          <p:nvPr/>
        </p:nvPicPr>
        <p:blipFill>
          <a:blip r:embed="rId4">
            <a:alphaModFix/>
          </a:blip>
          <a:stretch>
            <a:fillRect/>
          </a:stretch>
        </p:blipFill>
        <p:spPr>
          <a:xfrm>
            <a:off x="751874" y="2227725"/>
            <a:ext cx="1666299" cy="1666299"/>
          </a:xfrm>
          <a:prstGeom prst="rect">
            <a:avLst/>
          </a:prstGeom>
          <a:noFill/>
          <a:ln>
            <a:noFill/>
          </a:ln>
        </p:spPr>
      </p:pic>
      <p:pic>
        <p:nvPicPr>
          <p:cNvPr id="2701" name="Google Shape;2701;p301"/>
          <p:cNvPicPr preferRelativeResize="0"/>
          <p:nvPr/>
        </p:nvPicPr>
        <p:blipFill>
          <a:blip r:embed="rId5">
            <a:alphaModFix/>
          </a:blip>
          <a:stretch>
            <a:fillRect/>
          </a:stretch>
        </p:blipFill>
        <p:spPr>
          <a:xfrm>
            <a:off x="3854148" y="222850"/>
            <a:ext cx="1851524" cy="2341900"/>
          </a:xfrm>
          <a:prstGeom prst="rect">
            <a:avLst/>
          </a:prstGeom>
          <a:noFill/>
          <a:ln>
            <a:noFill/>
          </a:ln>
        </p:spPr>
      </p:pic>
      <p:pic>
        <p:nvPicPr>
          <p:cNvPr id="2702" name="Google Shape;2702;p301"/>
          <p:cNvPicPr preferRelativeResize="0"/>
          <p:nvPr/>
        </p:nvPicPr>
        <p:blipFill>
          <a:blip r:embed="rId6">
            <a:alphaModFix/>
          </a:blip>
          <a:stretch>
            <a:fillRect/>
          </a:stretch>
        </p:blipFill>
        <p:spPr>
          <a:xfrm>
            <a:off x="5591150" y="3331500"/>
            <a:ext cx="3418227" cy="1577625"/>
          </a:xfrm>
          <a:prstGeom prst="rect">
            <a:avLst/>
          </a:prstGeom>
          <a:noFill/>
          <a:ln>
            <a:noFill/>
          </a:ln>
        </p:spPr>
      </p:pic>
      <p:pic>
        <p:nvPicPr>
          <p:cNvPr id="2703" name="Google Shape;2703;p301"/>
          <p:cNvPicPr preferRelativeResize="0"/>
          <p:nvPr/>
        </p:nvPicPr>
        <p:blipFill>
          <a:blip r:embed="rId7">
            <a:alphaModFix/>
          </a:blip>
          <a:stretch>
            <a:fillRect/>
          </a:stretch>
        </p:blipFill>
        <p:spPr>
          <a:xfrm>
            <a:off x="6353325" y="626575"/>
            <a:ext cx="2163525" cy="2163525"/>
          </a:xfrm>
          <a:prstGeom prst="rect">
            <a:avLst/>
          </a:prstGeom>
          <a:noFill/>
          <a:ln>
            <a:noFill/>
          </a:ln>
        </p:spPr>
      </p:pic>
      <p:pic>
        <p:nvPicPr>
          <p:cNvPr id="2704" name="Google Shape;2704;p301"/>
          <p:cNvPicPr preferRelativeResize="0"/>
          <p:nvPr/>
        </p:nvPicPr>
        <p:blipFill>
          <a:blip r:embed="rId8">
            <a:alphaModFix/>
          </a:blip>
          <a:stretch>
            <a:fillRect/>
          </a:stretch>
        </p:blipFill>
        <p:spPr>
          <a:xfrm>
            <a:off x="3019399" y="3453038"/>
            <a:ext cx="1287576" cy="1490355"/>
          </a:xfrm>
          <a:prstGeom prst="rect">
            <a:avLst/>
          </a:prstGeom>
          <a:noFill/>
          <a:ln>
            <a:noFill/>
          </a:ln>
        </p:spPr>
      </p:pic>
      <p:sp>
        <p:nvSpPr>
          <p:cNvPr id="2705" name="Google Shape;2705;p301"/>
          <p:cNvSpPr txBox="1"/>
          <p:nvPr/>
        </p:nvSpPr>
        <p:spPr>
          <a:xfrm>
            <a:off x="2608150" y="1164575"/>
            <a:ext cx="3418200" cy="841500"/>
          </a:xfrm>
          <a:prstGeom prst="rect">
            <a:avLst/>
          </a:prstGeom>
          <a:noFill/>
          <a:ln>
            <a:noFill/>
          </a:ln>
        </p:spPr>
        <p:txBody>
          <a:bodyPr anchorCtr="0" anchor="t" bIns="91425" lIns="91425" spcFirstLastPara="1" rIns="91425" wrap="square" tIns="91425">
            <a:noAutofit/>
          </a:bodyPr>
          <a:lstStyle/>
          <a:p>
            <a:pPr indent="0" lvl="0" marL="457200" rtl="0" algn="r">
              <a:spcBef>
                <a:spcPts val="0"/>
              </a:spcBef>
              <a:spcAft>
                <a:spcPts val="0"/>
              </a:spcAft>
              <a:buNone/>
            </a:pPr>
            <a:r>
              <a:rPr lang="en" sz="3600">
                <a:latin typeface="Source Sans Pro"/>
                <a:ea typeface="Source Sans Pro"/>
                <a:cs typeface="Source Sans Pro"/>
                <a:sym typeface="Source Sans Pro"/>
              </a:rPr>
              <a:t>Telegram</a:t>
            </a:r>
            <a:endParaRPr sz="3600">
              <a:latin typeface="Source Sans Pro"/>
              <a:ea typeface="Source Sans Pro"/>
              <a:cs typeface="Source Sans Pro"/>
              <a:sym typeface="Source Sans Pro"/>
            </a:endParaRPr>
          </a:p>
        </p:txBody>
      </p:sp>
      <p:pic>
        <p:nvPicPr>
          <p:cNvPr id="2706" name="Google Shape;2706;p301"/>
          <p:cNvPicPr preferRelativeResize="0"/>
          <p:nvPr/>
        </p:nvPicPr>
        <p:blipFill>
          <a:blip r:embed="rId9">
            <a:alphaModFix/>
          </a:blip>
          <a:stretch>
            <a:fillRect/>
          </a:stretch>
        </p:blipFill>
        <p:spPr>
          <a:xfrm>
            <a:off x="4034050" y="1875201"/>
            <a:ext cx="1219425" cy="139307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xit" presetID="10" presetSubtype="0">
                                  <p:stCondLst>
                                    <p:cond delay="0"/>
                                  </p:stCondLst>
                                  <p:childTnLst>
                                    <p:animEffect filter="fade" transition="out">
                                      <p:cBhvr>
                                        <p:cTn dur="1000"/>
                                        <p:tgtEl>
                                          <p:spTgt spid="2699"/>
                                        </p:tgtEl>
                                      </p:cBhvr>
                                    </p:animEffect>
                                    <p:set>
                                      <p:cBhvr>
                                        <p:cTn dur="1" fill="hold">
                                          <p:stCondLst>
                                            <p:cond delay="1000"/>
                                          </p:stCondLst>
                                        </p:cTn>
                                        <p:tgtEl>
                                          <p:spTgt spid="2699"/>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700"/>
                                        </p:tgtEl>
                                      </p:cBhvr>
                                    </p:animEffect>
                                    <p:set>
                                      <p:cBhvr>
                                        <p:cTn dur="1" fill="hold">
                                          <p:stCondLst>
                                            <p:cond delay="1000"/>
                                          </p:stCondLst>
                                        </p:cTn>
                                        <p:tgtEl>
                                          <p:spTgt spid="2700"/>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701"/>
                                        </p:tgtEl>
                                      </p:cBhvr>
                                    </p:animEffect>
                                    <p:set>
                                      <p:cBhvr>
                                        <p:cTn dur="1" fill="hold">
                                          <p:stCondLst>
                                            <p:cond delay="1000"/>
                                          </p:stCondLst>
                                        </p:cTn>
                                        <p:tgtEl>
                                          <p:spTgt spid="2701"/>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704"/>
                                        </p:tgtEl>
                                      </p:cBhvr>
                                    </p:animEffect>
                                    <p:set>
                                      <p:cBhvr>
                                        <p:cTn dur="1" fill="hold">
                                          <p:stCondLst>
                                            <p:cond delay="1000"/>
                                          </p:stCondLst>
                                        </p:cTn>
                                        <p:tgtEl>
                                          <p:spTgt spid="2704"/>
                                        </p:tgtEl>
                                        <p:attrNameLst>
                                          <p:attrName>style.visibility</p:attrName>
                                        </p:attrNameLst>
                                      </p:cBhvr>
                                      <p:to>
                                        <p:strVal val="hidden"/>
                                      </p:to>
                                    </p:set>
                                  </p:childTnLst>
                                </p:cTn>
                              </p:par>
                              <p:par>
                                <p:cTn fill="hold" nodeType="withEffect" presetClass="exit" presetID="10" presetSubtype="0">
                                  <p:stCondLst>
                                    <p:cond delay="0"/>
                                  </p:stCondLst>
                                  <p:childTnLst>
                                    <p:animEffect filter="fade" transition="out">
                                      <p:cBhvr>
                                        <p:cTn dur="1000"/>
                                        <p:tgtEl>
                                          <p:spTgt spid="2702"/>
                                        </p:tgtEl>
                                      </p:cBhvr>
                                    </p:animEffect>
                                    <p:set>
                                      <p:cBhvr>
                                        <p:cTn dur="1" fill="hold">
                                          <p:stCondLst>
                                            <p:cond delay="1000"/>
                                          </p:stCondLst>
                                        </p:cTn>
                                        <p:tgtEl>
                                          <p:spTgt spid="2702"/>
                                        </p:tgtEl>
                                        <p:attrNameLst>
                                          <p:attrName>style.visibility</p:attrName>
                                        </p:attrNameLst>
                                      </p:cBhvr>
                                      <p:to>
                                        <p:strVal val="hidden"/>
                                      </p:to>
                                    </p:set>
                                  </p:childTnLst>
                                </p:cTn>
                              </p:par>
                              <p:par>
                                <p:cTn fill="hold" nodeType="withEffect" presetClass="entr" presetID="10" presetSubtype="0">
                                  <p:stCondLst>
                                    <p:cond delay="0"/>
                                  </p:stCondLst>
                                  <p:childTnLst>
                                    <p:set>
                                      <p:cBhvr>
                                        <p:cTn dur="1" fill="hold">
                                          <p:stCondLst>
                                            <p:cond delay="0"/>
                                          </p:stCondLst>
                                        </p:cTn>
                                        <p:tgtEl>
                                          <p:spTgt spid="2705"/>
                                        </p:tgtEl>
                                        <p:attrNameLst>
                                          <p:attrName>style.visibility</p:attrName>
                                        </p:attrNameLst>
                                      </p:cBhvr>
                                      <p:to>
                                        <p:strVal val="visible"/>
                                      </p:to>
                                    </p:set>
                                    <p:animEffect filter="fade" transition="in">
                                      <p:cBhvr>
                                        <p:cTn dur="1000"/>
                                        <p:tgtEl>
                                          <p:spTgt spid="270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0" name="Shape 2710"/>
        <p:cNvGrpSpPr/>
        <p:nvPr/>
      </p:nvGrpSpPr>
      <p:grpSpPr>
        <a:xfrm>
          <a:off x="0" y="0"/>
          <a:ext cx="0" cy="0"/>
          <a:chOff x="0" y="0"/>
          <a:chExt cx="0" cy="0"/>
        </a:xfrm>
      </p:grpSpPr>
      <p:sp>
        <p:nvSpPr>
          <p:cNvPr id="2711" name="Google Shape;2711;p302"/>
          <p:cNvSpPr txBox="1"/>
          <p:nvPr>
            <p:ph type="title"/>
          </p:nvPr>
        </p:nvSpPr>
        <p:spPr>
          <a:xfrm>
            <a:off x="2150250" y="394525"/>
            <a:ext cx="66060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Messaging Channels</a:t>
            </a:r>
            <a:endParaRPr/>
          </a:p>
        </p:txBody>
      </p:sp>
      <p:sp>
        <p:nvSpPr>
          <p:cNvPr id="2712" name="Google Shape;2712;p302"/>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13" name="Google Shape;2713;p302"/>
          <p:cNvSpPr txBox="1"/>
          <p:nvPr>
            <p:ph idx="1" type="body"/>
          </p:nvPr>
        </p:nvSpPr>
        <p:spPr>
          <a:xfrm>
            <a:off x="235500" y="1056325"/>
            <a:ext cx="37107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Channel connection details are kept in the </a:t>
            </a:r>
            <a:r>
              <a:rPr b="1" lang="en"/>
              <a:t>credentials.yml</a:t>
            </a:r>
            <a:r>
              <a:rPr lang="en"/>
              <a:t> file</a:t>
            </a:r>
            <a:endParaRPr/>
          </a:p>
          <a:p>
            <a:pPr indent="-317500" lvl="0" marL="457200" rtl="0" algn="l">
              <a:spcBef>
                <a:spcPts val="0"/>
              </a:spcBef>
              <a:spcAft>
                <a:spcPts val="0"/>
              </a:spcAft>
              <a:buSzPts val="1400"/>
              <a:buChar char="●"/>
            </a:pPr>
            <a:r>
              <a:rPr lang="en"/>
              <a:t>When you move to production, you’ll want to re-create these credentials securely on your server</a:t>
            </a:r>
            <a:endParaRPr/>
          </a:p>
          <a:p>
            <a:pPr indent="-317500" lvl="0" marL="457200" rtl="0" algn="l">
              <a:spcBef>
                <a:spcPts val="0"/>
              </a:spcBef>
              <a:spcAft>
                <a:spcPts val="0"/>
              </a:spcAft>
              <a:buSzPts val="1400"/>
              <a:buChar char="●"/>
            </a:pPr>
            <a:r>
              <a:rPr lang="en"/>
              <a:t>After you update credentials.yml, start (or restart) the server with </a:t>
            </a:r>
            <a:r>
              <a:rPr lang="en">
                <a:latin typeface="Courier New"/>
                <a:ea typeface="Courier New"/>
                <a:cs typeface="Courier New"/>
                <a:sym typeface="Courier New"/>
              </a:rPr>
              <a:t>rasa run</a:t>
            </a:r>
            <a:endParaRPr>
              <a:latin typeface="Courier New"/>
              <a:ea typeface="Courier New"/>
              <a:cs typeface="Courier New"/>
              <a:sym typeface="Courier New"/>
            </a:endParaRPr>
          </a:p>
        </p:txBody>
      </p:sp>
      <p:pic>
        <p:nvPicPr>
          <p:cNvPr id="2714" name="Google Shape;2714;p302"/>
          <p:cNvPicPr preferRelativeResize="0"/>
          <p:nvPr/>
        </p:nvPicPr>
        <p:blipFill>
          <a:blip r:embed="rId3">
            <a:alphaModFix/>
          </a:blip>
          <a:stretch>
            <a:fillRect/>
          </a:stretch>
        </p:blipFill>
        <p:spPr>
          <a:xfrm>
            <a:off x="4156225" y="1109039"/>
            <a:ext cx="1341599" cy="1532649"/>
          </a:xfrm>
          <a:prstGeom prst="rect">
            <a:avLst/>
          </a:prstGeom>
          <a:noFill/>
          <a:ln>
            <a:noFill/>
          </a:ln>
        </p:spPr>
      </p:pic>
      <p:pic>
        <p:nvPicPr>
          <p:cNvPr id="2715" name="Google Shape;2715;p302"/>
          <p:cNvPicPr preferRelativeResize="0"/>
          <p:nvPr/>
        </p:nvPicPr>
        <p:blipFill>
          <a:blip r:embed="rId4">
            <a:alphaModFix/>
          </a:blip>
          <a:stretch>
            <a:fillRect/>
          </a:stretch>
        </p:blipFill>
        <p:spPr>
          <a:xfrm>
            <a:off x="4319275" y="2513125"/>
            <a:ext cx="4681174" cy="2092825"/>
          </a:xfrm>
          <a:prstGeom prst="rect">
            <a:avLst/>
          </a:prstGeom>
          <a:noFill/>
          <a:ln>
            <a:noFill/>
          </a:ln>
        </p:spPr>
      </p:pic>
    </p:spTree>
  </p:cSld>
  <p:clrMapOvr>
    <a:masterClrMapping/>
  </p:clrMapOvr>
</p:sld>
</file>

<file path=ppt/slides/slide1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9" name="Shape 2719"/>
        <p:cNvGrpSpPr/>
        <p:nvPr/>
      </p:nvGrpSpPr>
      <p:grpSpPr>
        <a:xfrm>
          <a:off x="0" y="0"/>
          <a:ext cx="0" cy="0"/>
          <a:chOff x="0" y="0"/>
          <a:chExt cx="0" cy="0"/>
        </a:xfrm>
      </p:grpSpPr>
      <p:sp>
        <p:nvSpPr>
          <p:cNvPr id="2720" name="Google Shape;2720;p303"/>
          <p:cNvSpPr txBox="1"/>
          <p:nvPr>
            <p:ph type="title"/>
          </p:nvPr>
        </p:nvSpPr>
        <p:spPr>
          <a:xfrm>
            <a:off x="2015850" y="394525"/>
            <a:ext cx="67404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Telegram</a:t>
            </a:r>
            <a:endParaRPr/>
          </a:p>
        </p:txBody>
      </p:sp>
      <p:sp>
        <p:nvSpPr>
          <p:cNvPr id="2721" name="Google Shape;2721;p303"/>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22" name="Google Shape;2722;p303"/>
          <p:cNvSpPr txBox="1"/>
          <p:nvPr>
            <p:ph idx="1" type="body"/>
          </p:nvPr>
        </p:nvSpPr>
        <p:spPr>
          <a:xfrm>
            <a:off x="235500" y="1056325"/>
            <a:ext cx="70950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Register a new bot:</a:t>
            </a:r>
            <a:endParaRPr/>
          </a:p>
          <a:p>
            <a:pPr indent="-317500" lvl="0" marL="457200" rtl="0" algn="l">
              <a:spcBef>
                <a:spcPts val="1600"/>
              </a:spcBef>
              <a:spcAft>
                <a:spcPts val="0"/>
              </a:spcAft>
              <a:buSzPts val="1400"/>
              <a:buChar char="-"/>
            </a:pPr>
            <a:r>
              <a:rPr lang="en"/>
              <a:t>Go to </a:t>
            </a:r>
            <a:r>
              <a:rPr lang="en" sz="1100" u="sng">
                <a:solidFill>
                  <a:schemeClr val="hlink"/>
                </a:solidFill>
                <a:latin typeface="Arial"/>
                <a:ea typeface="Arial"/>
                <a:cs typeface="Arial"/>
                <a:sym typeface="Arial"/>
                <a:hlinkClick r:id="rId3"/>
              </a:rPr>
              <a:t>https://web.telegram.org/#/im?p=@BotFather</a:t>
            </a:r>
            <a:endParaRPr/>
          </a:p>
          <a:p>
            <a:pPr indent="-317500" lvl="0" marL="457200" rtl="0" algn="l">
              <a:spcBef>
                <a:spcPts val="0"/>
              </a:spcBef>
              <a:spcAft>
                <a:spcPts val="0"/>
              </a:spcAft>
              <a:buSzPts val="1400"/>
              <a:buChar char="-"/>
            </a:pPr>
            <a:r>
              <a:rPr lang="en"/>
              <a:t>Type /newbot</a:t>
            </a:r>
            <a:endParaRPr/>
          </a:p>
          <a:p>
            <a:pPr indent="-317500" lvl="0" marL="457200" rtl="0" algn="l">
              <a:spcBef>
                <a:spcPts val="0"/>
              </a:spcBef>
              <a:spcAft>
                <a:spcPts val="0"/>
              </a:spcAft>
              <a:buSzPts val="1400"/>
              <a:buChar char="-"/>
            </a:pPr>
            <a:r>
              <a:rPr lang="en"/>
              <a:t>Name shows up next to the bot’s profile icon</a:t>
            </a:r>
            <a:endParaRPr/>
          </a:p>
          <a:p>
            <a:pPr indent="-317500" lvl="0" marL="457200" rtl="0" algn="l">
              <a:spcBef>
                <a:spcPts val="0"/>
              </a:spcBef>
              <a:spcAft>
                <a:spcPts val="0"/>
              </a:spcAft>
              <a:buSzPts val="1400"/>
              <a:buChar char="-"/>
            </a:pPr>
            <a:r>
              <a:rPr lang="en"/>
              <a:t>Username is the bot’s handle, and ends in _bot</a:t>
            </a:r>
            <a:endParaRPr/>
          </a:p>
          <a:p>
            <a:pPr indent="0" lvl="0" marL="0" rtl="0" algn="l">
              <a:spcBef>
                <a:spcPts val="1600"/>
              </a:spcBef>
              <a:spcAft>
                <a:spcPts val="0"/>
              </a:spcAft>
              <a:buNone/>
            </a:pPr>
            <a:r>
              <a:rPr lang="en"/>
              <a:t>credentials.yml</a:t>
            </a:r>
            <a:endParaRPr/>
          </a:p>
          <a:p>
            <a:pPr indent="0" lvl="0" marL="0" rtl="0" algn="l">
              <a:lnSpc>
                <a:spcPct val="100000"/>
              </a:lnSpc>
              <a:spcBef>
                <a:spcPts val="1600"/>
              </a:spcBef>
              <a:spcAft>
                <a:spcPts val="0"/>
              </a:spcAft>
              <a:buClr>
                <a:schemeClr val="dk1"/>
              </a:buClr>
              <a:buSzPts val="1100"/>
              <a:buFont typeface="Arial"/>
              <a:buNone/>
            </a:pPr>
            <a:r>
              <a:rPr lang="en">
                <a:latin typeface="Courier New"/>
                <a:ea typeface="Courier New"/>
                <a:cs typeface="Courier New"/>
                <a:sym typeface="Courier New"/>
              </a:rPr>
              <a:t>Telegram:</a:t>
            </a:r>
            <a:br>
              <a:rPr lang="en">
                <a:latin typeface="Courier New"/>
                <a:ea typeface="Courier New"/>
                <a:cs typeface="Courier New"/>
                <a:sym typeface="Courier New"/>
              </a:rPr>
            </a:br>
            <a:r>
              <a:rPr lang="en">
                <a:latin typeface="Courier New"/>
                <a:ea typeface="Courier New"/>
                <a:cs typeface="Courier New"/>
                <a:sym typeface="Courier New"/>
              </a:rPr>
              <a:t>   access_token: "your API token"</a:t>
            </a:r>
            <a:br>
              <a:rPr lang="en">
                <a:latin typeface="Courier New"/>
                <a:ea typeface="Courier New"/>
                <a:cs typeface="Courier New"/>
                <a:sym typeface="Courier New"/>
              </a:rPr>
            </a:br>
            <a:r>
              <a:rPr lang="en">
                <a:latin typeface="Courier New"/>
                <a:ea typeface="Courier New"/>
                <a:cs typeface="Courier New"/>
                <a:sym typeface="Courier New"/>
              </a:rPr>
              <a:t>   verify: "bot’s username (ends in _bot)"</a:t>
            </a:r>
            <a:br>
              <a:rPr lang="en">
                <a:latin typeface="Courier New"/>
                <a:ea typeface="Courier New"/>
                <a:cs typeface="Courier New"/>
                <a:sym typeface="Courier New"/>
              </a:rPr>
            </a:br>
            <a:r>
              <a:rPr lang="en">
                <a:latin typeface="Courier New"/>
                <a:ea typeface="Courier New"/>
                <a:cs typeface="Courier New"/>
                <a:sym typeface="Courier New"/>
              </a:rPr>
              <a:t>   webhook_url: "https://&lt;ngrok-url&gt;/webhooks/telegram/webhook"</a:t>
            </a:r>
            <a:endParaRPr>
              <a:latin typeface="Courier New"/>
              <a:ea typeface="Courier New"/>
              <a:cs typeface="Courier New"/>
              <a:sym typeface="Courier New"/>
            </a:endParaRPr>
          </a:p>
          <a:p>
            <a:pPr indent="0" lvl="0" marL="0" rtl="0" algn="l">
              <a:spcBef>
                <a:spcPts val="1600"/>
              </a:spcBef>
              <a:spcAft>
                <a:spcPts val="1600"/>
              </a:spcAft>
              <a:buNone/>
            </a:pPr>
            <a:r>
              <a:t/>
            </a:r>
            <a:endParaRPr/>
          </a:p>
        </p:txBody>
      </p:sp>
      <p:pic>
        <p:nvPicPr>
          <p:cNvPr id="2723" name="Google Shape;2723;p303"/>
          <p:cNvPicPr preferRelativeResize="0"/>
          <p:nvPr/>
        </p:nvPicPr>
        <p:blipFill>
          <a:blip r:embed="rId4">
            <a:alphaModFix/>
          </a:blip>
          <a:stretch>
            <a:fillRect/>
          </a:stretch>
        </p:blipFill>
        <p:spPr>
          <a:xfrm>
            <a:off x="5343426" y="611472"/>
            <a:ext cx="2674051" cy="2980426"/>
          </a:xfrm>
          <a:prstGeom prst="rect">
            <a:avLst/>
          </a:prstGeom>
          <a:noFill/>
          <a:ln>
            <a:noFill/>
          </a:ln>
        </p:spPr>
      </p:pic>
    </p:spTree>
  </p:cSld>
  <p:clrMapOvr>
    <a:masterClrMapping/>
  </p:clrMapOvr>
</p:sld>
</file>

<file path=ppt/slides/slide1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7" name="Shape 2727"/>
        <p:cNvGrpSpPr/>
        <p:nvPr/>
      </p:nvGrpSpPr>
      <p:grpSpPr>
        <a:xfrm>
          <a:off x="0" y="0"/>
          <a:ext cx="0" cy="0"/>
          <a:chOff x="0" y="0"/>
          <a:chExt cx="0" cy="0"/>
        </a:xfrm>
      </p:grpSpPr>
      <p:sp>
        <p:nvSpPr>
          <p:cNvPr id="2728" name="Google Shape;2728;p304"/>
          <p:cNvSpPr txBox="1"/>
          <p:nvPr>
            <p:ph type="title"/>
          </p:nvPr>
        </p:nvSpPr>
        <p:spPr>
          <a:xfrm>
            <a:off x="10174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Testing Telegram locally</a:t>
            </a:r>
            <a:endParaRPr/>
          </a:p>
        </p:txBody>
      </p:sp>
      <p:sp>
        <p:nvSpPr>
          <p:cNvPr id="2729" name="Google Shape;2729;p304"/>
          <p:cNvSpPr txBox="1"/>
          <p:nvPr>
            <p:ph idx="2" type="title"/>
          </p:nvPr>
        </p:nvSpPr>
        <p:spPr>
          <a:xfrm>
            <a:off x="10174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30" name="Google Shape;2730;p304"/>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Start the rasa server (this command starts the server without a chat session on the command line)</a:t>
            </a:r>
            <a:endParaRPr/>
          </a:p>
          <a:p>
            <a:pPr indent="-317500" lvl="1" marL="914400" rtl="0" algn="l">
              <a:spcBef>
                <a:spcPts val="0"/>
              </a:spcBef>
              <a:spcAft>
                <a:spcPts val="0"/>
              </a:spcAft>
              <a:buSzPts val="1400"/>
              <a:buAutoNum type="alphaLcPeriod"/>
            </a:pPr>
            <a:r>
              <a:rPr lang="en"/>
              <a:t>rasa run</a:t>
            </a:r>
            <a:endParaRPr/>
          </a:p>
          <a:p>
            <a:pPr indent="-317500" lvl="0" marL="457200" rtl="0" algn="l">
              <a:spcBef>
                <a:spcPts val="0"/>
              </a:spcBef>
              <a:spcAft>
                <a:spcPts val="0"/>
              </a:spcAft>
              <a:buSzPts val="1400"/>
              <a:buAutoNum type="arabicPeriod"/>
            </a:pPr>
            <a:r>
              <a:rPr lang="en"/>
              <a:t>Start ngrok on port 5005</a:t>
            </a:r>
            <a:endParaRPr/>
          </a:p>
          <a:p>
            <a:pPr indent="-317500" lvl="1" marL="914400" rtl="0" algn="l">
              <a:spcBef>
                <a:spcPts val="0"/>
              </a:spcBef>
              <a:spcAft>
                <a:spcPts val="0"/>
              </a:spcAft>
              <a:buSzPts val="1400"/>
              <a:buAutoNum type="alphaLcPeriod"/>
            </a:pPr>
            <a:r>
              <a:rPr lang="en"/>
              <a:t>n</a:t>
            </a:r>
            <a:r>
              <a:rPr lang="en"/>
              <a:t>grok http 5005</a:t>
            </a:r>
            <a:endParaRPr/>
          </a:p>
          <a:p>
            <a:pPr indent="-317500" lvl="0" marL="457200" rtl="0" algn="l">
              <a:spcBef>
                <a:spcPts val="0"/>
              </a:spcBef>
              <a:spcAft>
                <a:spcPts val="0"/>
              </a:spcAft>
              <a:buSzPts val="1400"/>
              <a:buAutoNum type="arabicPeriod"/>
            </a:pPr>
            <a:r>
              <a:rPr lang="en"/>
              <a:t>Add the ngrok URL to your Telegram webhook URL - save the file</a:t>
            </a:r>
            <a:endParaRPr/>
          </a:p>
          <a:p>
            <a:pPr indent="-317500" lvl="0" marL="457200" rtl="0" algn="l">
              <a:spcBef>
                <a:spcPts val="0"/>
              </a:spcBef>
              <a:spcAft>
                <a:spcPts val="0"/>
              </a:spcAft>
              <a:buSzPts val="1400"/>
              <a:buAutoNum type="arabicPeriod"/>
            </a:pPr>
            <a:r>
              <a:rPr lang="en"/>
              <a:t>Restart the Rasa server (so changes to credentials.yml get picked up)</a:t>
            </a:r>
            <a:endParaRPr/>
          </a:p>
          <a:p>
            <a:pPr indent="-317500" lvl="1" marL="914400" rtl="0" algn="l">
              <a:spcBef>
                <a:spcPts val="0"/>
              </a:spcBef>
              <a:spcAft>
                <a:spcPts val="0"/>
              </a:spcAft>
              <a:buSzPts val="1400"/>
              <a:buAutoNum type="alphaLcPeriod"/>
            </a:pPr>
            <a:r>
              <a:rPr lang="en"/>
              <a:t>/stop</a:t>
            </a:r>
            <a:endParaRPr/>
          </a:p>
          <a:p>
            <a:pPr indent="-317500" lvl="1" marL="914400" rtl="0" algn="l">
              <a:spcBef>
                <a:spcPts val="0"/>
              </a:spcBef>
              <a:spcAft>
                <a:spcPts val="0"/>
              </a:spcAft>
              <a:buSzPts val="1400"/>
              <a:buAutoNum type="alphaLcPeriod"/>
            </a:pPr>
            <a:r>
              <a:rPr lang="en"/>
              <a:t>r</a:t>
            </a:r>
            <a:r>
              <a:rPr lang="en"/>
              <a:t>asa run</a:t>
            </a:r>
            <a:endParaRPr/>
          </a:p>
          <a:p>
            <a:pPr indent="-317500" lvl="0" marL="457200" rtl="0" algn="l">
              <a:spcBef>
                <a:spcPts val="0"/>
              </a:spcBef>
              <a:spcAft>
                <a:spcPts val="0"/>
              </a:spcAft>
              <a:buSzPts val="1400"/>
              <a:buAutoNum type="arabicPeriod"/>
            </a:pPr>
            <a:r>
              <a:rPr lang="en"/>
              <a:t>Make sure your action server is running!</a:t>
            </a:r>
            <a:endParaRPr/>
          </a:p>
          <a:p>
            <a:pPr indent="-317500" lvl="0" marL="457200" rtl="0" algn="l">
              <a:spcBef>
                <a:spcPts val="0"/>
              </a:spcBef>
              <a:spcAft>
                <a:spcPts val="0"/>
              </a:spcAft>
              <a:buSzPts val="1400"/>
              <a:buAutoNum type="arabicPeriod"/>
            </a:pPr>
            <a:r>
              <a:rPr lang="en"/>
              <a:t>Try talking to your bot on Telegram</a:t>
            </a:r>
            <a:endParaRPr/>
          </a:p>
        </p:txBody>
      </p:sp>
    </p:spTree>
  </p:cSld>
  <p:clrMapOvr>
    <a:masterClrMapping/>
  </p:clrMapOvr>
</p:sld>
</file>

<file path=ppt/slides/slide1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4" name="Shape 2734"/>
        <p:cNvGrpSpPr/>
        <p:nvPr/>
      </p:nvGrpSpPr>
      <p:grpSpPr>
        <a:xfrm>
          <a:off x="0" y="0"/>
          <a:ext cx="0" cy="0"/>
          <a:chOff x="0" y="0"/>
          <a:chExt cx="0" cy="0"/>
        </a:xfrm>
      </p:grpSpPr>
      <p:sp>
        <p:nvSpPr>
          <p:cNvPr id="2735" name="Google Shape;2735;p305"/>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What’s Next?</a:t>
            </a:r>
            <a:endParaRPr/>
          </a:p>
        </p:txBody>
      </p:sp>
    </p:spTree>
  </p:cSld>
  <p:clrMapOvr>
    <a:masterClrMapping/>
  </p:clrMapOvr>
</p:sld>
</file>

<file path=ppt/slides/slide1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9" name="Shape 2739"/>
        <p:cNvGrpSpPr/>
        <p:nvPr/>
      </p:nvGrpSpPr>
      <p:grpSpPr>
        <a:xfrm>
          <a:off x="0" y="0"/>
          <a:ext cx="0" cy="0"/>
          <a:chOff x="0" y="0"/>
          <a:chExt cx="0" cy="0"/>
        </a:xfrm>
      </p:grpSpPr>
      <p:sp>
        <p:nvSpPr>
          <p:cNvPr id="2740" name="Google Shape;2740;p306"/>
          <p:cNvSpPr txBox="1"/>
          <p:nvPr>
            <p:ph idx="2" type="title"/>
          </p:nvPr>
        </p:nvSpPr>
        <p:spPr>
          <a:xfrm>
            <a:off x="235500" y="222850"/>
            <a:ext cx="85206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NEXT STEPS</a:t>
            </a:r>
            <a:endParaRPr/>
          </a:p>
        </p:txBody>
      </p:sp>
      <p:sp>
        <p:nvSpPr>
          <p:cNvPr id="2741" name="Google Shape;2741;p306"/>
          <p:cNvSpPr txBox="1"/>
          <p:nvPr>
            <p:ph type="title"/>
          </p:nvPr>
        </p:nvSpPr>
        <p:spPr>
          <a:xfrm>
            <a:off x="1918125" y="394525"/>
            <a:ext cx="68379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Get </a:t>
            </a:r>
            <a:r>
              <a:rPr lang="en"/>
              <a:t>people</a:t>
            </a:r>
            <a:r>
              <a:rPr lang="en"/>
              <a:t> to chat with your assistant and keep improving it!</a:t>
            </a:r>
            <a:endParaRPr/>
          </a:p>
        </p:txBody>
      </p:sp>
      <p:pic>
        <p:nvPicPr>
          <p:cNvPr id="2742" name="Google Shape;2742;p306"/>
          <p:cNvPicPr preferRelativeResize="0"/>
          <p:nvPr/>
        </p:nvPicPr>
        <p:blipFill>
          <a:blip r:embed="rId3">
            <a:alphaModFix/>
          </a:blip>
          <a:stretch>
            <a:fillRect/>
          </a:stretch>
        </p:blipFill>
        <p:spPr>
          <a:xfrm>
            <a:off x="521888" y="1548513"/>
            <a:ext cx="3615675" cy="2046475"/>
          </a:xfrm>
          <a:prstGeom prst="rect">
            <a:avLst/>
          </a:prstGeom>
          <a:noFill/>
          <a:ln>
            <a:noFill/>
          </a:ln>
        </p:spPr>
      </p:pic>
      <p:sp>
        <p:nvSpPr>
          <p:cNvPr id="2743" name="Google Shape;2743;p306"/>
          <p:cNvSpPr txBox="1"/>
          <p:nvPr>
            <p:ph idx="1" type="body"/>
          </p:nvPr>
        </p:nvSpPr>
        <p:spPr>
          <a:xfrm>
            <a:off x="4634375" y="1233750"/>
            <a:ext cx="3903300" cy="31884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800"/>
              <a:t>Where to go from here?</a:t>
            </a:r>
            <a:endParaRPr b="1" sz="1800"/>
          </a:p>
          <a:p>
            <a:pPr indent="-342900" lvl="0" marL="457200" marR="0" rtl="0" algn="l">
              <a:lnSpc>
                <a:spcPct val="115000"/>
              </a:lnSpc>
              <a:spcBef>
                <a:spcPts val="1600"/>
              </a:spcBef>
              <a:spcAft>
                <a:spcPts val="0"/>
              </a:spcAft>
              <a:buSzPts val="1800"/>
              <a:buAutoNum type="arabicPeriod"/>
            </a:pPr>
            <a:r>
              <a:rPr lang="en" sz="1800"/>
              <a:t>Look at conversations and ask: how does your assistant struggle?</a:t>
            </a:r>
            <a:endParaRPr sz="1800"/>
          </a:p>
          <a:p>
            <a:pPr indent="-342900" lvl="0" marL="457200" marR="0" rtl="0" algn="l">
              <a:lnSpc>
                <a:spcPct val="115000"/>
              </a:lnSpc>
              <a:spcBef>
                <a:spcPts val="0"/>
              </a:spcBef>
              <a:spcAft>
                <a:spcPts val="0"/>
              </a:spcAft>
              <a:buSzPts val="1800"/>
              <a:buAutoNum type="arabicPeriod"/>
            </a:pPr>
            <a:r>
              <a:rPr lang="en" sz="1800"/>
              <a:t>Learn how to solve problem from </a:t>
            </a:r>
            <a:r>
              <a:rPr lang="en" sz="1800" u="sng">
                <a:solidFill>
                  <a:schemeClr val="hlink"/>
                </a:solidFill>
                <a:hlinkClick r:id="rId4"/>
              </a:rPr>
              <a:t>Rasa Docs</a:t>
            </a:r>
            <a:r>
              <a:rPr lang="en" sz="1800"/>
              <a:t> and </a:t>
            </a:r>
            <a:r>
              <a:rPr lang="en" sz="1800" u="sng">
                <a:solidFill>
                  <a:schemeClr val="hlink"/>
                </a:solidFill>
                <a:hlinkClick r:id="rId5"/>
              </a:rPr>
              <a:t>Community Forum</a:t>
            </a:r>
            <a:endParaRPr sz="1800"/>
          </a:p>
          <a:p>
            <a:pPr indent="-342900" lvl="0" marL="457200" marR="0" rtl="0" algn="l">
              <a:lnSpc>
                <a:spcPct val="115000"/>
              </a:lnSpc>
              <a:spcBef>
                <a:spcPts val="0"/>
              </a:spcBef>
              <a:spcAft>
                <a:spcPts val="0"/>
              </a:spcAft>
              <a:buSzPts val="1800"/>
              <a:buAutoNum type="arabicPeriod"/>
            </a:pPr>
            <a:r>
              <a:rPr lang="en" sz="1800"/>
              <a:t>Improve assistant</a:t>
            </a:r>
            <a:endParaRPr sz="1800"/>
          </a:p>
          <a:p>
            <a:pPr indent="-342900" lvl="0" marL="457200" marR="0" rtl="0" algn="l">
              <a:lnSpc>
                <a:spcPct val="115000"/>
              </a:lnSpc>
              <a:spcBef>
                <a:spcPts val="0"/>
              </a:spcBef>
              <a:spcAft>
                <a:spcPts val="0"/>
              </a:spcAft>
              <a:buSzPts val="1800"/>
              <a:buAutoNum type="arabicPeriod"/>
            </a:pPr>
            <a:r>
              <a:rPr lang="en" sz="1800"/>
              <a:t>Test and deploy your update</a:t>
            </a:r>
            <a:endParaRPr sz="1800"/>
          </a:p>
          <a:p>
            <a:pPr indent="-342900" lvl="0" marL="457200" marR="0" rtl="0" algn="l">
              <a:lnSpc>
                <a:spcPct val="115000"/>
              </a:lnSpc>
              <a:spcBef>
                <a:spcPts val="0"/>
              </a:spcBef>
              <a:spcAft>
                <a:spcPts val="0"/>
              </a:spcAft>
              <a:buSzPts val="1800"/>
              <a:buAutoNum type="arabicPeriod"/>
            </a:pPr>
            <a:r>
              <a:rPr lang="en" sz="1800"/>
              <a:t>Repeat 😎</a:t>
            </a:r>
            <a:endParaRPr sz="18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163"/>
          <p:cNvSpPr txBox="1"/>
          <p:nvPr>
            <p:ph type="title"/>
          </p:nvPr>
        </p:nvSpPr>
        <p:spPr>
          <a:xfrm>
            <a:off x="8527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NLU Pipeline: Input and Output</a:t>
            </a:r>
            <a:endParaRPr/>
          </a:p>
        </p:txBody>
      </p:sp>
      <p:sp>
        <p:nvSpPr>
          <p:cNvPr id="837" name="Google Shape;837;p163"/>
          <p:cNvSpPr txBox="1"/>
          <p:nvPr>
            <p:ph idx="2" type="title"/>
          </p:nvPr>
        </p:nvSpPr>
        <p:spPr>
          <a:xfrm>
            <a:off x="732875" y="227388"/>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838" name="Google Shape;838;p163"/>
          <p:cNvSpPr txBox="1"/>
          <p:nvPr>
            <p:ph idx="1" type="body"/>
          </p:nvPr>
        </p:nvSpPr>
        <p:spPr>
          <a:xfrm>
            <a:off x="752975" y="707150"/>
            <a:ext cx="84804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Many components take the output of earlier components as input</a:t>
            </a:r>
            <a:endParaRPr sz="1800"/>
          </a:p>
          <a:p>
            <a:pPr indent="0" lvl="0" marL="0" rtl="0" algn="l">
              <a:spcBef>
                <a:spcPts val="1600"/>
              </a:spcBef>
              <a:spcAft>
                <a:spcPts val="1600"/>
              </a:spcAft>
              <a:buNone/>
            </a:pPr>
            <a:r>
              <a:t/>
            </a:r>
            <a:endParaRPr sz="1800"/>
          </a:p>
        </p:txBody>
      </p:sp>
      <p:sp>
        <p:nvSpPr>
          <p:cNvPr id="839" name="Google Shape;839;p163"/>
          <p:cNvSpPr/>
          <p:nvPr/>
        </p:nvSpPr>
        <p:spPr>
          <a:xfrm>
            <a:off x="852713" y="2342075"/>
            <a:ext cx="10014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Tokenizer</a:t>
            </a:r>
            <a:endParaRPr i="0" sz="1100" u="none" cap="none" strike="noStrike">
              <a:solidFill>
                <a:srgbClr val="617287"/>
              </a:solidFill>
              <a:latin typeface="Source Sans Pro"/>
              <a:ea typeface="Source Sans Pro"/>
              <a:cs typeface="Source Sans Pro"/>
              <a:sym typeface="Source Sans Pro"/>
            </a:endParaRPr>
          </a:p>
        </p:txBody>
      </p:sp>
      <p:cxnSp>
        <p:nvCxnSpPr>
          <p:cNvPr id="840" name="Google Shape;840;p163"/>
          <p:cNvCxnSpPr>
            <a:stCxn id="839" idx="0"/>
            <a:endCxn id="841" idx="2"/>
          </p:cNvCxnSpPr>
          <p:nvPr/>
        </p:nvCxnSpPr>
        <p:spPr>
          <a:xfrm rot="10800000">
            <a:off x="1353413" y="1861175"/>
            <a:ext cx="0" cy="480900"/>
          </a:xfrm>
          <a:prstGeom prst="straightConnector1">
            <a:avLst/>
          </a:prstGeom>
          <a:noFill/>
          <a:ln cap="flat" cmpd="sng" w="28575">
            <a:solidFill>
              <a:srgbClr val="5A17EE"/>
            </a:solidFill>
            <a:prstDash val="solid"/>
            <a:round/>
            <a:headEnd len="med" w="med" type="triangle"/>
            <a:tailEnd len="med" w="med" type="none"/>
          </a:ln>
        </p:spPr>
      </p:cxnSp>
      <p:cxnSp>
        <p:nvCxnSpPr>
          <p:cNvPr id="842" name="Google Shape;842;p163"/>
          <p:cNvCxnSpPr>
            <a:stCxn id="839" idx="3"/>
            <a:endCxn id="843" idx="1"/>
          </p:cNvCxnSpPr>
          <p:nvPr/>
        </p:nvCxnSpPr>
        <p:spPr>
          <a:xfrm>
            <a:off x="1854113" y="2544875"/>
            <a:ext cx="819900" cy="0"/>
          </a:xfrm>
          <a:prstGeom prst="straightConnector1">
            <a:avLst/>
          </a:prstGeom>
          <a:noFill/>
          <a:ln cap="flat" cmpd="sng" w="28575">
            <a:solidFill>
              <a:srgbClr val="5A17EE"/>
            </a:solidFill>
            <a:prstDash val="solid"/>
            <a:round/>
            <a:headEnd len="sm" w="sm" type="none"/>
            <a:tailEnd len="med" w="med" type="triangle"/>
          </a:ln>
        </p:spPr>
      </p:cxnSp>
      <p:sp>
        <p:nvSpPr>
          <p:cNvPr id="844" name="Google Shape;844;p163"/>
          <p:cNvSpPr/>
          <p:nvPr/>
        </p:nvSpPr>
        <p:spPr>
          <a:xfrm>
            <a:off x="4956350" y="3223688"/>
            <a:ext cx="1379100" cy="5163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Entity Extractor</a:t>
            </a:r>
            <a:endParaRPr i="0" sz="1100" u="none" cap="none" strike="noStrike">
              <a:solidFill>
                <a:srgbClr val="617287"/>
              </a:solidFill>
              <a:latin typeface="Source Sans Pro"/>
              <a:ea typeface="Source Sans Pro"/>
              <a:cs typeface="Source Sans Pro"/>
              <a:sym typeface="Source Sans Pro"/>
            </a:endParaRPr>
          </a:p>
        </p:txBody>
      </p:sp>
      <p:cxnSp>
        <p:nvCxnSpPr>
          <p:cNvPr id="845" name="Google Shape;845;p163"/>
          <p:cNvCxnSpPr>
            <a:stCxn id="844" idx="2"/>
            <a:endCxn id="846" idx="0"/>
          </p:cNvCxnSpPr>
          <p:nvPr/>
        </p:nvCxnSpPr>
        <p:spPr>
          <a:xfrm>
            <a:off x="5645900" y="3739988"/>
            <a:ext cx="0" cy="356400"/>
          </a:xfrm>
          <a:prstGeom prst="straightConnector1">
            <a:avLst/>
          </a:prstGeom>
          <a:noFill/>
          <a:ln cap="flat" cmpd="sng" w="28575">
            <a:solidFill>
              <a:srgbClr val="5A17EE"/>
            </a:solidFill>
            <a:prstDash val="solid"/>
            <a:round/>
            <a:headEnd len="sm" w="sm" type="none"/>
            <a:tailEnd len="med" w="med" type="triangle"/>
          </a:ln>
        </p:spPr>
      </p:cxnSp>
      <p:sp>
        <p:nvSpPr>
          <p:cNvPr id="841" name="Google Shape;841;p163"/>
          <p:cNvSpPr/>
          <p:nvPr/>
        </p:nvSpPr>
        <p:spPr>
          <a:xfrm>
            <a:off x="732863" y="1455525"/>
            <a:ext cx="12411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Raw Text</a:t>
            </a:r>
            <a:endParaRPr i="0" sz="1100" u="none" cap="none" strike="noStrike">
              <a:solidFill>
                <a:srgbClr val="617287"/>
              </a:solidFill>
              <a:latin typeface="Source Sans Pro"/>
              <a:ea typeface="Source Sans Pro"/>
              <a:cs typeface="Source Sans Pro"/>
              <a:sym typeface="Source Sans Pro"/>
            </a:endParaRPr>
          </a:p>
        </p:txBody>
      </p:sp>
      <p:sp>
        <p:nvSpPr>
          <p:cNvPr id="843" name="Google Shape;843;p163"/>
          <p:cNvSpPr/>
          <p:nvPr/>
        </p:nvSpPr>
        <p:spPr>
          <a:xfrm>
            <a:off x="2673863" y="2342075"/>
            <a:ext cx="7494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Tokens</a:t>
            </a:r>
            <a:endParaRPr i="0" sz="1100" u="none" cap="none" strike="noStrike">
              <a:solidFill>
                <a:srgbClr val="617287"/>
              </a:solidFill>
              <a:latin typeface="Source Sans Pro"/>
              <a:ea typeface="Source Sans Pro"/>
              <a:cs typeface="Source Sans Pro"/>
              <a:sym typeface="Source Sans Pro"/>
            </a:endParaRPr>
          </a:p>
        </p:txBody>
      </p:sp>
      <p:sp>
        <p:nvSpPr>
          <p:cNvPr id="847" name="Google Shape;847;p163"/>
          <p:cNvSpPr/>
          <p:nvPr/>
        </p:nvSpPr>
        <p:spPr>
          <a:xfrm>
            <a:off x="4174187" y="2307125"/>
            <a:ext cx="1024800" cy="4755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Text Featurizer</a:t>
            </a:r>
            <a:endParaRPr i="0" sz="1100" u="none" cap="none" strike="noStrike">
              <a:solidFill>
                <a:srgbClr val="617287"/>
              </a:solidFill>
              <a:latin typeface="Source Sans Pro"/>
              <a:ea typeface="Source Sans Pro"/>
              <a:cs typeface="Source Sans Pro"/>
              <a:sym typeface="Source Sans Pro"/>
            </a:endParaRPr>
          </a:p>
        </p:txBody>
      </p:sp>
      <p:cxnSp>
        <p:nvCxnSpPr>
          <p:cNvPr id="848" name="Google Shape;848;p163"/>
          <p:cNvCxnSpPr>
            <a:stCxn id="847" idx="1"/>
            <a:endCxn id="843" idx="3"/>
          </p:cNvCxnSpPr>
          <p:nvPr/>
        </p:nvCxnSpPr>
        <p:spPr>
          <a:xfrm rot="10800000">
            <a:off x="3423287" y="2544875"/>
            <a:ext cx="750900" cy="0"/>
          </a:xfrm>
          <a:prstGeom prst="straightConnector1">
            <a:avLst/>
          </a:prstGeom>
          <a:noFill/>
          <a:ln cap="flat" cmpd="sng" w="28575">
            <a:solidFill>
              <a:srgbClr val="5A17EE"/>
            </a:solidFill>
            <a:prstDash val="solid"/>
            <a:round/>
            <a:headEnd len="med" w="med" type="triangle"/>
            <a:tailEnd len="med" w="med" type="none"/>
          </a:ln>
        </p:spPr>
      </p:cxnSp>
      <p:cxnSp>
        <p:nvCxnSpPr>
          <p:cNvPr id="849" name="Google Shape;849;p163"/>
          <p:cNvCxnSpPr>
            <a:stCxn id="847" idx="3"/>
            <a:endCxn id="850" idx="1"/>
          </p:cNvCxnSpPr>
          <p:nvPr/>
        </p:nvCxnSpPr>
        <p:spPr>
          <a:xfrm flipH="1" rot="10800000">
            <a:off x="5198987" y="2538275"/>
            <a:ext cx="726000" cy="6600"/>
          </a:xfrm>
          <a:prstGeom prst="straightConnector1">
            <a:avLst/>
          </a:prstGeom>
          <a:noFill/>
          <a:ln cap="flat" cmpd="sng" w="28575">
            <a:solidFill>
              <a:srgbClr val="5A17EE"/>
            </a:solidFill>
            <a:prstDash val="solid"/>
            <a:round/>
            <a:headEnd len="sm" w="sm" type="none"/>
            <a:tailEnd len="med" w="med" type="triangle"/>
          </a:ln>
        </p:spPr>
      </p:cxnSp>
      <p:sp>
        <p:nvSpPr>
          <p:cNvPr id="846" name="Google Shape;846;p163"/>
          <p:cNvSpPr/>
          <p:nvPr/>
        </p:nvSpPr>
        <p:spPr>
          <a:xfrm>
            <a:off x="5025363" y="4096287"/>
            <a:ext cx="12411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Entities</a:t>
            </a:r>
            <a:endParaRPr i="0" sz="1100" u="none" cap="none" strike="noStrike">
              <a:solidFill>
                <a:srgbClr val="617287"/>
              </a:solidFill>
              <a:latin typeface="Source Sans Pro"/>
              <a:ea typeface="Source Sans Pro"/>
              <a:cs typeface="Source Sans Pro"/>
              <a:sym typeface="Source Sans Pro"/>
            </a:endParaRPr>
          </a:p>
        </p:txBody>
      </p:sp>
      <p:sp>
        <p:nvSpPr>
          <p:cNvPr id="850" name="Google Shape;850;p163"/>
          <p:cNvSpPr/>
          <p:nvPr/>
        </p:nvSpPr>
        <p:spPr>
          <a:xfrm>
            <a:off x="5925113" y="2277150"/>
            <a:ext cx="1379100" cy="5223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Text Representation</a:t>
            </a:r>
            <a:endParaRPr i="0" sz="1100" u="none" cap="none" strike="noStrike">
              <a:solidFill>
                <a:srgbClr val="617287"/>
              </a:solidFill>
              <a:latin typeface="Source Sans Pro"/>
              <a:ea typeface="Source Sans Pro"/>
              <a:cs typeface="Source Sans Pro"/>
              <a:sym typeface="Source Sans Pro"/>
            </a:endParaRPr>
          </a:p>
        </p:txBody>
      </p:sp>
      <p:sp>
        <p:nvSpPr>
          <p:cNvPr id="851" name="Google Shape;851;p163"/>
          <p:cNvSpPr/>
          <p:nvPr/>
        </p:nvSpPr>
        <p:spPr>
          <a:xfrm>
            <a:off x="6879625" y="3223675"/>
            <a:ext cx="1379100" cy="5163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Intent Classifier</a:t>
            </a:r>
            <a:endParaRPr i="0" sz="1100" u="none" cap="none" strike="noStrike">
              <a:solidFill>
                <a:srgbClr val="617287"/>
              </a:solidFill>
              <a:latin typeface="Source Sans Pro"/>
              <a:ea typeface="Source Sans Pro"/>
              <a:cs typeface="Source Sans Pro"/>
              <a:sym typeface="Source Sans Pro"/>
            </a:endParaRPr>
          </a:p>
        </p:txBody>
      </p:sp>
      <p:cxnSp>
        <p:nvCxnSpPr>
          <p:cNvPr id="852" name="Google Shape;852;p163"/>
          <p:cNvCxnSpPr>
            <a:stCxn id="851" idx="0"/>
            <a:endCxn id="850" idx="2"/>
          </p:cNvCxnSpPr>
          <p:nvPr/>
        </p:nvCxnSpPr>
        <p:spPr>
          <a:xfrm rot="10800000">
            <a:off x="6614575" y="2799475"/>
            <a:ext cx="954600" cy="424200"/>
          </a:xfrm>
          <a:prstGeom prst="straightConnector1">
            <a:avLst/>
          </a:prstGeom>
          <a:noFill/>
          <a:ln cap="flat" cmpd="sng" w="28575">
            <a:solidFill>
              <a:srgbClr val="5A17EE"/>
            </a:solidFill>
            <a:prstDash val="solid"/>
            <a:round/>
            <a:headEnd len="med" w="med" type="triangle"/>
            <a:tailEnd len="med" w="med" type="none"/>
          </a:ln>
        </p:spPr>
      </p:cxnSp>
      <p:cxnSp>
        <p:nvCxnSpPr>
          <p:cNvPr id="853" name="Google Shape;853;p163"/>
          <p:cNvCxnSpPr>
            <a:stCxn id="851" idx="2"/>
            <a:endCxn id="854" idx="0"/>
          </p:cNvCxnSpPr>
          <p:nvPr/>
        </p:nvCxnSpPr>
        <p:spPr>
          <a:xfrm>
            <a:off x="7569175" y="3739975"/>
            <a:ext cx="0" cy="356400"/>
          </a:xfrm>
          <a:prstGeom prst="straightConnector1">
            <a:avLst/>
          </a:prstGeom>
          <a:noFill/>
          <a:ln cap="flat" cmpd="sng" w="28575">
            <a:solidFill>
              <a:srgbClr val="5A17EE"/>
            </a:solidFill>
            <a:prstDash val="solid"/>
            <a:round/>
            <a:headEnd len="sm" w="sm" type="none"/>
            <a:tailEnd len="med" w="med" type="triangle"/>
          </a:ln>
        </p:spPr>
      </p:cxnSp>
      <p:sp>
        <p:nvSpPr>
          <p:cNvPr id="854" name="Google Shape;854;p163"/>
          <p:cNvSpPr/>
          <p:nvPr/>
        </p:nvSpPr>
        <p:spPr>
          <a:xfrm>
            <a:off x="6948638" y="4096287"/>
            <a:ext cx="12411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Intent</a:t>
            </a:r>
            <a:endParaRPr i="0" sz="1100" u="none" cap="none" strike="noStrike">
              <a:solidFill>
                <a:srgbClr val="617287"/>
              </a:solidFill>
              <a:latin typeface="Source Sans Pro"/>
              <a:ea typeface="Source Sans Pro"/>
              <a:cs typeface="Source Sans Pro"/>
              <a:sym typeface="Source Sans Pro"/>
            </a:endParaRPr>
          </a:p>
        </p:txBody>
      </p:sp>
      <p:cxnSp>
        <p:nvCxnSpPr>
          <p:cNvPr id="855" name="Google Shape;855;p163"/>
          <p:cNvCxnSpPr>
            <a:stCxn id="844" idx="0"/>
            <a:endCxn id="850" idx="2"/>
          </p:cNvCxnSpPr>
          <p:nvPr/>
        </p:nvCxnSpPr>
        <p:spPr>
          <a:xfrm flipH="1" rot="10800000">
            <a:off x="5645900" y="2799488"/>
            <a:ext cx="968700" cy="424200"/>
          </a:xfrm>
          <a:prstGeom prst="straightConnector1">
            <a:avLst/>
          </a:prstGeom>
          <a:noFill/>
          <a:ln cap="flat" cmpd="sng" w="28575">
            <a:solidFill>
              <a:srgbClr val="5A17EE"/>
            </a:solidFill>
            <a:prstDash val="solid"/>
            <a:round/>
            <a:headEnd len="med" w="med" type="triangle"/>
            <a:tailEnd len="med" w="med" type="none"/>
          </a:ln>
        </p:spPr>
      </p:cxnSp>
    </p:spTree>
  </p:cSld>
  <p:clrMapOvr>
    <a:masterClrMapping/>
  </p:clrMapOvr>
</p:sld>
</file>

<file path=ppt/slides/slide1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47" name="Shape 2747"/>
        <p:cNvGrpSpPr/>
        <p:nvPr/>
      </p:nvGrpSpPr>
      <p:grpSpPr>
        <a:xfrm>
          <a:off x="0" y="0"/>
          <a:ext cx="0" cy="0"/>
          <a:chOff x="0" y="0"/>
          <a:chExt cx="0" cy="0"/>
        </a:xfrm>
      </p:grpSpPr>
      <p:sp>
        <p:nvSpPr>
          <p:cNvPr id="2748" name="Google Shape;2748;p307"/>
          <p:cNvSpPr txBox="1"/>
          <p:nvPr>
            <p:ph type="title"/>
          </p:nvPr>
        </p:nvSpPr>
        <p:spPr>
          <a:xfrm>
            <a:off x="1759300" y="394525"/>
            <a:ext cx="6996900" cy="66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Continually improve your assistant using Rasa X</a:t>
            </a:r>
            <a:endParaRPr/>
          </a:p>
        </p:txBody>
      </p:sp>
      <p:sp>
        <p:nvSpPr>
          <p:cNvPr id="2749" name="Google Shape;2749;p307"/>
          <p:cNvSpPr txBox="1"/>
          <p:nvPr>
            <p:ph idx="2" type="title"/>
          </p:nvPr>
        </p:nvSpPr>
        <p:spPr>
          <a:xfrm>
            <a:off x="1832600" y="222850"/>
            <a:ext cx="69234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2750" name="Google Shape;2750;p307"/>
          <p:cNvPicPr preferRelativeResize="0"/>
          <p:nvPr/>
        </p:nvPicPr>
        <p:blipFill rotWithShape="1">
          <a:blip r:embed="rId3">
            <a:alphaModFix/>
          </a:blip>
          <a:srcRect b="23890" l="18443" r="23247" t="0"/>
          <a:stretch/>
        </p:blipFill>
        <p:spPr>
          <a:xfrm>
            <a:off x="2932400" y="920900"/>
            <a:ext cx="3279200" cy="3465249"/>
          </a:xfrm>
          <a:prstGeom prst="rect">
            <a:avLst/>
          </a:prstGeom>
          <a:noFill/>
          <a:ln>
            <a:noFill/>
          </a:ln>
        </p:spPr>
      </p:pic>
      <p:sp>
        <p:nvSpPr>
          <p:cNvPr id="2751" name="Google Shape;2751;p307"/>
          <p:cNvSpPr txBox="1"/>
          <p:nvPr/>
        </p:nvSpPr>
        <p:spPr>
          <a:xfrm>
            <a:off x="3584025" y="4271573"/>
            <a:ext cx="2133300" cy="7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17287"/>
                </a:solidFill>
                <a:latin typeface="Source Sans Pro"/>
                <a:ea typeface="Source Sans Pro"/>
                <a:cs typeface="Source Sans Pro"/>
                <a:sym typeface="Source Sans Pro"/>
              </a:rPr>
              <a:t>Review conversations</a:t>
            </a:r>
            <a:r>
              <a:rPr lang="en" sz="1200">
                <a:solidFill>
                  <a:srgbClr val="617287"/>
                </a:solidFill>
                <a:latin typeface="Source Sans Pro"/>
                <a:ea typeface="Source Sans Pro"/>
                <a:cs typeface="Source Sans Pro"/>
                <a:sym typeface="Source Sans Pro"/>
              </a:rPr>
              <a:t> and </a:t>
            </a:r>
            <a:r>
              <a:rPr b="1" lang="en" sz="1200">
                <a:solidFill>
                  <a:srgbClr val="617287"/>
                </a:solidFill>
                <a:latin typeface="Source Sans Pro"/>
                <a:ea typeface="Source Sans Pro"/>
                <a:cs typeface="Source Sans Pro"/>
                <a:sym typeface="Source Sans Pro"/>
              </a:rPr>
              <a:t>improve your assistant</a:t>
            </a:r>
            <a:r>
              <a:rPr lang="en" sz="1200">
                <a:solidFill>
                  <a:srgbClr val="617287"/>
                </a:solidFill>
                <a:latin typeface="Source Sans Pro"/>
                <a:ea typeface="Source Sans Pro"/>
                <a:cs typeface="Source Sans Pro"/>
                <a:sym typeface="Source Sans Pro"/>
              </a:rPr>
              <a:t> based on what you learn</a:t>
            </a:r>
            <a:endParaRPr sz="1200">
              <a:solidFill>
                <a:srgbClr val="617287"/>
              </a:solidFill>
              <a:latin typeface="Source Sans Pro"/>
              <a:ea typeface="Source Sans Pro"/>
              <a:cs typeface="Source Sans Pro"/>
              <a:sym typeface="Source Sans Pro"/>
            </a:endParaRPr>
          </a:p>
        </p:txBody>
      </p:sp>
      <p:sp>
        <p:nvSpPr>
          <p:cNvPr id="2752" name="Google Shape;2752;p307"/>
          <p:cNvSpPr txBox="1"/>
          <p:nvPr/>
        </p:nvSpPr>
        <p:spPr>
          <a:xfrm>
            <a:off x="6144228" y="1141725"/>
            <a:ext cx="2311800" cy="14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17287"/>
                </a:solidFill>
                <a:latin typeface="Source Sans Pro"/>
                <a:ea typeface="Source Sans Pro"/>
                <a:cs typeface="Source Sans Pro"/>
                <a:sym typeface="Source Sans Pro"/>
              </a:rPr>
              <a:t>Collect conversations</a:t>
            </a:r>
            <a:r>
              <a:rPr lang="en" sz="1200">
                <a:solidFill>
                  <a:srgbClr val="617287"/>
                </a:solidFill>
                <a:latin typeface="Source Sans Pro"/>
                <a:ea typeface="Source Sans Pro"/>
                <a:cs typeface="Source Sans Pro"/>
                <a:sym typeface="Source Sans Pro"/>
              </a:rPr>
              <a:t> between users and your assistant</a:t>
            </a:r>
            <a:endParaRPr sz="1200">
              <a:solidFill>
                <a:srgbClr val="617287"/>
              </a:solidFill>
              <a:latin typeface="Source Sans Pro"/>
              <a:ea typeface="Source Sans Pro"/>
              <a:cs typeface="Source Sans Pro"/>
              <a:sym typeface="Source Sans Pro"/>
            </a:endParaRPr>
          </a:p>
        </p:txBody>
      </p:sp>
      <p:sp>
        <p:nvSpPr>
          <p:cNvPr id="2753" name="Google Shape;2753;p307"/>
          <p:cNvSpPr txBox="1"/>
          <p:nvPr/>
        </p:nvSpPr>
        <p:spPr>
          <a:xfrm>
            <a:off x="311700" y="1041725"/>
            <a:ext cx="2658900" cy="12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17287"/>
                </a:solidFill>
                <a:latin typeface="Source Sans Pro"/>
                <a:ea typeface="Source Sans Pro"/>
                <a:cs typeface="Source Sans Pro"/>
                <a:sym typeface="Source Sans Pro"/>
              </a:rPr>
              <a:t>Ensure your new assistant passes tests using </a:t>
            </a:r>
            <a:r>
              <a:rPr b="1" lang="en" sz="1200">
                <a:solidFill>
                  <a:srgbClr val="617287"/>
                </a:solidFill>
                <a:latin typeface="Source Sans Pro"/>
                <a:ea typeface="Source Sans Pro"/>
                <a:cs typeface="Source Sans Pro"/>
                <a:sym typeface="Source Sans Pro"/>
              </a:rPr>
              <a:t>continuous integration (CI) </a:t>
            </a:r>
            <a:r>
              <a:rPr lang="en" sz="1200">
                <a:solidFill>
                  <a:srgbClr val="617287"/>
                </a:solidFill>
                <a:latin typeface="Source Sans Pro"/>
                <a:ea typeface="Source Sans Pro"/>
                <a:cs typeface="Source Sans Pro"/>
                <a:sym typeface="Source Sans Pro"/>
              </a:rPr>
              <a:t>and redeploy it to users using </a:t>
            </a:r>
            <a:r>
              <a:rPr b="1" lang="en" sz="1200">
                <a:solidFill>
                  <a:srgbClr val="617287"/>
                </a:solidFill>
                <a:latin typeface="Source Sans Pro"/>
                <a:ea typeface="Source Sans Pro"/>
                <a:cs typeface="Source Sans Pro"/>
                <a:sym typeface="Source Sans Pro"/>
              </a:rPr>
              <a:t>continuous deployment (CD)</a:t>
            </a:r>
            <a:endParaRPr b="1" sz="1200">
              <a:solidFill>
                <a:srgbClr val="617287"/>
              </a:solidFill>
              <a:latin typeface="Source Sans Pro"/>
              <a:ea typeface="Source Sans Pro"/>
              <a:cs typeface="Source Sans Pro"/>
              <a:sym typeface="Source Sans Pro"/>
            </a:endParaRPr>
          </a:p>
        </p:txBody>
      </p:sp>
      <p:sp>
        <p:nvSpPr>
          <p:cNvPr id="2754" name="Google Shape;2754;p307"/>
          <p:cNvSpPr/>
          <p:nvPr/>
        </p:nvSpPr>
        <p:spPr>
          <a:xfrm>
            <a:off x="3487250" y="1439850"/>
            <a:ext cx="2091600" cy="21333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55" name="Google Shape;2755;p307"/>
          <p:cNvSpPr/>
          <p:nvPr/>
        </p:nvSpPr>
        <p:spPr>
          <a:xfrm>
            <a:off x="3476250" y="1496775"/>
            <a:ext cx="2091600" cy="21333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6" name="Google Shape;2756;p307"/>
          <p:cNvPicPr preferRelativeResize="0"/>
          <p:nvPr/>
        </p:nvPicPr>
        <p:blipFill>
          <a:blip r:embed="rId4">
            <a:alphaModFix/>
          </a:blip>
          <a:stretch>
            <a:fillRect/>
          </a:stretch>
        </p:blipFill>
        <p:spPr>
          <a:xfrm>
            <a:off x="3620350" y="1692424"/>
            <a:ext cx="1856078" cy="1856098"/>
          </a:xfrm>
          <a:prstGeom prst="rect">
            <a:avLst/>
          </a:prstGeom>
          <a:noFill/>
          <a:ln>
            <a:noFill/>
          </a:ln>
        </p:spPr>
      </p:pic>
    </p:spTree>
  </p:cSld>
  <p:clrMapOvr>
    <a:masterClrMapping/>
  </p:clrMapOvr>
</p:sld>
</file>

<file path=ppt/slides/slide1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0" name="Shape 2760"/>
        <p:cNvGrpSpPr/>
        <p:nvPr/>
      </p:nvGrpSpPr>
      <p:grpSpPr>
        <a:xfrm>
          <a:off x="0" y="0"/>
          <a:ext cx="0" cy="0"/>
          <a:chOff x="0" y="0"/>
          <a:chExt cx="0" cy="0"/>
        </a:xfrm>
      </p:grpSpPr>
      <p:sp>
        <p:nvSpPr>
          <p:cNvPr id="2761" name="Google Shape;2761;p308"/>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762" name="Google Shape;2762;p308"/>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2763" name="Google Shape;2763;p308"/>
          <p:cNvPicPr preferRelativeResize="0"/>
          <p:nvPr/>
        </p:nvPicPr>
        <p:blipFill rotWithShape="1">
          <a:blip r:embed="rId3">
            <a:alphaModFix/>
          </a:blip>
          <a:srcRect b="0" l="0" r="69894" t="0"/>
          <a:stretch/>
        </p:blipFill>
        <p:spPr>
          <a:xfrm>
            <a:off x="405425" y="807325"/>
            <a:ext cx="1735477" cy="3198000"/>
          </a:xfrm>
          <a:prstGeom prst="rect">
            <a:avLst/>
          </a:prstGeom>
          <a:noFill/>
          <a:ln>
            <a:noFill/>
          </a:ln>
        </p:spPr>
      </p:pic>
      <p:sp>
        <p:nvSpPr>
          <p:cNvPr id="2764" name="Google Shape;2764;p308"/>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765" name="Google Shape;2765;p308"/>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766" name="Google Shape;2766;p308"/>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67" name="Google Shape;2767;p308"/>
          <p:cNvGrpSpPr/>
          <p:nvPr/>
        </p:nvGrpSpPr>
        <p:grpSpPr>
          <a:xfrm>
            <a:off x="387901" y="3003498"/>
            <a:ext cx="1791695" cy="529814"/>
            <a:chOff x="3055402" y="2304204"/>
            <a:chExt cx="1946014" cy="575446"/>
          </a:xfrm>
        </p:grpSpPr>
        <p:sp>
          <p:nvSpPr>
            <p:cNvPr id="2768" name="Google Shape;2768;p30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69" name="Google Shape;2769;p308"/>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770" name="Google Shape;2770;p30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71" name="Google Shape;2771;p308"/>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772" name="Google Shape;2772;p308"/>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2773" name="Google Shape;2773;p308"/>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4" name="Google Shape;2774;p308"/>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75" name="Google Shape;2775;p308"/>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2776" name="Google Shape;2776;p308"/>
          <p:cNvGrpSpPr/>
          <p:nvPr/>
        </p:nvGrpSpPr>
        <p:grpSpPr>
          <a:xfrm>
            <a:off x="6755226" y="679558"/>
            <a:ext cx="1554667" cy="516403"/>
            <a:chOff x="3055402" y="2318769"/>
            <a:chExt cx="1688571" cy="560881"/>
          </a:xfrm>
        </p:grpSpPr>
        <p:sp>
          <p:nvSpPr>
            <p:cNvPr id="2777" name="Google Shape;2777;p30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8" name="Google Shape;2778;p308"/>
            <p:cNvSpPr txBox="1"/>
            <p:nvPr/>
          </p:nvSpPr>
          <p:spPr>
            <a:xfrm rot="-1847">
              <a:off x="3069073" y="2319219"/>
              <a:ext cx="16749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Source Sans Pro"/>
                  <a:ea typeface="Source Sans Pro"/>
                  <a:cs typeface="Source Sans Pro"/>
                  <a:sym typeface="Source Sans Pro"/>
                </a:rPr>
                <a:t>No iterations</a:t>
              </a:r>
              <a:endParaRPr sz="1200">
                <a:solidFill>
                  <a:srgbClr val="FFFFFF"/>
                </a:solidFill>
                <a:latin typeface="Source Sans Pro"/>
                <a:ea typeface="Source Sans Pro"/>
                <a:cs typeface="Source Sans Pro"/>
                <a:sym typeface="Source Sans Pro"/>
              </a:endParaRPr>
            </a:p>
          </p:txBody>
        </p:sp>
        <p:sp>
          <p:nvSpPr>
            <p:cNvPr id="2779" name="Google Shape;2779;p30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3" name="Shape 2783"/>
        <p:cNvGrpSpPr/>
        <p:nvPr/>
      </p:nvGrpSpPr>
      <p:grpSpPr>
        <a:xfrm>
          <a:off x="0" y="0"/>
          <a:ext cx="0" cy="0"/>
          <a:chOff x="0" y="0"/>
          <a:chExt cx="0" cy="0"/>
        </a:xfrm>
      </p:grpSpPr>
      <p:pic>
        <p:nvPicPr>
          <p:cNvPr id="2784" name="Google Shape;2784;p309"/>
          <p:cNvPicPr preferRelativeResize="0"/>
          <p:nvPr/>
        </p:nvPicPr>
        <p:blipFill rotWithShape="1">
          <a:blip r:embed="rId3">
            <a:alphaModFix/>
          </a:blip>
          <a:srcRect b="0" l="0" r="69894" t="0"/>
          <a:stretch/>
        </p:blipFill>
        <p:spPr>
          <a:xfrm>
            <a:off x="405425" y="807325"/>
            <a:ext cx="1735477" cy="3198000"/>
          </a:xfrm>
          <a:prstGeom prst="rect">
            <a:avLst/>
          </a:prstGeom>
          <a:noFill/>
          <a:ln>
            <a:noFill/>
          </a:ln>
        </p:spPr>
      </p:pic>
      <p:sp>
        <p:nvSpPr>
          <p:cNvPr id="2785" name="Google Shape;2785;p309"/>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786" name="Google Shape;2786;p309"/>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787" name="Google Shape;2787;p309"/>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788" name="Google Shape;2788;p309"/>
          <p:cNvGrpSpPr/>
          <p:nvPr/>
        </p:nvGrpSpPr>
        <p:grpSpPr>
          <a:xfrm>
            <a:off x="387901" y="3003498"/>
            <a:ext cx="1791695" cy="529814"/>
            <a:chOff x="3055402" y="2304204"/>
            <a:chExt cx="1946014" cy="575446"/>
          </a:xfrm>
        </p:grpSpPr>
        <p:sp>
          <p:nvSpPr>
            <p:cNvPr id="2789" name="Google Shape;2789;p309"/>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0" name="Google Shape;2790;p309"/>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791" name="Google Shape;2791;p309"/>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792" name="Google Shape;2792;p309"/>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793" name="Google Shape;2793;p309"/>
          <p:cNvPicPr preferRelativeResize="0"/>
          <p:nvPr/>
        </p:nvPicPr>
        <p:blipFill rotWithShape="1">
          <a:blip r:embed="rId5">
            <a:alphaModFix/>
          </a:blip>
          <a:srcRect b="23890" l="18443" r="23247" t="0"/>
          <a:stretch/>
        </p:blipFill>
        <p:spPr>
          <a:xfrm rot="5400000">
            <a:off x="6158900" y="1195950"/>
            <a:ext cx="2603876" cy="2751600"/>
          </a:xfrm>
          <a:prstGeom prst="rect">
            <a:avLst/>
          </a:prstGeom>
          <a:noFill/>
          <a:ln>
            <a:noFill/>
          </a:ln>
        </p:spPr>
      </p:pic>
      <p:sp>
        <p:nvSpPr>
          <p:cNvPr id="2794" name="Google Shape;2794;p309"/>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5" name="Google Shape;2795;p309"/>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96" name="Google Shape;2796;p309"/>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2797" name="Google Shape;2797;p309"/>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798" name="Google Shape;2798;p309"/>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2" name="Shape 2802"/>
        <p:cNvGrpSpPr/>
        <p:nvPr/>
      </p:nvGrpSpPr>
      <p:grpSpPr>
        <a:xfrm>
          <a:off x="0" y="0"/>
          <a:ext cx="0" cy="0"/>
          <a:chOff x="0" y="0"/>
          <a:chExt cx="0" cy="0"/>
        </a:xfrm>
      </p:grpSpPr>
      <p:pic>
        <p:nvPicPr>
          <p:cNvPr id="2803" name="Google Shape;2803;p310"/>
          <p:cNvPicPr preferRelativeResize="0"/>
          <p:nvPr/>
        </p:nvPicPr>
        <p:blipFill rotWithShape="1">
          <a:blip r:embed="rId3">
            <a:alphaModFix/>
          </a:blip>
          <a:srcRect b="0" l="0" r="69894" t="0"/>
          <a:stretch/>
        </p:blipFill>
        <p:spPr>
          <a:xfrm>
            <a:off x="405425" y="807325"/>
            <a:ext cx="1735477" cy="3198000"/>
          </a:xfrm>
          <a:prstGeom prst="rect">
            <a:avLst/>
          </a:prstGeom>
          <a:noFill/>
          <a:ln>
            <a:noFill/>
          </a:ln>
        </p:spPr>
      </p:pic>
      <p:sp>
        <p:nvSpPr>
          <p:cNvPr id="2804" name="Google Shape;2804;p310"/>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805" name="Google Shape;2805;p310"/>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806" name="Google Shape;2806;p310"/>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07" name="Google Shape;2807;p310"/>
          <p:cNvGrpSpPr/>
          <p:nvPr/>
        </p:nvGrpSpPr>
        <p:grpSpPr>
          <a:xfrm>
            <a:off x="387901" y="3003498"/>
            <a:ext cx="1791695" cy="529814"/>
            <a:chOff x="3055402" y="2304204"/>
            <a:chExt cx="1946014" cy="575446"/>
          </a:xfrm>
        </p:grpSpPr>
        <p:sp>
          <p:nvSpPr>
            <p:cNvPr id="2808" name="Google Shape;2808;p310"/>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09" name="Google Shape;2809;p310"/>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810" name="Google Shape;2810;p310"/>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11" name="Google Shape;2811;p310"/>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812" name="Google Shape;2812;p310"/>
          <p:cNvPicPr preferRelativeResize="0"/>
          <p:nvPr/>
        </p:nvPicPr>
        <p:blipFill rotWithShape="1">
          <a:blip r:embed="rId5">
            <a:alphaModFix/>
          </a:blip>
          <a:srcRect b="23890" l="18443" r="23247" t="0"/>
          <a:stretch/>
        </p:blipFill>
        <p:spPr>
          <a:xfrm rot="10800000">
            <a:off x="6190250" y="1046850"/>
            <a:ext cx="2603876" cy="2751600"/>
          </a:xfrm>
          <a:prstGeom prst="rect">
            <a:avLst/>
          </a:prstGeom>
          <a:noFill/>
          <a:ln>
            <a:noFill/>
          </a:ln>
        </p:spPr>
      </p:pic>
      <p:sp>
        <p:nvSpPr>
          <p:cNvPr id="2813" name="Google Shape;2813;p310"/>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14" name="Google Shape;2814;p310"/>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15" name="Google Shape;2815;p310"/>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2816" name="Google Shape;2816;p310"/>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817" name="Google Shape;2817;p310"/>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1" name="Shape 2821"/>
        <p:cNvGrpSpPr/>
        <p:nvPr/>
      </p:nvGrpSpPr>
      <p:grpSpPr>
        <a:xfrm>
          <a:off x="0" y="0"/>
          <a:ext cx="0" cy="0"/>
          <a:chOff x="0" y="0"/>
          <a:chExt cx="0" cy="0"/>
        </a:xfrm>
      </p:grpSpPr>
      <p:pic>
        <p:nvPicPr>
          <p:cNvPr id="2822" name="Google Shape;2822;p311"/>
          <p:cNvPicPr preferRelativeResize="0"/>
          <p:nvPr/>
        </p:nvPicPr>
        <p:blipFill rotWithShape="1">
          <a:blip r:embed="rId3">
            <a:alphaModFix/>
          </a:blip>
          <a:srcRect b="0" l="0" r="69894" t="0"/>
          <a:stretch/>
        </p:blipFill>
        <p:spPr>
          <a:xfrm>
            <a:off x="405425" y="807325"/>
            <a:ext cx="1735477" cy="3198000"/>
          </a:xfrm>
          <a:prstGeom prst="rect">
            <a:avLst/>
          </a:prstGeom>
          <a:noFill/>
          <a:ln>
            <a:noFill/>
          </a:ln>
        </p:spPr>
      </p:pic>
      <p:sp>
        <p:nvSpPr>
          <p:cNvPr id="2823" name="Google Shape;2823;p311"/>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824" name="Google Shape;2824;p311"/>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825" name="Google Shape;2825;p311"/>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26" name="Google Shape;2826;p311"/>
          <p:cNvGrpSpPr/>
          <p:nvPr/>
        </p:nvGrpSpPr>
        <p:grpSpPr>
          <a:xfrm>
            <a:off x="387901" y="3003498"/>
            <a:ext cx="1791695" cy="529814"/>
            <a:chOff x="3055402" y="2304204"/>
            <a:chExt cx="1946014" cy="575446"/>
          </a:xfrm>
        </p:grpSpPr>
        <p:sp>
          <p:nvSpPr>
            <p:cNvPr id="2827" name="Google Shape;2827;p311"/>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28" name="Google Shape;2828;p311"/>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829" name="Google Shape;2829;p311"/>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30" name="Google Shape;2830;p311"/>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831" name="Google Shape;2831;p311"/>
          <p:cNvPicPr preferRelativeResize="0"/>
          <p:nvPr/>
        </p:nvPicPr>
        <p:blipFill rotWithShape="1">
          <a:blip r:embed="rId5">
            <a:alphaModFix/>
          </a:blip>
          <a:srcRect b="23890" l="18443" r="23247" t="0"/>
          <a:stretch/>
        </p:blipFill>
        <p:spPr>
          <a:xfrm rot="-5400000">
            <a:off x="6315850" y="1100925"/>
            <a:ext cx="2603876" cy="2751600"/>
          </a:xfrm>
          <a:prstGeom prst="rect">
            <a:avLst/>
          </a:prstGeom>
          <a:noFill/>
          <a:ln>
            <a:noFill/>
          </a:ln>
        </p:spPr>
      </p:pic>
      <p:sp>
        <p:nvSpPr>
          <p:cNvPr id="2832" name="Google Shape;2832;p311"/>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33" name="Google Shape;2833;p311"/>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34" name="Google Shape;2834;p311"/>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2835" name="Google Shape;2835;p311"/>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836" name="Google Shape;2836;p311"/>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0" name="Shape 2840"/>
        <p:cNvGrpSpPr/>
        <p:nvPr/>
      </p:nvGrpSpPr>
      <p:grpSpPr>
        <a:xfrm>
          <a:off x="0" y="0"/>
          <a:ext cx="0" cy="0"/>
          <a:chOff x="0" y="0"/>
          <a:chExt cx="0" cy="0"/>
        </a:xfrm>
      </p:grpSpPr>
      <p:pic>
        <p:nvPicPr>
          <p:cNvPr id="2841" name="Google Shape;2841;p312"/>
          <p:cNvPicPr preferRelativeResize="0"/>
          <p:nvPr/>
        </p:nvPicPr>
        <p:blipFill rotWithShape="1">
          <a:blip r:embed="rId3">
            <a:alphaModFix/>
          </a:blip>
          <a:srcRect b="0" l="0" r="60648" t="0"/>
          <a:stretch/>
        </p:blipFill>
        <p:spPr>
          <a:xfrm>
            <a:off x="405425" y="807325"/>
            <a:ext cx="2268477" cy="3198000"/>
          </a:xfrm>
          <a:prstGeom prst="rect">
            <a:avLst/>
          </a:prstGeom>
          <a:noFill/>
          <a:ln>
            <a:noFill/>
          </a:ln>
        </p:spPr>
      </p:pic>
      <p:sp>
        <p:nvSpPr>
          <p:cNvPr id="2842" name="Google Shape;2842;p312"/>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843" name="Google Shape;2843;p312"/>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844" name="Google Shape;2844;p312"/>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5" name="Google Shape;2845;p312"/>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846" name="Google Shape;2846;p312"/>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2847" name="Google Shape;2847;p312"/>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8" name="Google Shape;2848;p312"/>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49" name="Google Shape;2849;p312"/>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2850" name="Google Shape;2850;p312"/>
          <p:cNvGrpSpPr/>
          <p:nvPr/>
        </p:nvGrpSpPr>
        <p:grpSpPr>
          <a:xfrm>
            <a:off x="387901" y="3003498"/>
            <a:ext cx="1791695" cy="529814"/>
            <a:chOff x="3055402" y="2304204"/>
            <a:chExt cx="1946014" cy="575446"/>
          </a:xfrm>
        </p:grpSpPr>
        <p:sp>
          <p:nvSpPr>
            <p:cNvPr id="2851" name="Google Shape;2851;p312"/>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52" name="Google Shape;2852;p312"/>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853" name="Google Shape;2853;p312"/>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854" name="Google Shape;2854;p312"/>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855" name="Google Shape;2855;p312"/>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59" name="Shape 2859"/>
        <p:cNvGrpSpPr/>
        <p:nvPr/>
      </p:nvGrpSpPr>
      <p:grpSpPr>
        <a:xfrm>
          <a:off x="0" y="0"/>
          <a:ext cx="0" cy="0"/>
          <a:chOff x="0" y="0"/>
          <a:chExt cx="0" cy="0"/>
        </a:xfrm>
      </p:grpSpPr>
      <p:pic>
        <p:nvPicPr>
          <p:cNvPr id="2860" name="Google Shape;2860;p313"/>
          <p:cNvPicPr preferRelativeResize="0"/>
          <p:nvPr/>
        </p:nvPicPr>
        <p:blipFill rotWithShape="1">
          <a:blip r:embed="rId3">
            <a:alphaModFix/>
          </a:blip>
          <a:srcRect b="0" l="0" r="60648" t="0"/>
          <a:stretch/>
        </p:blipFill>
        <p:spPr>
          <a:xfrm>
            <a:off x="405425" y="807325"/>
            <a:ext cx="2268477" cy="3198000"/>
          </a:xfrm>
          <a:prstGeom prst="rect">
            <a:avLst/>
          </a:prstGeom>
          <a:noFill/>
          <a:ln>
            <a:noFill/>
          </a:ln>
        </p:spPr>
      </p:pic>
      <p:sp>
        <p:nvSpPr>
          <p:cNvPr id="2861" name="Google Shape;2861;p313"/>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862" name="Google Shape;2862;p313"/>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863" name="Google Shape;2863;p313"/>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64" name="Google Shape;2864;p313"/>
          <p:cNvGrpSpPr/>
          <p:nvPr/>
        </p:nvGrpSpPr>
        <p:grpSpPr>
          <a:xfrm>
            <a:off x="387901" y="3003498"/>
            <a:ext cx="1791695" cy="529814"/>
            <a:chOff x="3055402" y="2304204"/>
            <a:chExt cx="1946014" cy="575446"/>
          </a:xfrm>
        </p:grpSpPr>
        <p:sp>
          <p:nvSpPr>
            <p:cNvPr id="2865" name="Google Shape;2865;p313"/>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66" name="Google Shape;2866;p313"/>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867" name="Google Shape;2867;p313"/>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68" name="Google Shape;2868;p313"/>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869" name="Google Shape;2869;p313"/>
          <p:cNvPicPr preferRelativeResize="0"/>
          <p:nvPr/>
        </p:nvPicPr>
        <p:blipFill rotWithShape="1">
          <a:blip r:embed="rId5">
            <a:alphaModFix/>
          </a:blip>
          <a:srcRect b="23890" l="18443" r="23247" t="0"/>
          <a:stretch/>
        </p:blipFill>
        <p:spPr>
          <a:xfrm rot="5400000">
            <a:off x="6174575" y="1164550"/>
            <a:ext cx="2603876" cy="2751600"/>
          </a:xfrm>
          <a:prstGeom prst="rect">
            <a:avLst/>
          </a:prstGeom>
          <a:noFill/>
          <a:ln>
            <a:noFill/>
          </a:ln>
        </p:spPr>
      </p:pic>
      <p:sp>
        <p:nvSpPr>
          <p:cNvPr id="2870" name="Google Shape;2870;p313"/>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71" name="Google Shape;2871;p313"/>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72" name="Google Shape;2872;p313"/>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2873" name="Google Shape;2873;p313"/>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874" name="Google Shape;2874;p313"/>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8" name="Shape 2878"/>
        <p:cNvGrpSpPr/>
        <p:nvPr/>
      </p:nvGrpSpPr>
      <p:grpSpPr>
        <a:xfrm>
          <a:off x="0" y="0"/>
          <a:ext cx="0" cy="0"/>
          <a:chOff x="0" y="0"/>
          <a:chExt cx="0" cy="0"/>
        </a:xfrm>
      </p:grpSpPr>
      <p:pic>
        <p:nvPicPr>
          <p:cNvPr id="2879" name="Google Shape;2879;p314"/>
          <p:cNvPicPr preferRelativeResize="0"/>
          <p:nvPr/>
        </p:nvPicPr>
        <p:blipFill rotWithShape="1">
          <a:blip r:embed="rId3">
            <a:alphaModFix/>
          </a:blip>
          <a:srcRect b="0" l="0" r="60648" t="0"/>
          <a:stretch/>
        </p:blipFill>
        <p:spPr>
          <a:xfrm>
            <a:off x="405425" y="807325"/>
            <a:ext cx="2268477" cy="3198000"/>
          </a:xfrm>
          <a:prstGeom prst="rect">
            <a:avLst/>
          </a:prstGeom>
          <a:noFill/>
          <a:ln>
            <a:noFill/>
          </a:ln>
        </p:spPr>
      </p:pic>
      <p:sp>
        <p:nvSpPr>
          <p:cNvPr id="2880" name="Google Shape;2880;p314"/>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881" name="Google Shape;2881;p314"/>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882" name="Google Shape;2882;p314"/>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883" name="Google Shape;2883;p314"/>
          <p:cNvGrpSpPr/>
          <p:nvPr/>
        </p:nvGrpSpPr>
        <p:grpSpPr>
          <a:xfrm>
            <a:off x="387901" y="3003498"/>
            <a:ext cx="1791695" cy="529814"/>
            <a:chOff x="3055402" y="2304204"/>
            <a:chExt cx="1946014" cy="575446"/>
          </a:xfrm>
        </p:grpSpPr>
        <p:sp>
          <p:nvSpPr>
            <p:cNvPr id="2884" name="Google Shape;2884;p314"/>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85" name="Google Shape;2885;p314"/>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886" name="Google Shape;2886;p314"/>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887" name="Google Shape;2887;p314"/>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888" name="Google Shape;2888;p314"/>
          <p:cNvPicPr preferRelativeResize="0"/>
          <p:nvPr/>
        </p:nvPicPr>
        <p:blipFill rotWithShape="1">
          <a:blip r:embed="rId5">
            <a:alphaModFix/>
          </a:blip>
          <a:srcRect b="23890" l="18443" r="23247" t="0"/>
          <a:stretch/>
        </p:blipFill>
        <p:spPr>
          <a:xfrm rot="10800000">
            <a:off x="6205975" y="1046850"/>
            <a:ext cx="2603876" cy="2751600"/>
          </a:xfrm>
          <a:prstGeom prst="rect">
            <a:avLst/>
          </a:prstGeom>
          <a:noFill/>
          <a:ln>
            <a:noFill/>
          </a:ln>
        </p:spPr>
      </p:pic>
      <p:sp>
        <p:nvSpPr>
          <p:cNvPr id="2889" name="Google Shape;2889;p314"/>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0" name="Google Shape;2890;p314"/>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91" name="Google Shape;2891;p314"/>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2892" name="Google Shape;2892;p314"/>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893" name="Google Shape;2893;p314"/>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7" name="Shape 2897"/>
        <p:cNvGrpSpPr/>
        <p:nvPr/>
      </p:nvGrpSpPr>
      <p:grpSpPr>
        <a:xfrm>
          <a:off x="0" y="0"/>
          <a:ext cx="0" cy="0"/>
          <a:chOff x="0" y="0"/>
          <a:chExt cx="0" cy="0"/>
        </a:xfrm>
      </p:grpSpPr>
      <p:pic>
        <p:nvPicPr>
          <p:cNvPr id="2898" name="Google Shape;2898;p315"/>
          <p:cNvPicPr preferRelativeResize="0"/>
          <p:nvPr/>
        </p:nvPicPr>
        <p:blipFill rotWithShape="1">
          <a:blip r:embed="rId3">
            <a:alphaModFix/>
          </a:blip>
          <a:srcRect b="0" l="0" r="60648" t="0"/>
          <a:stretch/>
        </p:blipFill>
        <p:spPr>
          <a:xfrm>
            <a:off x="405425" y="807325"/>
            <a:ext cx="2268477" cy="3198000"/>
          </a:xfrm>
          <a:prstGeom prst="rect">
            <a:avLst/>
          </a:prstGeom>
          <a:noFill/>
          <a:ln>
            <a:noFill/>
          </a:ln>
        </p:spPr>
      </p:pic>
      <p:sp>
        <p:nvSpPr>
          <p:cNvPr id="2899" name="Google Shape;2899;p315"/>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900" name="Google Shape;2900;p315"/>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901" name="Google Shape;2901;p315"/>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02" name="Google Shape;2902;p315"/>
          <p:cNvGrpSpPr/>
          <p:nvPr/>
        </p:nvGrpSpPr>
        <p:grpSpPr>
          <a:xfrm>
            <a:off x="387901" y="3003498"/>
            <a:ext cx="1791695" cy="529814"/>
            <a:chOff x="3055402" y="2304204"/>
            <a:chExt cx="1946014" cy="575446"/>
          </a:xfrm>
        </p:grpSpPr>
        <p:sp>
          <p:nvSpPr>
            <p:cNvPr id="2903" name="Google Shape;2903;p315"/>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4" name="Google Shape;2904;p315"/>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905" name="Google Shape;2905;p315"/>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06" name="Google Shape;2906;p315"/>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907" name="Google Shape;2907;p315"/>
          <p:cNvPicPr preferRelativeResize="0"/>
          <p:nvPr/>
        </p:nvPicPr>
        <p:blipFill rotWithShape="1">
          <a:blip r:embed="rId5">
            <a:alphaModFix/>
          </a:blip>
          <a:srcRect b="23890" l="18443" r="23247" t="0"/>
          <a:stretch/>
        </p:blipFill>
        <p:spPr>
          <a:xfrm rot="-5400000">
            <a:off x="6315850" y="1093900"/>
            <a:ext cx="2603876" cy="2751600"/>
          </a:xfrm>
          <a:prstGeom prst="rect">
            <a:avLst/>
          </a:prstGeom>
          <a:noFill/>
          <a:ln>
            <a:noFill/>
          </a:ln>
        </p:spPr>
      </p:pic>
      <p:sp>
        <p:nvSpPr>
          <p:cNvPr id="2908" name="Google Shape;2908;p315"/>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09" name="Google Shape;2909;p315"/>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10" name="Google Shape;2910;p315"/>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2911" name="Google Shape;2911;p315"/>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912" name="Google Shape;2912;p315"/>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6" name="Shape 2916"/>
        <p:cNvGrpSpPr/>
        <p:nvPr/>
      </p:nvGrpSpPr>
      <p:grpSpPr>
        <a:xfrm>
          <a:off x="0" y="0"/>
          <a:ext cx="0" cy="0"/>
          <a:chOff x="0" y="0"/>
          <a:chExt cx="0" cy="0"/>
        </a:xfrm>
      </p:grpSpPr>
      <p:pic>
        <p:nvPicPr>
          <p:cNvPr id="2917" name="Google Shape;2917;p316"/>
          <p:cNvPicPr preferRelativeResize="0"/>
          <p:nvPr/>
        </p:nvPicPr>
        <p:blipFill rotWithShape="1">
          <a:blip r:embed="rId3">
            <a:alphaModFix/>
          </a:blip>
          <a:srcRect b="0" l="0" r="49553" t="0"/>
          <a:stretch/>
        </p:blipFill>
        <p:spPr>
          <a:xfrm>
            <a:off x="405425" y="807325"/>
            <a:ext cx="2908099" cy="3198000"/>
          </a:xfrm>
          <a:prstGeom prst="rect">
            <a:avLst/>
          </a:prstGeom>
          <a:noFill/>
          <a:ln>
            <a:noFill/>
          </a:ln>
        </p:spPr>
      </p:pic>
      <p:sp>
        <p:nvSpPr>
          <p:cNvPr id="2918" name="Google Shape;2918;p316"/>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919" name="Google Shape;2919;p316"/>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920" name="Google Shape;2920;p316"/>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21" name="Google Shape;2921;p316"/>
          <p:cNvGrpSpPr/>
          <p:nvPr/>
        </p:nvGrpSpPr>
        <p:grpSpPr>
          <a:xfrm>
            <a:off x="387901" y="3003498"/>
            <a:ext cx="1791695" cy="529814"/>
            <a:chOff x="3055402" y="2304204"/>
            <a:chExt cx="1946014" cy="575446"/>
          </a:xfrm>
        </p:grpSpPr>
        <p:sp>
          <p:nvSpPr>
            <p:cNvPr id="2922" name="Google Shape;2922;p316"/>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3" name="Google Shape;2923;p316"/>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924" name="Google Shape;2924;p316"/>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25" name="Google Shape;2925;p316"/>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926" name="Google Shape;2926;p316"/>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2927" name="Google Shape;2927;p316"/>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28" name="Google Shape;2928;p316"/>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29" name="Google Shape;2929;p316"/>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2930" name="Google Shape;2930;p316"/>
          <p:cNvGrpSpPr/>
          <p:nvPr/>
        </p:nvGrpSpPr>
        <p:grpSpPr>
          <a:xfrm>
            <a:off x="6755226" y="679558"/>
            <a:ext cx="1554667" cy="516403"/>
            <a:chOff x="3055402" y="2318769"/>
            <a:chExt cx="1688571" cy="560881"/>
          </a:xfrm>
        </p:grpSpPr>
        <p:sp>
          <p:nvSpPr>
            <p:cNvPr id="2931" name="Google Shape;2931;p316"/>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2" name="Google Shape;2932;p316"/>
            <p:cNvSpPr txBox="1"/>
            <p:nvPr/>
          </p:nvSpPr>
          <p:spPr>
            <a:xfrm rot="-1847">
              <a:off x="3069073" y="2319219"/>
              <a:ext cx="16749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Source Sans Pro"/>
                  <a:ea typeface="Source Sans Pro"/>
                  <a:cs typeface="Source Sans Pro"/>
                  <a:sym typeface="Source Sans Pro"/>
                </a:rPr>
                <a:t>A few</a:t>
              </a:r>
              <a:r>
                <a:rPr b="1" lang="en" sz="1200">
                  <a:solidFill>
                    <a:srgbClr val="FFFFFF"/>
                  </a:solidFill>
                  <a:latin typeface="Source Sans Pro"/>
                  <a:ea typeface="Source Sans Pro"/>
                  <a:cs typeface="Source Sans Pro"/>
                  <a:sym typeface="Source Sans Pro"/>
                </a:rPr>
                <a:t> iterations</a:t>
              </a:r>
              <a:endParaRPr sz="1200">
                <a:solidFill>
                  <a:srgbClr val="FFFFFF"/>
                </a:solidFill>
                <a:latin typeface="Source Sans Pro"/>
                <a:ea typeface="Source Sans Pro"/>
                <a:cs typeface="Source Sans Pro"/>
                <a:sym typeface="Source Sans Pro"/>
              </a:endParaRPr>
            </a:p>
          </p:txBody>
        </p:sp>
        <p:sp>
          <p:nvSpPr>
            <p:cNvPr id="2933" name="Google Shape;2933;p316"/>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934" name="Google Shape;2934;p316"/>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935" name="Google Shape;2935;p316"/>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9" name="Shape 859"/>
        <p:cNvGrpSpPr/>
        <p:nvPr/>
      </p:nvGrpSpPr>
      <p:grpSpPr>
        <a:xfrm>
          <a:off x="0" y="0"/>
          <a:ext cx="0" cy="0"/>
          <a:chOff x="0" y="0"/>
          <a:chExt cx="0" cy="0"/>
        </a:xfrm>
      </p:grpSpPr>
      <p:sp>
        <p:nvSpPr>
          <p:cNvPr id="860" name="Google Shape;860;p164"/>
          <p:cNvSpPr txBox="1"/>
          <p:nvPr>
            <p:ph type="title"/>
          </p:nvPr>
        </p:nvSpPr>
        <p:spPr>
          <a:xfrm>
            <a:off x="114985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NLU Pipeline: Example</a:t>
            </a:r>
            <a:endParaRPr/>
          </a:p>
        </p:txBody>
      </p:sp>
      <p:sp>
        <p:nvSpPr>
          <p:cNvPr id="861" name="Google Shape;861;p164"/>
          <p:cNvSpPr txBox="1"/>
          <p:nvPr>
            <p:ph idx="2" type="title"/>
          </p:nvPr>
        </p:nvSpPr>
        <p:spPr>
          <a:xfrm>
            <a:off x="114985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862" name="Google Shape;862;p164"/>
          <p:cNvSpPr/>
          <p:nvPr/>
        </p:nvSpPr>
        <p:spPr>
          <a:xfrm>
            <a:off x="1149838" y="1974825"/>
            <a:ext cx="10014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Tokenizer</a:t>
            </a:r>
            <a:endParaRPr i="0" sz="1100" u="none" cap="none" strike="noStrike">
              <a:solidFill>
                <a:srgbClr val="617287"/>
              </a:solidFill>
              <a:latin typeface="Source Sans Pro"/>
              <a:ea typeface="Source Sans Pro"/>
              <a:cs typeface="Source Sans Pro"/>
              <a:sym typeface="Source Sans Pro"/>
            </a:endParaRPr>
          </a:p>
        </p:txBody>
      </p:sp>
      <p:cxnSp>
        <p:nvCxnSpPr>
          <p:cNvPr id="863" name="Google Shape;863;p164"/>
          <p:cNvCxnSpPr/>
          <p:nvPr/>
        </p:nvCxnSpPr>
        <p:spPr>
          <a:xfrm rot="10800000">
            <a:off x="1581788" y="1574875"/>
            <a:ext cx="45900" cy="399900"/>
          </a:xfrm>
          <a:prstGeom prst="straightConnector1">
            <a:avLst/>
          </a:prstGeom>
          <a:noFill/>
          <a:ln cap="flat" cmpd="sng" w="28575">
            <a:solidFill>
              <a:srgbClr val="5A17EE"/>
            </a:solidFill>
            <a:prstDash val="solid"/>
            <a:round/>
            <a:headEnd len="med" w="med" type="triangle"/>
            <a:tailEnd len="med" w="med" type="none"/>
          </a:ln>
        </p:spPr>
      </p:cxnSp>
      <p:cxnSp>
        <p:nvCxnSpPr>
          <p:cNvPr id="864" name="Google Shape;864;p164"/>
          <p:cNvCxnSpPr>
            <a:stCxn id="862" idx="3"/>
            <a:endCxn id="865" idx="1"/>
          </p:cNvCxnSpPr>
          <p:nvPr/>
        </p:nvCxnSpPr>
        <p:spPr>
          <a:xfrm>
            <a:off x="2151238" y="2177625"/>
            <a:ext cx="464700" cy="3000"/>
          </a:xfrm>
          <a:prstGeom prst="straightConnector1">
            <a:avLst/>
          </a:prstGeom>
          <a:noFill/>
          <a:ln cap="flat" cmpd="sng" w="28575">
            <a:solidFill>
              <a:srgbClr val="5A17EE"/>
            </a:solidFill>
            <a:prstDash val="solid"/>
            <a:round/>
            <a:headEnd len="sm" w="sm" type="none"/>
            <a:tailEnd len="med" w="med" type="triangle"/>
          </a:ln>
        </p:spPr>
      </p:cxnSp>
      <p:sp>
        <p:nvSpPr>
          <p:cNvPr id="866" name="Google Shape;866;p164"/>
          <p:cNvSpPr/>
          <p:nvPr/>
        </p:nvSpPr>
        <p:spPr>
          <a:xfrm>
            <a:off x="4493638" y="3304763"/>
            <a:ext cx="1379100" cy="5163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Entity Extractor</a:t>
            </a:r>
            <a:endParaRPr i="0" sz="1100" u="none" cap="none" strike="noStrike">
              <a:solidFill>
                <a:srgbClr val="617287"/>
              </a:solidFill>
              <a:latin typeface="Source Sans Pro"/>
              <a:ea typeface="Source Sans Pro"/>
              <a:cs typeface="Source Sans Pro"/>
              <a:sym typeface="Source Sans Pro"/>
            </a:endParaRPr>
          </a:p>
        </p:txBody>
      </p:sp>
      <p:cxnSp>
        <p:nvCxnSpPr>
          <p:cNvPr id="867" name="Google Shape;867;p164"/>
          <p:cNvCxnSpPr>
            <a:stCxn id="866" idx="2"/>
            <a:endCxn id="868" idx="0"/>
          </p:cNvCxnSpPr>
          <p:nvPr/>
        </p:nvCxnSpPr>
        <p:spPr>
          <a:xfrm>
            <a:off x="5183188" y="3821063"/>
            <a:ext cx="0" cy="485700"/>
          </a:xfrm>
          <a:prstGeom prst="straightConnector1">
            <a:avLst/>
          </a:prstGeom>
          <a:noFill/>
          <a:ln cap="flat" cmpd="sng" w="28575">
            <a:solidFill>
              <a:srgbClr val="5A17EE"/>
            </a:solidFill>
            <a:prstDash val="solid"/>
            <a:round/>
            <a:headEnd len="sm" w="sm" type="none"/>
            <a:tailEnd len="med" w="med" type="triangle"/>
          </a:ln>
        </p:spPr>
      </p:cxnSp>
      <p:sp>
        <p:nvSpPr>
          <p:cNvPr id="869" name="Google Shape;869;p164"/>
          <p:cNvSpPr/>
          <p:nvPr/>
        </p:nvSpPr>
        <p:spPr>
          <a:xfrm>
            <a:off x="641900" y="913075"/>
            <a:ext cx="1925700" cy="6618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“How much did I spend at Starbucks last week?”</a:t>
            </a:r>
            <a:endParaRPr i="0" u="none" cap="none" strike="noStrike">
              <a:solidFill>
                <a:srgbClr val="5A17EE"/>
              </a:solidFill>
              <a:latin typeface="Source Sans Pro"/>
              <a:ea typeface="Source Sans Pro"/>
              <a:cs typeface="Source Sans Pro"/>
              <a:sym typeface="Source Sans Pro"/>
            </a:endParaRPr>
          </a:p>
        </p:txBody>
      </p:sp>
      <p:sp>
        <p:nvSpPr>
          <p:cNvPr id="865" name="Google Shape;865;p164"/>
          <p:cNvSpPr/>
          <p:nvPr/>
        </p:nvSpPr>
        <p:spPr>
          <a:xfrm>
            <a:off x="2615950" y="1574850"/>
            <a:ext cx="1101000" cy="12114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[how, much, did, i, spend,</a:t>
            </a:r>
            <a:endParaRPr>
              <a:solidFill>
                <a:srgbClr val="5A17EE"/>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at, starbucks, last, week]</a:t>
            </a:r>
            <a:endParaRPr>
              <a:solidFill>
                <a:srgbClr val="5A17EE"/>
              </a:solidFill>
              <a:latin typeface="Source Sans Pro"/>
              <a:ea typeface="Source Sans Pro"/>
              <a:cs typeface="Source Sans Pro"/>
              <a:sym typeface="Source Sans Pro"/>
            </a:endParaRPr>
          </a:p>
        </p:txBody>
      </p:sp>
      <p:sp>
        <p:nvSpPr>
          <p:cNvPr id="870" name="Google Shape;870;p164"/>
          <p:cNvSpPr/>
          <p:nvPr/>
        </p:nvSpPr>
        <p:spPr>
          <a:xfrm>
            <a:off x="4262362" y="1942800"/>
            <a:ext cx="1024800" cy="4755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Text Featurizer</a:t>
            </a:r>
            <a:endParaRPr i="0" sz="1100" u="none" cap="none" strike="noStrike">
              <a:solidFill>
                <a:srgbClr val="617287"/>
              </a:solidFill>
              <a:latin typeface="Source Sans Pro"/>
              <a:ea typeface="Source Sans Pro"/>
              <a:cs typeface="Source Sans Pro"/>
              <a:sym typeface="Source Sans Pro"/>
            </a:endParaRPr>
          </a:p>
        </p:txBody>
      </p:sp>
      <p:cxnSp>
        <p:nvCxnSpPr>
          <p:cNvPr id="871" name="Google Shape;871;p164"/>
          <p:cNvCxnSpPr>
            <a:stCxn id="870" idx="1"/>
            <a:endCxn id="865" idx="3"/>
          </p:cNvCxnSpPr>
          <p:nvPr/>
        </p:nvCxnSpPr>
        <p:spPr>
          <a:xfrm rot="10800000">
            <a:off x="3716962" y="2180550"/>
            <a:ext cx="545400" cy="0"/>
          </a:xfrm>
          <a:prstGeom prst="straightConnector1">
            <a:avLst/>
          </a:prstGeom>
          <a:noFill/>
          <a:ln cap="flat" cmpd="sng" w="28575">
            <a:solidFill>
              <a:srgbClr val="5A17EE"/>
            </a:solidFill>
            <a:prstDash val="solid"/>
            <a:round/>
            <a:headEnd len="med" w="med" type="triangle"/>
            <a:tailEnd len="med" w="med" type="none"/>
          </a:ln>
        </p:spPr>
      </p:cxnSp>
      <p:cxnSp>
        <p:nvCxnSpPr>
          <p:cNvPr id="872" name="Google Shape;872;p164"/>
          <p:cNvCxnSpPr>
            <a:stCxn id="870" idx="3"/>
            <a:endCxn id="873" idx="1"/>
          </p:cNvCxnSpPr>
          <p:nvPr/>
        </p:nvCxnSpPr>
        <p:spPr>
          <a:xfrm>
            <a:off x="5287162" y="2180550"/>
            <a:ext cx="585600" cy="0"/>
          </a:xfrm>
          <a:prstGeom prst="straightConnector1">
            <a:avLst/>
          </a:prstGeom>
          <a:noFill/>
          <a:ln cap="flat" cmpd="sng" w="28575">
            <a:solidFill>
              <a:srgbClr val="5A17EE"/>
            </a:solidFill>
            <a:prstDash val="solid"/>
            <a:round/>
            <a:headEnd len="sm" w="sm" type="none"/>
            <a:tailEnd len="med" w="med" type="triangle"/>
          </a:ln>
        </p:spPr>
      </p:cxnSp>
      <p:sp>
        <p:nvSpPr>
          <p:cNvPr id="868" name="Google Shape;868;p164"/>
          <p:cNvSpPr/>
          <p:nvPr/>
        </p:nvSpPr>
        <p:spPr>
          <a:xfrm>
            <a:off x="3869050" y="4306800"/>
            <a:ext cx="26283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vendor_name</a:t>
            </a:r>
            <a:r>
              <a:rPr lang="en">
                <a:solidFill>
                  <a:srgbClr val="5A17EE"/>
                </a:solidFill>
                <a:latin typeface="Source Sans Pro"/>
                <a:ea typeface="Source Sans Pro"/>
                <a:cs typeface="Source Sans Pro"/>
                <a:sym typeface="Source Sans Pro"/>
              </a:rPr>
              <a:t>: starbucks</a:t>
            </a:r>
            <a:endParaRPr>
              <a:solidFill>
                <a:srgbClr val="5A17EE"/>
              </a:solidFill>
              <a:latin typeface="Source Sans Pro"/>
              <a:ea typeface="Source Sans Pro"/>
              <a:cs typeface="Source Sans Pro"/>
              <a:sym typeface="Source Sans Pro"/>
            </a:endParaRPr>
          </a:p>
        </p:txBody>
      </p:sp>
      <p:sp>
        <p:nvSpPr>
          <p:cNvPr id="873" name="Google Shape;873;p164"/>
          <p:cNvSpPr/>
          <p:nvPr/>
        </p:nvSpPr>
        <p:spPr>
          <a:xfrm>
            <a:off x="5872888" y="1574838"/>
            <a:ext cx="1339200" cy="12114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[(0, 421)      1</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(1, 48)       2</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     :</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(2, 90)       1</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(2, 150)      1]</a:t>
            </a:r>
            <a:endParaRPr>
              <a:solidFill>
                <a:srgbClr val="5A17EE"/>
              </a:solidFill>
              <a:latin typeface="Source Sans Pro"/>
              <a:ea typeface="Source Sans Pro"/>
              <a:cs typeface="Source Sans Pro"/>
              <a:sym typeface="Source Sans Pro"/>
            </a:endParaRPr>
          </a:p>
        </p:txBody>
      </p:sp>
      <p:sp>
        <p:nvSpPr>
          <p:cNvPr id="874" name="Google Shape;874;p164"/>
          <p:cNvSpPr/>
          <p:nvPr/>
        </p:nvSpPr>
        <p:spPr>
          <a:xfrm>
            <a:off x="7284700" y="3304775"/>
            <a:ext cx="1379100" cy="5163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Intent Classifier</a:t>
            </a:r>
            <a:endParaRPr i="0" sz="1100" u="none" cap="none" strike="noStrike">
              <a:solidFill>
                <a:srgbClr val="617287"/>
              </a:solidFill>
              <a:latin typeface="Source Sans Pro"/>
              <a:ea typeface="Source Sans Pro"/>
              <a:cs typeface="Source Sans Pro"/>
              <a:sym typeface="Source Sans Pro"/>
            </a:endParaRPr>
          </a:p>
        </p:txBody>
      </p:sp>
      <p:cxnSp>
        <p:nvCxnSpPr>
          <p:cNvPr id="875" name="Google Shape;875;p164"/>
          <p:cNvCxnSpPr>
            <a:stCxn id="874" idx="0"/>
            <a:endCxn id="873" idx="2"/>
          </p:cNvCxnSpPr>
          <p:nvPr/>
        </p:nvCxnSpPr>
        <p:spPr>
          <a:xfrm rot="10800000">
            <a:off x="6542350" y="2786375"/>
            <a:ext cx="1431900" cy="518400"/>
          </a:xfrm>
          <a:prstGeom prst="straightConnector1">
            <a:avLst/>
          </a:prstGeom>
          <a:noFill/>
          <a:ln cap="flat" cmpd="sng" w="28575">
            <a:solidFill>
              <a:srgbClr val="5A17EE"/>
            </a:solidFill>
            <a:prstDash val="solid"/>
            <a:round/>
            <a:headEnd len="med" w="med" type="triangle"/>
            <a:tailEnd len="med" w="med" type="none"/>
          </a:ln>
        </p:spPr>
      </p:cxnSp>
      <p:cxnSp>
        <p:nvCxnSpPr>
          <p:cNvPr id="876" name="Google Shape;876;p164"/>
          <p:cNvCxnSpPr>
            <a:stCxn id="874" idx="2"/>
            <a:endCxn id="877" idx="0"/>
          </p:cNvCxnSpPr>
          <p:nvPr/>
        </p:nvCxnSpPr>
        <p:spPr>
          <a:xfrm>
            <a:off x="7974250" y="3821075"/>
            <a:ext cx="0" cy="485700"/>
          </a:xfrm>
          <a:prstGeom prst="straightConnector1">
            <a:avLst/>
          </a:prstGeom>
          <a:noFill/>
          <a:ln cap="flat" cmpd="sng" w="28575">
            <a:solidFill>
              <a:srgbClr val="5A17EE"/>
            </a:solidFill>
            <a:prstDash val="solid"/>
            <a:round/>
            <a:headEnd len="sm" w="sm" type="none"/>
            <a:tailEnd len="med" w="med" type="triangle"/>
          </a:ln>
        </p:spPr>
      </p:cxnSp>
      <p:sp>
        <p:nvSpPr>
          <p:cNvPr id="877" name="Google Shape;877;p164"/>
          <p:cNvSpPr/>
          <p:nvPr/>
        </p:nvSpPr>
        <p:spPr>
          <a:xfrm>
            <a:off x="7332100" y="4306800"/>
            <a:ext cx="1284300" cy="5700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search_transactions</a:t>
            </a:r>
            <a:endParaRPr i="0" sz="1100" u="none" cap="none" strike="noStrike">
              <a:solidFill>
                <a:srgbClr val="5A17EE"/>
              </a:solidFill>
              <a:latin typeface="Source Sans Pro"/>
              <a:ea typeface="Source Sans Pro"/>
              <a:cs typeface="Source Sans Pro"/>
              <a:sym typeface="Source Sans Pro"/>
            </a:endParaRPr>
          </a:p>
        </p:txBody>
      </p:sp>
      <p:cxnSp>
        <p:nvCxnSpPr>
          <p:cNvPr id="878" name="Google Shape;878;p164"/>
          <p:cNvCxnSpPr>
            <a:stCxn id="866" idx="0"/>
            <a:endCxn id="873" idx="2"/>
          </p:cNvCxnSpPr>
          <p:nvPr/>
        </p:nvCxnSpPr>
        <p:spPr>
          <a:xfrm flipH="1" rot="10800000">
            <a:off x="5183188" y="2786363"/>
            <a:ext cx="1359300" cy="518400"/>
          </a:xfrm>
          <a:prstGeom prst="straightConnector1">
            <a:avLst/>
          </a:prstGeom>
          <a:noFill/>
          <a:ln cap="flat" cmpd="sng" w="28575">
            <a:solidFill>
              <a:srgbClr val="5A17EE"/>
            </a:solidFill>
            <a:prstDash val="solid"/>
            <a:round/>
            <a:headEnd len="med" w="med" type="triangle"/>
            <a:tailEnd len="med" w="med" type="none"/>
          </a:ln>
        </p:spPr>
      </p:cxnSp>
    </p:spTree>
  </p:cSld>
  <p:clrMapOvr>
    <a:masterClrMapping/>
  </p:clrMapOvr>
</p:sld>
</file>

<file path=ppt/slides/slide1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39" name="Shape 2939"/>
        <p:cNvGrpSpPr/>
        <p:nvPr/>
      </p:nvGrpSpPr>
      <p:grpSpPr>
        <a:xfrm>
          <a:off x="0" y="0"/>
          <a:ext cx="0" cy="0"/>
          <a:chOff x="0" y="0"/>
          <a:chExt cx="0" cy="0"/>
        </a:xfrm>
      </p:grpSpPr>
      <p:pic>
        <p:nvPicPr>
          <p:cNvPr id="2940" name="Google Shape;2940;p317"/>
          <p:cNvPicPr preferRelativeResize="0"/>
          <p:nvPr/>
        </p:nvPicPr>
        <p:blipFill rotWithShape="1">
          <a:blip r:embed="rId3">
            <a:alphaModFix/>
          </a:blip>
          <a:srcRect b="0" l="0" r="49553" t="0"/>
          <a:stretch/>
        </p:blipFill>
        <p:spPr>
          <a:xfrm>
            <a:off x="405425" y="807325"/>
            <a:ext cx="2908099" cy="3198000"/>
          </a:xfrm>
          <a:prstGeom prst="rect">
            <a:avLst/>
          </a:prstGeom>
          <a:noFill/>
          <a:ln>
            <a:noFill/>
          </a:ln>
        </p:spPr>
      </p:pic>
      <p:sp>
        <p:nvSpPr>
          <p:cNvPr id="2941" name="Google Shape;2941;p317"/>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942" name="Google Shape;2942;p317"/>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943" name="Google Shape;2943;p317"/>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44" name="Google Shape;2944;p317"/>
          <p:cNvGrpSpPr/>
          <p:nvPr/>
        </p:nvGrpSpPr>
        <p:grpSpPr>
          <a:xfrm>
            <a:off x="387901" y="3003498"/>
            <a:ext cx="1791695" cy="529814"/>
            <a:chOff x="3055402" y="2304204"/>
            <a:chExt cx="1946014" cy="575446"/>
          </a:xfrm>
        </p:grpSpPr>
        <p:sp>
          <p:nvSpPr>
            <p:cNvPr id="2945" name="Google Shape;2945;p317"/>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6" name="Google Shape;2946;p317"/>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947" name="Google Shape;2947;p317"/>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48" name="Google Shape;2948;p317"/>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949" name="Google Shape;2949;p317"/>
          <p:cNvPicPr preferRelativeResize="0"/>
          <p:nvPr/>
        </p:nvPicPr>
        <p:blipFill rotWithShape="1">
          <a:blip r:embed="rId5">
            <a:alphaModFix/>
          </a:blip>
          <a:srcRect b="23890" l="18443" r="23247" t="0"/>
          <a:stretch/>
        </p:blipFill>
        <p:spPr>
          <a:xfrm rot="5400000">
            <a:off x="6174550" y="1169700"/>
            <a:ext cx="2603876" cy="2751600"/>
          </a:xfrm>
          <a:prstGeom prst="rect">
            <a:avLst/>
          </a:prstGeom>
          <a:noFill/>
          <a:ln>
            <a:noFill/>
          </a:ln>
        </p:spPr>
      </p:pic>
      <p:sp>
        <p:nvSpPr>
          <p:cNvPr id="2950" name="Google Shape;2950;p317"/>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51" name="Google Shape;2951;p317"/>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52" name="Google Shape;2952;p317"/>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2953" name="Google Shape;2953;p317"/>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954" name="Google Shape;2954;p317"/>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8" name="Shape 2958"/>
        <p:cNvGrpSpPr/>
        <p:nvPr/>
      </p:nvGrpSpPr>
      <p:grpSpPr>
        <a:xfrm>
          <a:off x="0" y="0"/>
          <a:ext cx="0" cy="0"/>
          <a:chOff x="0" y="0"/>
          <a:chExt cx="0" cy="0"/>
        </a:xfrm>
      </p:grpSpPr>
      <p:pic>
        <p:nvPicPr>
          <p:cNvPr id="2959" name="Google Shape;2959;p318"/>
          <p:cNvPicPr preferRelativeResize="0"/>
          <p:nvPr/>
        </p:nvPicPr>
        <p:blipFill rotWithShape="1">
          <a:blip r:embed="rId3">
            <a:alphaModFix/>
          </a:blip>
          <a:srcRect b="0" l="0" r="49553" t="0"/>
          <a:stretch/>
        </p:blipFill>
        <p:spPr>
          <a:xfrm>
            <a:off x="405425" y="807325"/>
            <a:ext cx="2908099" cy="3198000"/>
          </a:xfrm>
          <a:prstGeom prst="rect">
            <a:avLst/>
          </a:prstGeom>
          <a:noFill/>
          <a:ln>
            <a:noFill/>
          </a:ln>
        </p:spPr>
      </p:pic>
      <p:sp>
        <p:nvSpPr>
          <p:cNvPr id="2960" name="Google Shape;2960;p318"/>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961" name="Google Shape;2961;p318"/>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962" name="Google Shape;2962;p318"/>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63" name="Google Shape;2963;p318"/>
          <p:cNvGrpSpPr/>
          <p:nvPr/>
        </p:nvGrpSpPr>
        <p:grpSpPr>
          <a:xfrm>
            <a:off x="387901" y="3003498"/>
            <a:ext cx="1791695" cy="529814"/>
            <a:chOff x="3055402" y="2304204"/>
            <a:chExt cx="1946014" cy="575446"/>
          </a:xfrm>
        </p:grpSpPr>
        <p:sp>
          <p:nvSpPr>
            <p:cNvPr id="2964" name="Google Shape;2964;p31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65" name="Google Shape;2965;p318"/>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966" name="Google Shape;2966;p31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67" name="Google Shape;2967;p318"/>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968" name="Google Shape;2968;p318"/>
          <p:cNvPicPr preferRelativeResize="0"/>
          <p:nvPr/>
        </p:nvPicPr>
        <p:blipFill rotWithShape="1">
          <a:blip r:embed="rId5">
            <a:alphaModFix/>
          </a:blip>
          <a:srcRect b="23890" l="18443" r="23247" t="0"/>
          <a:stretch/>
        </p:blipFill>
        <p:spPr>
          <a:xfrm rot="10800000">
            <a:off x="6198125" y="1046825"/>
            <a:ext cx="2603876" cy="2751600"/>
          </a:xfrm>
          <a:prstGeom prst="rect">
            <a:avLst/>
          </a:prstGeom>
          <a:noFill/>
          <a:ln>
            <a:noFill/>
          </a:ln>
        </p:spPr>
      </p:pic>
      <p:sp>
        <p:nvSpPr>
          <p:cNvPr id="2969" name="Google Shape;2969;p318"/>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70" name="Google Shape;2970;p318"/>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71" name="Google Shape;2971;p318"/>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2972" name="Google Shape;2972;p318"/>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973" name="Google Shape;2973;p318"/>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77" name="Shape 2977"/>
        <p:cNvGrpSpPr/>
        <p:nvPr/>
      </p:nvGrpSpPr>
      <p:grpSpPr>
        <a:xfrm>
          <a:off x="0" y="0"/>
          <a:ext cx="0" cy="0"/>
          <a:chOff x="0" y="0"/>
          <a:chExt cx="0" cy="0"/>
        </a:xfrm>
      </p:grpSpPr>
      <p:pic>
        <p:nvPicPr>
          <p:cNvPr id="2978" name="Google Shape;2978;p319"/>
          <p:cNvPicPr preferRelativeResize="0"/>
          <p:nvPr/>
        </p:nvPicPr>
        <p:blipFill rotWithShape="1">
          <a:blip r:embed="rId3">
            <a:alphaModFix/>
          </a:blip>
          <a:srcRect b="0" l="0" r="38457" t="0"/>
          <a:stretch/>
        </p:blipFill>
        <p:spPr>
          <a:xfrm>
            <a:off x="405425" y="807325"/>
            <a:ext cx="3547698" cy="3198000"/>
          </a:xfrm>
          <a:prstGeom prst="rect">
            <a:avLst/>
          </a:prstGeom>
          <a:noFill/>
          <a:ln>
            <a:noFill/>
          </a:ln>
        </p:spPr>
      </p:pic>
      <p:sp>
        <p:nvSpPr>
          <p:cNvPr id="2979" name="Google Shape;2979;p319"/>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980" name="Google Shape;2980;p319"/>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2981" name="Google Shape;2981;p319"/>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982" name="Google Shape;2982;p319"/>
          <p:cNvGrpSpPr/>
          <p:nvPr/>
        </p:nvGrpSpPr>
        <p:grpSpPr>
          <a:xfrm>
            <a:off x="387901" y="3003498"/>
            <a:ext cx="1791695" cy="529814"/>
            <a:chOff x="3055402" y="2304204"/>
            <a:chExt cx="1946014" cy="575446"/>
          </a:xfrm>
        </p:grpSpPr>
        <p:sp>
          <p:nvSpPr>
            <p:cNvPr id="2983" name="Google Shape;2983;p319"/>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4" name="Google Shape;2984;p319"/>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2985" name="Google Shape;2985;p319"/>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986" name="Google Shape;2986;p319"/>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2987" name="Google Shape;2987;p319"/>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2988" name="Google Shape;2988;p319"/>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9" name="Google Shape;2989;p319"/>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990" name="Google Shape;2990;p319"/>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2991" name="Google Shape;2991;p319"/>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2992" name="Google Shape;2992;p319"/>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6" name="Shape 2996"/>
        <p:cNvGrpSpPr/>
        <p:nvPr/>
      </p:nvGrpSpPr>
      <p:grpSpPr>
        <a:xfrm>
          <a:off x="0" y="0"/>
          <a:ext cx="0" cy="0"/>
          <a:chOff x="0" y="0"/>
          <a:chExt cx="0" cy="0"/>
        </a:xfrm>
      </p:grpSpPr>
      <p:pic>
        <p:nvPicPr>
          <p:cNvPr id="2997" name="Google Shape;2997;p320"/>
          <p:cNvPicPr preferRelativeResize="0"/>
          <p:nvPr/>
        </p:nvPicPr>
        <p:blipFill rotWithShape="1">
          <a:blip r:embed="rId3">
            <a:alphaModFix/>
          </a:blip>
          <a:srcRect b="0" l="0" r="38457" t="0"/>
          <a:stretch/>
        </p:blipFill>
        <p:spPr>
          <a:xfrm>
            <a:off x="405425" y="807325"/>
            <a:ext cx="3547698" cy="3198000"/>
          </a:xfrm>
          <a:prstGeom prst="rect">
            <a:avLst/>
          </a:prstGeom>
          <a:noFill/>
          <a:ln>
            <a:noFill/>
          </a:ln>
        </p:spPr>
      </p:pic>
      <p:sp>
        <p:nvSpPr>
          <p:cNvPr id="2998" name="Google Shape;2998;p320"/>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2999" name="Google Shape;2999;p320"/>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3000" name="Google Shape;3000;p320"/>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01" name="Google Shape;3001;p320"/>
          <p:cNvGrpSpPr/>
          <p:nvPr/>
        </p:nvGrpSpPr>
        <p:grpSpPr>
          <a:xfrm>
            <a:off x="387901" y="3003498"/>
            <a:ext cx="1791695" cy="529814"/>
            <a:chOff x="3055402" y="2304204"/>
            <a:chExt cx="1946014" cy="575446"/>
          </a:xfrm>
        </p:grpSpPr>
        <p:sp>
          <p:nvSpPr>
            <p:cNvPr id="3002" name="Google Shape;3002;p320"/>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3" name="Google Shape;3003;p320"/>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004" name="Google Shape;3004;p320"/>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05" name="Google Shape;3005;p320"/>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3006" name="Google Shape;3006;p320"/>
          <p:cNvPicPr preferRelativeResize="0"/>
          <p:nvPr/>
        </p:nvPicPr>
        <p:blipFill rotWithShape="1">
          <a:blip r:embed="rId5">
            <a:alphaModFix/>
          </a:blip>
          <a:srcRect b="23890" l="18443" r="23247" t="0"/>
          <a:stretch/>
        </p:blipFill>
        <p:spPr>
          <a:xfrm rot="5400000">
            <a:off x="6158850" y="1188100"/>
            <a:ext cx="2603876" cy="2751600"/>
          </a:xfrm>
          <a:prstGeom prst="rect">
            <a:avLst/>
          </a:prstGeom>
          <a:noFill/>
          <a:ln>
            <a:noFill/>
          </a:ln>
        </p:spPr>
      </p:pic>
      <p:sp>
        <p:nvSpPr>
          <p:cNvPr id="3007" name="Google Shape;3007;p320"/>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08" name="Google Shape;3008;p320"/>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09" name="Google Shape;3009;p320"/>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3010" name="Google Shape;3010;p320"/>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3011" name="Google Shape;3011;p320"/>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5" name="Shape 3015"/>
        <p:cNvGrpSpPr/>
        <p:nvPr/>
      </p:nvGrpSpPr>
      <p:grpSpPr>
        <a:xfrm>
          <a:off x="0" y="0"/>
          <a:ext cx="0" cy="0"/>
          <a:chOff x="0" y="0"/>
          <a:chExt cx="0" cy="0"/>
        </a:xfrm>
      </p:grpSpPr>
      <p:pic>
        <p:nvPicPr>
          <p:cNvPr id="3016" name="Google Shape;3016;p321"/>
          <p:cNvPicPr preferRelativeResize="0"/>
          <p:nvPr/>
        </p:nvPicPr>
        <p:blipFill rotWithShape="1">
          <a:blip r:embed="rId3">
            <a:alphaModFix/>
          </a:blip>
          <a:srcRect b="0" l="0" r="38457" t="0"/>
          <a:stretch/>
        </p:blipFill>
        <p:spPr>
          <a:xfrm>
            <a:off x="405425" y="807325"/>
            <a:ext cx="3547698" cy="3198000"/>
          </a:xfrm>
          <a:prstGeom prst="rect">
            <a:avLst/>
          </a:prstGeom>
          <a:noFill/>
          <a:ln>
            <a:noFill/>
          </a:ln>
        </p:spPr>
      </p:pic>
      <p:sp>
        <p:nvSpPr>
          <p:cNvPr id="3017" name="Google Shape;3017;p321"/>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018" name="Google Shape;3018;p321"/>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3019" name="Google Shape;3019;p321"/>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20" name="Google Shape;3020;p321"/>
          <p:cNvGrpSpPr/>
          <p:nvPr/>
        </p:nvGrpSpPr>
        <p:grpSpPr>
          <a:xfrm>
            <a:off x="387901" y="3003498"/>
            <a:ext cx="1791695" cy="529814"/>
            <a:chOff x="3055402" y="2304204"/>
            <a:chExt cx="1946014" cy="575446"/>
          </a:xfrm>
        </p:grpSpPr>
        <p:sp>
          <p:nvSpPr>
            <p:cNvPr id="3021" name="Google Shape;3021;p321"/>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2" name="Google Shape;3022;p321"/>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023" name="Google Shape;3023;p321"/>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24" name="Google Shape;3024;p321"/>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3025" name="Google Shape;3025;p321"/>
          <p:cNvPicPr preferRelativeResize="0"/>
          <p:nvPr/>
        </p:nvPicPr>
        <p:blipFill rotWithShape="1">
          <a:blip r:embed="rId5">
            <a:alphaModFix/>
          </a:blip>
          <a:srcRect b="23890" l="18443" r="23247" t="0"/>
          <a:stretch/>
        </p:blipFill>
        <p:spPr>
          <a:xfrm rot="10800000">
            <a:off x="6198100" y="1030525"/>
            <a:ext cx="2603876" cy="2751600"/>
          </a:xfrm>
          <a:prstGeom prst="rect">
            <a:avLst/>
          </a:prstGeom>
          <a:noFill/>
          <a:ln>
            <a:noFill/>
          </a:ln>
        </p:spPr>
      </p:pic>
      <p:sp>
        <p:nvSpPr>
          <p:cNvPr id="3026" name="Google Shape;3026;p321"/>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27" name="Google Shape;3027;p321"/>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28" name="Google Shape;3028;p321"/>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3029" name="Google Shape;3029;p321"/>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3030" name="Google Shape;3030;p321"/>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34" name="Shape 3034"/>
        <p:cNvGrpSpPr/>
        <p:nvPr/>
      </p:nvGrpSpPr>
      <p:grpSpPr>
        <a:xfrm>
          <a:off x="0" y="0"/>
          <a:ext cx="0" cy="0"/>
          <a:chOff x="0" y="0"/>
          <a:chExt cx="0" cy="0"/>
        </a:xfrm>
      </p:grpSpPr>
      <p:pic>
        <p:nvPicPr>
          <p:cNvPr id="3035" name="Google Shape;3035;p322"/>
          <p:cNvPicPr preferRelativeResize="0"/>
          <p:nvPr/>
        </p:nvPicPr>
        <p:blipFill rotWithShape="1">
          <a:blip r:embed="rId3">
            <a:alphaModFix/>
          </a:blip>
          <a:srcRect b="0" l="0" r="38457" t="0"/>
          <a:stretch/>
        </p:blipFill>
        <p:spPr>
          <a:xfrm>
            <a:off x="405425" y="807325"/>
            <a:ext cx="3547698" cy="3198000"/>
          </a:xfrm>
          <a:prstGeom prst="rect">
            <a:avLst/>
          </a:prstGeom>
          <a:noFill/>
          <a:ln>
            <a:noFill/>
          </a:ln>
        </p:spPr>
      </p:pic>
      <p:sp>
        <p:nvSpPr>
          <p:cNvPr id="3036" name="Google Shape;3036;p322"/>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037" name="Google Shape;3037;p322"/>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3038" name="Google Shape;3038;p322"/>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39" name="Google Shape;3039;p322"/>
          <p:cNvGrpSpPr/>
          <p:nvPr/>
        </p:nvGrpSpPr>
        <p:grpSpPr>
          <a:xfrm>
            <a:off x="387901" y="3003498"/>
            <a:ext cx="1791695" cy="529814"/>
            <a:chOff x="3055402" y="2304204"/>
            <a:chExt cx="1946014" cy="575446"/>
          </a:xfrm>
        </p:grpSpPr>
        <p:sp>
          <p:nvSpPr>
            <p:cNvPr id="3040" name="Google Shape;3040;p322"/>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1" name="Google Shape;3041;p322"/>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042" name="Google Shape;3042;p322"/>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43" name="Google Shape;3043;p322"/>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3044" name="Google Shape;3044;p322"/>
          <p:cNvPicPr preferRelativeResize="0"/>
          <p:nvPr/>
        </p:nvPicPr>
        <p:blipFill rotWithShape="1">
          <a:blip r:embed="rId5">
            <a:alphaModFix/>
          </a:blip>
          <a:srcRect b="23890" l="18443" r="23247" t="0"/>
          <a:stretch/>
        </p:blipFill>
        <p:spPr>
          <a:xfrm rot="-5400000">
            <a:off x="6315825" y="1079275"/>
            <a:ext cx="2603876" cy="2751600"/>
          </a:xfrm>
          <a:prstGeom prst="rect">
            <a:avLst/>
          </a:prstGeom>
          <a:noFill/>
          <a:ln>
            <a:noFill/>
          </a:ln>
        </p:spPr>
      </p:pic>
      <p:sp>
        <p:nvSpPr>
          <p:cNvPr id="3045" name="Google Shape;3045;p322"/>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6" name="Google Shape;3046;p322"/>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47" name="Google Shape;3047;p322"/>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3048" name="Google Shape;3048;p322"/>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3049" name="Google Shape;3049;p322"/>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53" name="Shape 3053"/>
        <p:cNvGrpSpPr/>
        <p:nvPr/>
      </p:nvGrpSpPr>
      <p:grpSpPr>
        <a:xfrm>
          <a:off x="0" y="0"/>
          <a:ext cx="0" cy="0"/>
          <a:chOff x="0" y="0"/>
          <a:chExt cx="0" cy="0"/>
        </a:xfrm>
      </p:grpSpPr>
      <p:pic>
        <p:nvPicPr>
          <p:cNvPr id="3054" name="Google Shape;3054;p323"/>
          <p:cNvPicPr preferRelativeResize="0"/>
          <p:nvPr/>
        </p:nvPicPr>
        <p:blipFill rotWithShape="1">
          <a:blip r:embed="rId3">
            <a:alphaModFix/>
          </a:blip>
          <a:srcRect b="0" l="0" r="27719" t="0"/>
          <a:stretch/>
        </p:blipFill>
        <p:spPr>
          <a:xfrm>
            <a:off x="405425" y="807325"/>
            <a:ext cx="4166577" cy="3198000"/>
          </a:xfrm>
          <a:prstGeom prst="rect">
            <a:avLst/>
          </a:prstGeom>
          <a:noFill/>
          <a:ln>
            <a:noFill/>
          </a:ln>
        </p:spPr>
      </p:pic>
      <p:sp>
        <p:nvSpPr>
          <p:cNvPr id="3055" name="Google Shape;3055;p323"/>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056" name="Google Shape;3056;p323"/>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3057" name="Google Shape;3057;p323"/>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58" name="Google Shape;3058;p323"/>
          <p:cNvGrpSpPr/>
          <p:nvPr/>
        </p:nvGrpSpPr>
        <p:grpSpPr>
          <a:xfrm>
            <a:off x="387901" y="3003498"/>
            <a:ext cx="1791695" cy="529814"/>
            <a:chOff x="3055402" y="2304204"/>
            <a:chExt cx="1946014" cy="575446"/>
          </a:xfrm>
        </p:grpSpPr>
        <p:sp>
          <p:nvSpPr>
            <p:cNvPr id="3059" name="Google Shape;3059;p323"/>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0" name="Google Shape;3060;p323"/>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061" name="Google Shape;3061;p323"/>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62" name="Google Shape;3062;p323"/>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3063" name="Google Shape;3063;p323"/>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3064" name="Google Shape;3064;p323"/>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5" name="Google Shape;3065;p323"/>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66" name="Google Shape;3066;p323"/>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3067" name="Google Shape;3067;p323"/>
          <p:cNvGrpSpPr/>
          <p:nvPr/>
        </p:nvGrpSpPr>
        <p:grpSpPr>
          <a:xfrm>
            <a:off x="6755226" y="679558"/>
            <a:ext cx="1554667" cy="516403"/>
            <a:chOff x="3055402" y="2318769"/>
            <a:chExt cx="1688571" cy="560881"/>
          </a:xfrm>
        </p:grpSpPr>
        <p:sp>
          <p:nvSpPr>
            <p:cNvPr id="3068" name="Google Shape;3068;p323"/>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9" name="Google Shape;3069;p323"/>
            <p:cNvSpPr txBox="1"/>
            <p:nvPr/>
          </p:nvSpPr>
          <p:spPr>
            <a:xfrm rot="-1847">
              <a:off x="3069073" y="2319219"/>
              <a:ext cx="16749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Source Sans Pro"/>
                  <a:ea typeface="Source Sans Pro"/>
                  <a:cs typeface="Source Sans Pro"/>
                  <a:sym typeface="Source Sans Pro"/>
                </a:rPr>
                <a:t>Many</a:t>
              </a:r>
              <a:r>
                <a:rPr b="1" lang="en" sz="1200">
                  <a:solidFill>
                    <a:srgbClr val="FFFFFF"/>
                  </a:solidFill>
                  <a:latin typeface="Source Sans Pro"/>
                  <a:ea typeface="Source Sans Pro"/>
                  <a:cs typeface="Source Sans Pro"/>
                  <a:sym typeface="Source Sans Pro"/>
                </a:rPr>
                <a:t> iterations</a:t>
              </a:r>
              <a:endParaRPr sz="1200">
                <a:solidFill>
                  <a:srgbClr val="FFFFFF"/>
                </a:solidFill>
                <a:latin typeface="Source Sans Pro"/>
                <a:ea typeface="Source Sans Pro"/>
                <a:cs typeface="Source Sans Pro"/>
                <a:sym typeface="Source Sans Pro"/>
              </a:endParaRPr>
            </a:p>
          </p:txBody>
        </p:sp>
        <p:sp>
          <p:nvSpPr>
            <p:cNvPr id="3070" name="Google Shape;3070;p323"/>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071" name="Google Shape;3071;p323"/>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3072" name="Google Shape;3072;p323"/>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6" name="Shape 3076"/>
        <p:cNvGrpSpPr/>
        <p:nvPr/>
      </p:nvGrpSpPr>
      <p:grpSpPr>
        <a:xfrm>
          <a:off x="0" y="0"/>
          <a:ext cx="0" cy="0"/>
          <a:chOff x="0" y="0"/>
          <a:chExt cx="0" cy="0"/>
        </a:xfrm>
      </p:grpSpPr>
      <p:pic>
        <p:nvPicPr>
          <p:cNvPr id="3077" name="Google Shape;3077;p324"/>
          <p:cNvPicPr preferRelativeResize="0"/>
          <p:nvPr/>
        </p:nvPicPr>
        <p:blipFill rotWithShape="1">
          <a:blip r:embed="rId3">
            <a:alphaModFix/>
          </a:blip>
          <a:srcRect b="0" l="0" r="19348" t="0"/>
          <a:stretch/>
        </p:blipFill>
        <p:spPr>
          <a:xfrm>
            <a:off x="405425" y="807325"/>
            <a:ext cx="4649248" cy="3198000"/>
          </a:xfrm>
          <a:prstGeom prst="rect">
            <a:avLst/>
          </a:prstGeom>
          <a:noFill/>
          <a:ln>
            <a:noFill/>
          </a:ln>
        </p:spPr>
      </p:pic>
      <p:sp>
        <p:nvSpPr>
          <p:cNvPr id="3078" name="Google Shape;3078;p324"/>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079" name="Google Shape;3079;p324"/>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3080" name="Google Shape;3080;p324"/>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81" name="Google Shape;3081;p324"/>
          <p:cNvGrpSpPr/>
          <p:nvPr/>
        </p:nvGrpSpPr>
        <p:grpSpPr>
          <a:xfrm>
            <a:off x="387901" y="3003498"/>
            <a:ext cx="1791695" cy="529814"/>
            <a:chOff x="3055402" y="2304204"/>
            <a:chExt cx="1946014" cy="575446"/>
          </a:xfrm>
        </p:grpSpPr>
        <p:sp>
          <p:nvSpPr>
            <p:cNvPr id="3082" name="Google Shape;3082;p324"/>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3" name="Google Shape;3083;p324"/>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084" name="Google Shape;3084;p324"/>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085" name="Google Shape;3085;p324"/>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3086" name="Google Shape;3086;p324"/>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3087" name="Google Shape;3087;p324"/>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8" name="Google Shape;3088;p324"/>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089" name="Google Shape;3089;p324"/>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3090" name="Google Shape;3090;p324"/>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3091" name="Google Shape;3091;p324"/>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5" name="Shape 3095"/>
        <p:cNvGrpSpPr/>
        <p:nvPr/>
      </p:nvGrpSpPr>
      <p:grpSpPr>
        <a:xfrm>
          <a:off x="0" y="0"/>
          <a:ext cx="0" cy="0"/>
          <a:chOff x="0" y="0"/>
          <a:chExt cx="0" cy="0"/>
        </a:xfrm>
      </p:grpSpPr>
      <p:pic>
        <p:nvPicPr>
          <p:cNvPr id="3096" name="Google Shape;3096;p325"/>
          <p:cNvPicPr preferRelativeResize="0"/>
          <p:nvPr/>
        </p:nvPicPr>
        <p:blipFill rotWithShape="1">
          <a:blip r:embed="rId3">
            <a:alphaModFix/>
          </a:blip>
          <a:srcRect b="0" l="0" r="19348" t="0"/>
          <a:stretch/>
        </p:blipFill>
        <p:spPr>
          <a:xfrm>
            <a:off x="405425" y="807325"/>
            <a:ext cx="4649248" cy="3198000"/>
          </a:xfrm>
          <a:prstGeom prst="rect">
            <a:avLst/>
          </a:prstGeom>
          <a:noFill/>
          <a:ln>
            <a:noFill/>
          </a:ln>
        </p:spPr>
      </p:pic>
      <p:sp>
        <p:nvSpPr>
          <p:cNvPr id="3097" name="Google Shape;3097;p325"/>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098" name="Google Shape;3098;p325"/>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3099" name="Google Shape;3099;p325"/>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00" name="Google Shape;3100;p325"/>
          <p:cNvGrpSpPr/>
          <p:nvPr/>
        </p:nvGrpSpPr>
        <p:grpSpPr>
          <a:xfrm>
            <a:off x="387901" y="3003498"/>
            <a:ext cx="1791695" cy="529814"/>
            <a:chOff x="3055402" y="2304204"/>
            <a:chExt cx="1946014" cy="575446"/>
          </a:xfrm>
        </p:grpSpPr>
        <p:sp>
          <p:nvSpPr>
            <p:cNvPr id="3101" name="Google Shape;3101;p325"/>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2" name="Google Shape;3102;p325"/>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103" name="Google Shape;3103;p325"/>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04" name="Google Shape;3104;p325"/>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3105" name="Google Shape;3105;p325"/>
          <p:cNvPicPr preferRelativeResize="0"/>
          <p:nvPr/>
        </p:nvPicPr>
        <p:blipFill rotWithShape="1">
          <a:blip r:embed="rId5">
            <a:alphaModFix/>
          </a:blip>
          <a:srcRect b="23890" l="18443" r="23247" t="0"/>
          <a:stretch/>
        </p:blipFill>
        <p:spPr>
          <a:xfrm rot="5400000">
            <a:off x="6166725" y="1180250"/>
            <a:ext cx="2603876" cy="2751600"/>
          </a:xfrm>
          <a:prstGeom prst="rect">
            <a:avLst/>
          </a:prstGeom>
          <a:noFill/>
          <a:ln>
            <a:noFill/>
          </a:ln>
        </p:spPr>
      </p:pic>
      <p:sp>
        <p:nvSpPr>
          <p:cNvPr id="3106" name="Google Shape;3106;p325"/>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7" name="Google Shape;3107;p325"/>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08" name="Google Shape;3108;p325"/>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3109" name="Google Shape;3109;p325"/>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3110" name="Google Shape;3110;p325"/>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14" name="Shape 3114"/>
        <p:cNvGrpSpPr/>
        <p:nvPr/>
      </p:nvGrpSpPr>
      <p:grpSpPr>
        <a:xfrm>
          <a:off x="0" y="0"/>
          <a:ext cx="0" cy="0"/>
          <a:chOff x="0" y="0"/>
          <a:chExt cx="0" cy="0"/>
        </a:xfrm>
      </p:grpSpPr>
      <p:pic>
        <p:nvPicPr>
          <p:cNvPr id="3115" name="Google Shape;3115;p326"/>
          <p:cNvPicPr preferRelativeResize="0"/>
          <p:nvPr/>
        </p:nvPicPr>
        <p:blipFill rotWithShape="1">
          <a:blip r:embed="rId3">
            <a:alphaModFix/>
          </a:blip>
          <a:srcRect b="0" l="0" r="19348" t="0"/>
          <a:stretch/>
        </p:blipFill>
        <p:spPr>
          <a:xfrm>
            <a:off x="405425" y="807325"/>
            <a:ext cx="4649248" cy="3198000"/>
          </a:xfrm>
          <a:prstGeom prst="rect">
            <a:avLst/>
          </a:prstGeom>
          <a:noFill/>
          <a:ln>
            <a:noFill/>
          </a:ln>
        </p:spPr>
      </p:pic>
      <p:sp>
        <p:nvSpPr>
          <p:cNvPr id="3116" name="Google Shape;3116;p326"/>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117" name="Google Shape;3117;p326"/>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3118" name="Google Shape;3118;p326"/>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19" name="Google Shape;3119;p326"/>
          <p:cNvGrpSpPr/>
          <p:nvPr/>
        </p:nvGrpSpPr>
        <p:grpSpPr>
          <a:xfrm>
            <a:off x="387901" y="3003498"/>
            <a:ext cx="1791695" cy="529814"/>
            <a:chOff x="3055402" y="2304204"/>
            <a:chExt cx="1946014" cy="575446"/>
          </a:xfrm>
        </p:grpSpPr>
        <p:sp>
          <p:nvSpPr>
            <p:cNvPr id="3120" name="Google Shape;3120;p326"/>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1" name="Google Shape;3121;p326"/>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122" name="Google Shape;3122;p326"/>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23" name="Google Shape;3123;p326"/>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3124" name="Google Shape;3124;p326"/>
          <p:cNvPicPr preferRelativeResize="0"/>
          <p:nvPr/>
        </p:nvPicPr>
        <p:blipFill rotWithShape="1">
          <a:blip r:embed="rId5">
            <a:alphaModFix/>
          </a:blip>
          <a:srcRect b="23890" l="18443" r="23247" t="0"/>
          <a:stretch/>
        </p:blipFill>
        <p:spPr>
          <a:xfrm rot="10800000">
            <a:off x="6205525" y="1055725"/>
            <a:ext cx="2603876" cy="2751600"/>
          </a:xfrm>
          <a:prstGeom prst="rect">
            <a:avLst/>
          </a:prstGeom>
          <a:noFill/>
          <a:ln>
            <a:noFill/>
          </a:ln>
        </p:spPr>
      </p:pic>
      <p:sp>
        <p:nvSpPr>
          <p:cNvPr id="3125" name="Google Shape;3125;p326"/>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26" name="Google Shape;3126;p326"/>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27" name="Google Shape;3127;p326"/>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3128" name="Google Shape;3128;p326"/>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3129" name="Google Shape;3129;p326"/>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2" name="Shape 882"/>
        <p:cNvGrpSpPr/>
        <p:nvPr/>
      </p:nvGrpSpPr>
      <p:grpSpPr>
        <a:xfrm>
          <a:off x="0" y="0"/>
          <a:ext cx="0" cy="0"/>
          <a:chOff x="0" y="0"/>
          <a:chExt cx="0" cy="0"/>
        </a:xfrm>
      </p:grpSpPr>
      <p:sp>
        <p:nvSpPr>
          <p:cNvPr id="883" name="Google Shape;883;p165"/>
          <p:cNvSpPr/>
          <p:nvPr/>
        </p:nvSpPr>
        <p:spPr>
          <a:xfrm>
            <a:off x="-1071946" y="1774350"/>
            <a:ext cx="1311000" cy="561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Tokenizer</a:t>
            </a:r>
            <a:endParaRPr i="0" sz="1100" u="none" cap="none" strike="noStrike">
              <a:solidFill>
                <a:srgbClr val="D9D9D9"/>
              </a:solidFill>
              <a:latin typeface="Source Sans Pro"/>
              <a:ea typeface="Source Sans Pro"/>
              <a:cs typeface="Source Sans Pro"/>
              <a:sym typeface="Source Sans Pro"/>
            </a:endParaRPr>
          </a:p>
        </p:txBody>
      </p:sp>
      <p:cxnSp>
        <p:nvCxnSpPr>
          <p:cNvPr id="884" name="Google Shape;884;p165"/>
          <p:cNvCxnSpPr>
            <a:stCxn id="883" idx="0"/>
            <a:endCxn id="885" idx="2"/>
          </p:cNvCxnSpPr>
          <p:nvPr/>
        </p:nvCxnSpPr>
        <p:spPr>
          <a:xfrm rot="10800000">
            <a:off x="-416446" y="1108050"/>
            <a:ext cx="0" cy="666300"/>
          </a:xfrm>
          <a:prstGeom prst="straightConnector1">
            <a:avLst/>
          </a:prstGeom>
          <a:noFill/>
          <a:ln cap="flat" cmpd="sng" w="28575">
            <a:solidFill>
              <a:srgbClr val="EFEFEF"/>
            </a:solidFill>
            <a:prstDash val="solid"/>
            <a:round/>
            <a:headEnd len="med" w="med" type="triangle"/>
            <a:tailEnd len="med" w="med" type="none"/>
          </a:ln>
        </p:spPr>
      </p:cxnSp>
      <p:cxnSp>
        <p:nvCxnSpPr>
          <p:cNvPr id="886" name="Google Shape;886;p165"/>
          <p:cNvCxnSpPr>
            <a:stCxn id="883" idx="3"/>
            <a:endCxn id="887" idx="1"/>
          </p:cNvCxnSpPr>
          <p:nvPr/>
        </p:nvCxnSpPr>
        <p:spPr>
          <a:xfrm>
            <a:off x="239054" y="2055150"/>
            <a:ext cx="1072800" cy="0"/>
          </a:xfrm>
          <a:prstGeom prst="straightConnector1">
            <a:avLst/>
          </a:prstGeom>
          <a:noFill/>
          <a:ln cap="flat" cmpd="sng" w="28575">
            <a:solidFill>
              <a:srgbClr val="EFEFEF"/>
            </a:solidFill>
            <a:prstDash val="solid"/>
            <a:round/>
            <a:headEnd len="sm" w="sm" type="none"/>
            <a:tailEnd len="med" w="med" type="triangle"/>
          </a:ln>
        </p:spPr>
      </p:cxnSp>
      <p:sp>
        <p:nvSpPr>
          <p:cNvPr id="888" name="Google Shape;888;p165"/>
          <p:cNvSpPr/>
          <p:nvPr/>
        </p:nvSpPr>
        <p:spPr>
          <a:xfrm>
            <a:off x="4338921" y="2992952"/>
            <a:ext cx="1805400" cy="7149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Entity Extractor</a:t>
            </a:r>
            <a:endParaRPr>
              <a:solidFill>
                <a:srgbClr val="D9D9D9"/>
              </a:solidFill>
              <a:latin typeface="Source Sans Pro"/>
              <a:ea typeface="Source Sans Pro"/>
              <a:cs typeface="Source Sans Pro"/>
              <a:sym typeface="Source Sans Pro"/>
            </a:endParaRPr>
          </a:p>
        </p:txBody>
      </p:sp>
      <p:cxnSp>
        <p:nvCxnSpPr>
          <p:cNvPr id="889" name="Google Shape;889;p165"/>
          <p:cNvCxnSpPr>
            <a:stCxn id="888" idx="0"/>
            <a:endCxn id="890" idx="2"/>
          </p:cNvCxnSpPr>
          <p:nvPr/>
        </p:nvCxnSpPr>
        <p:spPr>
          <a:xfrm flipH="1" rot="10800000">
            <a:off x="5241621" y="2322452"/>
            <a:ext cx="1228800" cy="670500"/>
          </a:xfrm>
          <a:prstGeom prst="straightConnector1">
            <a:avLst/>
          </a:prstGeom>
          <a:noFill/>
          <a:ln cap="flat" cmpd="sng" w="28575">
            <a:solidFill>
              <a:srgbClr val="EFEFEF"/>
            </a:solidFill>
            <a:prstDash val="solid"/>
            <a:round/>
            <a:headEnd len="med" w="med" type="triangle"/>
            <a:tailEnd len="med" w="med" type="none"/>
          </a:ln>
        </p:spPr>
      </p:cxnSp>
      <p:cxnSp>
        <p:nvCxnSpPr>
          <p:cNvPr id="891" name="Google Shape;891;p165"/>
          <p:cNvCxnSpPr>
            <a:stCxn id="888" idx="2"/>
            <a:endCxn id="892" idx="0"/>
          </p:cNvCxnSpPr>
          <p:nvPr/>
        </p:nvCxnSpPr>
        <p:spPr>
          <a:xfrm>
            <a:off x="5241621" y="3707852"/>
            <a:ext cx="0" cy="587700"/>
          </a:xfrm>
          <a:prstGeom prst="straightConnector1">
            <a:avLst/>
          </a:prstGeom>
          <a:noFill/>
          <a:ln cap="flat" cmpd="sng" w="28575">
            <a:solidFill>
              <a:srgbClr val="EFEFEF"/>
            </a:solidFill>
            <a:prstDash val="solid"/>
            <a:round/>
            <a:headEnd len="sm" w="sm" type="none"/>
            <a:tailEnd len="med" w="med" type="triangle"/>
          </a:ln>
        </p:spPr>
      </p:cxnSp>
      <p:sp>
        <p:nvSpPr>
          <p:cNvPr id="885" name="Google Shape;885;p165"/>
          <p:cNvSpPr/>
          <p:nvPr/>
        </p:nvSpPr>
        <p:spPr>
          <a:xfrm>
            <a:off x="-1228825" y="546550"/>
            <a:ext cx="1624500" cy="561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EFEFEF"/>
                </a:solidFill>
                <a:latin typeface="Source Sans Pro"/>
                <a:ea typeface="Source Sans Pro"/>
                <a:cs typeface="Source Sans Pro"/>
                <a:sym typeface="Source Sans Pro"/>
              </a:rPr>
              <a:t>Raw Text</a:t>
            </a:r>
            <a:endParaRPr i="0" sz="1100" u="none" cap="none" strike="noStrike">
              <a:solidFill>
                <a:srgbClr val="EFEFEF"/>
              </a:solidFill>
              <a:latin typeface="Source Sans Pro"/>
              <a:ea typeface="Source Sans Pro"/>
              <a:cs typeface="Source Sans Pro"/>
              <a:sym typeface="Source Sans Pro"/>
            </a:endParaRPr>
          </a:p>
        </p:txBody>
      </p:sp>
      <p:sp>
        <p:nvSpPr>
          <p:cNvPr id="887" name="Google Shape;887;p165"/>
          <p:cNvSpPr/>
          <p:nvPr/>
        </p:nvSpPr>
        <p:spPr>
          <a:xfrm>
            <a:off x="1311863" y="1774350"/>
            <a:ext cx="981000" cy="561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Tokens</a:t>
            </a:r>
            <a:endParaRPr i="0" sz="1100" u="none" cap="none" strike="noStrike">
              <a:solidFill>
                <a:srgbClr val="D9D9D9"/>
              </a:solidFill>
              <a:latin typeface="Source Sans Pro"/>
              <a:ea typeface="Source Sans Pro"/>
              <a:cs typeface="Source Sans Pro"/>
              <a:sym typeface="Source Sans Pro"/>
            </a:endParaRPr>
          </a:p>
        </p:txBody>
      </p:sp>
      <p:sp>
        <p:nvSpPr>
          <p:cNvPr id="893" name="Google Shape;893;p165"/>
          <p:cNvSpPr/>
          <p:nvPr/>
        </p:nvSpPr>
        <p:spPr>
          <a:xfrm>
            <a:off x="3275726" y="1725947"/>
            <a:ext cx="1341300" cy="6585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Text Featurizer</a:t>
            </a:r>
            <a:endParaRPr i="0" sz="1100" u="none" cap="none" strike="noStrike">
              <a:solidFill>
                <a:srgbClr val="617287"/>
              </a:solidFill>
              <a:latin typeface="Source Sans Pro"/>
              <a:ea typeface="Source Sans Pro"/>
              <a:cs typeface="Source Sans Pro"/>
              <a:sym typeface="Source Sans Pro"/>
            </a:endParaRPr>
          </a:p>
        </p:txBody>
      </p:sp>
      <p:cxnSp>
        <p:nvCxnSpPr>
          <p:cNvPr id="894" name="Google Shape;894;p165"/>
          <p:cNvCxnSpPr>
            <a:stCxn id="893" idx="1"/>
            <a:endCxn id="887" idx="3"/>
          </p:cNvCxnSpPr>
          <p:nvPr/>
        </p:nvCxnSpPr>
        <p:spPr>
          <a:xfrm rot="10800000">
            <a:off x="2292926" y="2055197"/>
            <a:ext cx="982800" cy="0"/>
          </a:xfrm>
          <a:prstGeom prst="straightConnector1">
            <a:avLst/>
          </a:prstGeom>
          <a:noFill/>
          <a:ln cap="flat" cmpd="sng" w="28575">
            <a:solidFill>
              <a:srgbClr val="5A17EE"/>
            </a:solidFill>
            <a:prstDash val="solid"/>
            <a:round/>
            <a:headEnd len="med" w="med" type="triangle"/>
            <a:tailEnd len="med" w="med" type="none"/>
          </a:ln>
        </p:spPr>
      </p:cxnSp>
      <p:cxnSp>
        <p:nvCxnSpPr>
          <p:cNvPr id="895" name="Google Shape;895;p165"/>
          <p:cNvCxnSpPr>
            <a:stCxn id="893" idx="3"/>
            <a:endCxn id="890" idx="1"/>
          </p:cNvCxnSpPr>
          <p:nvPr/>
        </p:nvCxnSpPr>
        <p:spPr>
          <a:xfrm flipH="1" rot="10800000">
            <a:off x="4617026" y="2041697"/>
            <a:ext cx="950700" cy="13500"/>
          </a:xfrm>
          <a:prstGeom prst="straightConnector1">
            <a:avLst/>
          </a:prstGeom>
          <a:noFill/>
          <a:ln cap="flat" cmpd="sng" w="28575">
            <a:solidFill>
              <a:srgbClr val="5A17EE"/>
            </a:solidFill>
            <a:prstDash val="solid"/>
            <a:round/>
            <a:headEnd len="sm" w="sm" type="none"/>
            <a:tailEnd len="med" w="med" type="triangle"/>
          </a:ln>
        </p:spPr>
      </p:cxnSp>
      <p:sp>
        <p:nvSpPr>
          <p:cNvPr id="892" name="Google Shape;892;p165"/>
          <p:cNvSpPr/>
          <p:nvPr/>
        </p:nvSpPr>
        <p:spPr>
          <a:xfrm>
            <a:off x="4429375" y="4295525"/>
            <a:ext cx="1624500" cy="561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Entities</a:t>
            </a:r>
            <a:endParaRPr i="0" sz="1100" u="none" cap="none" strike="noStrike">
              <a:solidFill>
                <a:srgbClr val="D9D9D9"/>
              </a:solidFill>
              <a:latin typeface="Source Sans Pro"/>
              <a:ea typeface="Source Sans Pro"/>
              <a:cs typeface="Source Sans Pro"/>
              <a:sym typeface="Source Sans Pro"/>
            </a:endParaRPr>
          </a:p>
        </p:txBody>
      </p:sp>
      <p:sp>
        <p:nvSpPr>
          <p:cNvPr id="890" name="Google Shape;890;p165"/>
          <p:cNvSpPr/>
          <p:nvPr/>
        </p:nvSpPr>
        <p:spPr>
          <a:xfrm>
            <a:off x="5567615" y="1760847"/>
            <a:ext cx="1805400" cy="561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Text Representation</a:t>
            </a:r>
            <a:endParaRPr i="0" sz="1100" u="none" cap="none" strike="noStrike">
              <a:solidFill>
                <a:srgbClr val="617287"/>
              </a:solidFill>
              <a:latin typeface="Source Sans Pro"/>
              <a:ea typeface="Source Sans Pro"/>
              <a:cs typeface="Source Sans Pro"/>
              <a:sym typeface="Source Sans Pro"/>
            </a:endParaRPr>
          </a:p>
        </p:txBody>
      </p:sp>
      <p:sp>
        <p:nvSpPr>
          <p:cNvPr id="896" name="Google Shape;896;p165"/>
          <p:cNvSpPr/>
          <p:nvPr/>
        </p:nvSpPr>
        <p:spPr>
          <a:xfrm>
            <a:off x="7033023" y="2992957"/>
            <a:ext cx="1805400" cy="7149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Intent Classifier</a:t>
            </a:r>
            <a:endParaRPr>
              <a:solidFill>
                <a:srgbClr val="D9D9D9"/>
              </a:solidFill>
              <a:latin typeface="Source Sans Pro"/>
              <a:ea typeface="Source Sans Pro"/>
              <a:cs typeface="Source Sans Pro"/>
              <a:sym typeface="Source Sans Pro"/>
            </a:endParaRPr>
          </a:p>
        </p:txBody>
      </p:sp>
      <p:cxnSp>
        <p:nvCxnSpPr>
          <p:cNvPr id="897" name="Google Shape;897;p165"/>
          <p:cNvCxnSpPr>
            <a:stCxn id="896" idx="0"/>
            <a:endCxn id="890" idx="2"/>
          </p:cNvCxnSpPr>
          <p:nvPr/>
        </p:nvCxnSpPr>
        <p:spPr>
          <a:xfrm rot="10800000">
            <a:off x="6470223" y="2322457"/>
            <a:ext cx="1465500" cy="670500"/>
          </a:xfrm>
          <a:prstGeom prst="straightConnector1">
            <a:avLst/>
          </a:prstGeom>
          <a:noFill/>
          <a:ln cap="flat" cmpd="sng" w="28575">
            <a:solidFill>
              <a:srgbClr val="EFEFEF"/>
            </a:solidFill>
            <a:prstDash val="solid"/>
            <a:round/>
            <a:headEnd len="med" w="med" type="triangle"/>
            <a:tailEnd len="med" w="med" type="none"/>
          </a:ln>
        </p:spPr>
      </p:cxnSp>
      <p:cxnSp>
        <p:nvCxnSpPr>
          <p:cNvPr id="898" name="Google Shape;898;p165"/>
          <p:cNvCxnSpPr>
            <a:stCxn id="896" idx="2"/>
            <a:endCxn id="899" idx="0"/>
          </p:cNvCxnSpPr>
          <p:nvPr/>
        </p:nvCxnSpPr>
        <p:spPr>
          <a:xfrm>
            <a:off x="7935723" y="3707857"/>
            <a:ext cx="0" cy="587700"/>
          </a:xfrm>
          <a:prstGeom prst="straightConnector1">
            <a:avLst/>
          </a:prstGeom>
          <a:noFill/>
          <a:ln cap="flat" cmpd="sng" w="28575">
            <a:solidFill>
              <a:srgbClr val="EFEFEF"/>
            </a:solidFill>
            <a:prstDash val="solid"/>
            <a:round/>
            <a:headEnd len="sm" w="sm" type="none"/>
            <a:tailEnd len="med" w="med" type="triangle"/>
          </a:ln>
        </p:spPr>
      </p:cxnSp>
      <p:sp>
        <p:nvSpPr>
          <p:cNvPr id="899" name="Google Shape;899;p165"/>
          <p:cNvSpPr/>
          <p:nvPr/>
        </p:nvSpPr>
        <p:spPr>
          <a:xfrm>
            <a:off x="7123358" y="4295525"/>
            <a:ext cx="1624500" cy="561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Intent</a:t>
            </a:r>
            <a:endParaRPr i="0" sz="1100" u="none" cap="none" strike="noStrike">
              <a:solidFill>
                <a:srgbClr val="D9D9D9"/>
              </a:solidFill>
              <a:latin typeface="Source Sans Pro"/>
              <a:ea typeface="Source Sans Pro"/>
              <a:cs typeface="Source Sans Pro"/>
              <a:sym typeface="Source Sans Pro"/>
            </a:endParaRPr>
          </a:p>
        </p:txBody>
      </p:sp>
      <p:sp>
        <p:nvSpPr>
          <p:cNvPr id="900" name="Google Shape;900;p165"/>
          <p:cNvSpPr txBox="1"/>
          <p:nvPr>
            <p:ph type="title"/>
          </p:nvPr>
        </p:nvSpPr>
        <p:spPr>
          <a:xfrm>
            <a:off x="1051275" y="380700"/>
            <a:ext cx="8520600" cy="3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Representation”</a:t>
            </a:r>
            <a:endParaRPr/>
          </a:p>
        </p:txBody>
      </p:sp>
      <p:sp>
        <p:nvSpPr>
          <p:cNvPr id="901" name="Google Shape;901;p165"/>
          <p:cNvSpPr/>
          <p:nvPr/>
        </p:nvSpPr>
        <p:spPr>
          <a:xfrm>
            <a:off x="7282413" y="1449563"/>
            <a:ext cx="1339200" cy="12114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[(0, 421)      1</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(1, 48)       2</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     :</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(2, 90)       1</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chemeClr val="dk1"/>
              </a:buClr>
              <a:buSzPts val="1100"/>
              <a:buFont typeface="Arial"/>
              <a:buNone/>
            </a:pPr>
            <a:r>
              <a:rPr lang="en">
                <a:solidFill>
                  <a:srgbClr val="5A17EE"/>
                </a:solidFill>
                <a:latin typeface="Source Sans Pro"/>
                <a:ea typeface="Source Sans Pro"/>
                <a:cs typeface="Source Sans Pro"/>
                <a:sym typeface="Source Sans Pro"/>
              </a:rPr>
              <a:t>  (2, 150)      1]</a:t>
            </a:r>
            <a:endParaRPr>
              <a:solidFill>
                <a:srgbClr val="5A17EE"/>
              </a:solidFill>
              <a:latin typeface="Source Sans Pro"/>
              <a:ea typeface="Source Sans Pro"/>
              <a:cs typeface="Source Sans Pro"/>
              <a:sym typeface="Source Sans Pro"/>
            </a:endParaRPr>
          </a:p>
        </p:txBody>
      </p:sp>
      <p:sp>
        <p:nvSpPr>
          <p:cNvPr id="902" name="Google Shape;902;p165"/>
          <p:cNvSpPr txBox="1"/>
          <p:nvPr>
            <p:ph idx="2" type="title"/>
          </p:nvPr>
        </p:nvSpPr>
        <p:spPr>
          <a:xfrm>
            <a:off x="1051275"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903" name="Google Shape;903;p165"/>
          <p:cNvSpPr txBox="1"/>
          <p:nvPr>
            <p:ph idx="1" type="body"/>
          </p:nvPr>
        </p:nvSpPr>
        <p:spPr>
          <a:xfrm>
            <a:off x="1071375" y="754788"/>
            <a:ext cx="8480400" cy="51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How do words turn into numbers?</a:t>
            </a:r>
            <a:endParaRPr sz="1800"/>
          </a:p>
          <a:p>
            <a:pPr indent="0" lvl="0" marL="0" rtl="0" algn="l">
              <a:spcBef>
                <a:spcPts val="1600"/>
              </a:spcBef>
              <a:spcAft>
                <a:spcPts val="1600"/>
              </a:spcAft>
              <a:buNone/>
            </a:pPr>
            <a:r>
              <a:t/>
            </a:r>
            <a:endParaRPr sz="1800"/>
          </a:p>
        </p:txBody>
      </p:sp>
    </p:spTree>
  </p:cSld>
  <p:clrMapOvr>
    <a:masterClrMapping/>
  </p:clrMapOvr>
</p:sld>
</file>

<file path=ppt/slides/slide1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3" name="Shape 3133"/>
        <p:cNvGrpSpPr/>
        <p:nvPr/>
      </p:nvGrpSpPr>
      <p:grpSpPr>
        <a:xfrm>
          <a:off x="0" y="0"/>
          <a:ext cx="0" cy="0"/>
          <a:chOff x="0" y="0"/>
          <a:chExt cx="0" cy="0"/>
        </a:xfrm>
      </p:grpSpPr>
      <p:pic>
        <p:nvPicPr>
          <p:cNvPr id="3134" name="Google Shape;3134;p327"/>
          <p:cNvPicPr preferRelativeResize="0"/>
          <p:nvPr/>
        </p:nvPicPr>
        <p:blipFill rotWithShape="1">
          <a:blip r:embed="rId3">
            <a:alphaModFix/>
          </a:blip>
          <a:srcRect b="0" l="0" r="19348" t="0"/>
          <a:stretch/>
        </p:blipFill>
        <p:spPr>
          <a:xfrm>
            <a:off x="405425" y="807325"/>
            <a:ext cx="4649248" cy="3198000"/>
          </a:xfrm>
          <a:prstGeom prst="rect">
            <a:avLst/>
          </a:prstGeom>
          <a:noFill/>
          <a:ln>
            <a:noFill/>
          </a:ln>
        </p:spPr>
      </p:pic>
      <p:sp>
        <p:nvSpPr>
          <p:cNvPr id="3135" name="Google Shape;3135;p327"/>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136" name="Google Shape;3136;p327"/>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3137" name="Google Shape;3137;p327"/>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38" name="Google Shape;3138;p327"/>
          <p:cNvGrpSpPr/>
          <p:nvPr/>
        </p:nvGrpSpPr>
        <p:grpSpPr>
          <a:xfrm>
            <a:off x="387901" y="3003498"/>
            <a:ext cx="1791695" cy="529814"/>
            <a:chOff x="3055402" y="2304204"/>
            <a:chExt cx="1946014" cy="575446"/>
          </a:xfrm>
        </p:grpSpPr>
        <p:sp>
          <p:nvSpPr>
            <p:cNvPr id="3139" name="Google Shape;3139;p327"/>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0" name="Google Shape;3140;p327"/>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141" name="Google Shape;3141;p327"/>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42" name="Google Shape;3142;p327"/>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3143" name="Google Shape;3143;p327"/>
          <p:cNvPicPr preferRelativeResize="0"/>
          <p:nvPr/>
        </p:nvPicPr>
        <p:blipFill rotWithShape="1">
          <a:blip r:embed="rId5">
            <a:alphaModFix/>
          </a:blip>
          <a:srcRect b="23890" l="18443" r="23247" t="0"/>
          <a:stretch/>
        </p:blipFill>
        <p:spPr>
          <a:xfrm rot="-5400000">
            <a:off x="6334038" y="1079275"/>
            <a:ext cx="2603876" cy="2751600"/>
          </a:xfrm>
          <a:prstGeom prst="rect">
            <a:avLst/>
          </a:prstGeom>
          <a:noFill/>
          <a:ln>
            <a:noFill/>
          </a:ln>
        </p:spPr>
      </p:pic>
      <p:sp>
        <p:nvSpPr>
          <p:cNvPr id="3144" name="Google Shape;3144;p327"/>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5" name="Google Shape;3145;p327"/>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46" name="Google Shape;3146;p327"/>
          <p:cNvPicPr preferRelativeResize="0"/>
          <p:nvPr/>
        </p:nvPicPr>
        <p:blipFill>
          <a:blip r:embed="rId6">
            <a:alphaModFix/>
          </a:blip>
          <a:stretch>
            <a:fillRect/>
          </a:stretch>
        </p:blipFill>
        <p:spPr>
          <a:xfrm>
            <a:off x="6822872" y="1808583"/>
            <a:ext cx="1473829" cy="1473849"/>
          </a:xfrm>
          <a:prstGeom prst="rect">
            <a:avLst/>
          </a:prstGeom>
          <a:noFill/>
          <a:ln>
            <a:noFill/>
          </a:ln>
        </p:spPr>
      </p:pic>
      <p:sp>
        <p:nvSpPr>
          <p:cNvPr id="3147" name="Google Shape;3147;p327"/>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3148" name="Google Shape;3148;p327"/>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2" name="Shape 3152"/>
        <p:cNvGrpSpPr/>
        <p:nvPr/>
      </p:nvGrpSpPr>
      <p:grpSpPr>
        <a:xfrm>
          <a:off x="0" y="0"/>
          <a:ext cx="0" cy="0"/>
          <a:chOff x="0" y="0"/>
          <a:chExt cx="0" cy="0"/>
        </a:xfrm>
      </p:grpSpPr>
      <p:pic>
        <p:nvPicPr>
          <p:cNvPr id="3153" name="Google Shape;3153;p328"/>
          <p:cNvPicPr preferRelativeResize="0"/>
          <p:nvPr/>
        </p:nvPicPr>
        <p:blipFill rotWithShape="1">
          <a:blip r:embed="rId3">
            <a:alphaModFix/>
          </a:blip>
          <a:srcRect b="0" l="0" r="5944" t="0"/>
          <a:stretch/>
        </p:blipFill>
        <p:spPr>
          <a:xfrm>
            <a:off x="405425" y="807325"/>
            <a:ext cx="5422100" cy="3198000"/>
          </a:xfrm>
          <a:prstGeom prst="rect">
            <a:avLst/>
          </a:prstGeom>
          <a:noFill/>
          <a:ln>
            <a:noFill/>
          </a:ln>
        </p:spPr>
      </p:pic>
      <p:sp>
        <p:nvSpPr>
          <p:cNvPr id="3154" name="Google Shape;3154;p328"/>
          <p:cNvSpPr/>
          <p:nvPr/>
        </p:nvSpPr>
        <p:spPr>
          <a:xfrm>
            <a:off x="974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155" name="Google Shape;3155;p328"/>
          <p:cNvSpPr/>
          <p:nvPr/>
        </p:nvSpPr>
        <p:spPr>
          <a:xfrm>
            <a:off x="2017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sp>
        <p:nvSpPr>
          <p:cNvPr id="3156" name="Google Shape;3156;p328"/>
          <p:cNvSpPr/>
          <p:nvPr/>
        </p:nvSpPr>
        <p:spPr>
          <a:xfrm>
            <a:off x="1851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57" name="Google Shape;3157;p328"/>
          <p:cNvGrpSpPr/>
          <p:nvPr/>
        </p:nvGrpSpPr>
        <p:grpSpPr>
          <a:xfrm>
            <a:off x="387901" y="3003498"/>
            <a:ext cx="1791695" cy="529814"/>
            <a:chOff x="3055402" y="2304204"/>
            <a:chExt cx="1946014" cy="575446"/>
          </a:xfrm>
        </p:grpSpPr>
        <p:sp>
          <p:nvSpPr>
            <p:cNvPr id="3158" name="Google Shape;3158;p32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59" name="Google Shape;3159;p328"/>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160" name="Google Shape;3160;p32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3161" name="Google Shape;3161;p328"/>
          <p:cNvPicPr preferRelativeResize="0"/>
          <p:nvPr/>
        </p:nvPicPr>
        <p:blipFill>
          <a:blip r:embed="rId4">
            <a:alphaModFix/>
          </a:blip>
          <a:stretch>
            <a:fillRect/>
          </a:stretch>
        </p:blipFill>
        <p:spPr>
          <a:xfrm>
            <a:off x="1943600" y="4420675"/>
            <a:ext cx="250986" cy="253500"/>
          </a:xfrm>
          <a:prstGeom prst="rect">
            <a:avLst/>
          </a:prstGeom>
          <a:noFill/>
          <a:ln>
            <a:noFill/>
          </a:ln>
        </p:spPr>
      </p:pic>
      <p:pic>
        <p:nvPicPr>
          <p:cNvPr id="3162" name="Google Shape;3162;p328"/>
          <p:cNvPicPr preferRelativeResize="0"/>
          <p:nvPr/>
        </p:nvPicPr>
        <p:blipFill rotWithShape="1">
          <a:blip r:embed="rId5">
            <a:alphaModFix/>
          </a:blip>
          <a:srcRect b="23890" l="18443" r="23247" t="0"/>
          <a:stretch/>
        </p:blipFill>
        <p:spPr>
          <a:xfrm>
            <a:off x="6276600" y="1195950"/>
            <a:ext cx="2603876" cy="2751600"/>
          </a:xfrm>
          <a:prstGeom prst="rect">
            <a:avLst/>
          </a:prstGeom>
          <a:noFill/>
          <a:ln>
            <a:noFill/>
          </a:ln>
        </p:spPr>
      </p:pic>
      <p:sp>
        <p:nvSpPr>
          <p:cNvPr id="3163" name="Google Shape;3163;p328"/>
          <p:cNvSpPr/>
          <p:nvPr/>
        </p:nvSpPr>
        <p:spPr>
          <a:xfrm>
            <a:off x="6717183" y="1608025"/>
            <a:ext cx="1660800" cy="16941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4" name="Google Shape;3164;p328"/>
          <p:cNvSpPr/>
          <p:nvPr/>
        </p:nvSpPr>
        <p:spPr>
          <a:xfrm>
            <a:off x="6708448" y="1653227"/>
            <a:ext cx="1660800" cy="16941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5" name="Google Shape;3165;p328"/>
          <p:cNvPicPr preferRelativeResize="0"/>
          <p:nvPr/>
        </p:nvPicPr>
        <p:blipFill>
          <a:blip r:embed="rId6">
            <a:alphaModFix/>
          </a:blip>
          <a:stretch>
            <a:fillRect/>
          </a:stretch>
        </p:blipFill>
        <p:spPr>
          <a:xfrm>
            <a:off x="6822872" y="1808583"/>
            <a:ext cx="1473829" cy="1473849"/>
          </a:xfrm>
          <a:prstGeom prst="rect">
            <a:avLst/>
          </a:prstGeom>
          <a:noFill/>
          <a:ln>
            <a:noFill/>
          </a:ln>
        </p:spPr>
      </p:pic>
      <p:grpSp>
        <p:nvGrpSpPr>
          <p:cNvPr id="3166" name="Google Shape;3166;p328"/>
          <p:cNvGrpSpPr/>
          <p:nvPr/>
        </p:nvGrpSpPr>
        <p:grpSpPr>
          <a:xfrm>
            <a:off x="6755226" y="679558"/>
            <a:ext cx="1554667" cy="516403"/>
            <a:chOff x="3055402" y="2318769"/>
            <a:chExt cx="1688571" cy="560881"/>
          </a:xfrm>
        </p:grpSpPr>
        <p:sp>
          <p:nvSpPr>
            <p:cNvPr id="3167" name="Google Shape;3167;p32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68" name="Google Shape;3168;p328"/>
            <p:cNvSpPr txBox="1"/>
            <p:nvPr/>
          </p:nvSpPr>
          <p:spPr>
            <a:xfrm rot="-1847">
              <a:off x="3069073" y="2319219"/>
              <a:ext cx="1674900" cy="4155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Source Sans Pro"/>
                  <a:ea typeface="Source Sans Pro"/>
                  <a:cs typeface="Source Sans Pro"/>
                  <a:sym typeface="Source Sans Pro"/>
                </a:rPr>
                <a:t>A lot of </a:t>
              </a:r>
              <a:r>
                <a:rPr b="1" lang="en" sz="1200">
                  <a:solidFill>
                    <a:srgbClr val="FFFFFF"/>
                  </a:solidFill>
                  <a:latin typeface="Source Sans Pro"/>
                  <a:ea typeface="Source Sans Pro"/>
                  <a:cs typeface="Source Sans Pro"/>
                  <a:sym typeface="Source Sans Pro"/>
                </a:rPr>
                <a:t>iterations</a:t>
              </a:r>
              <a:endParaRPr sz="1200">
                <a:solidFill>
                  <a:srgbClr val="FFFFFF"/>
                </a:solidFill>
                <a:latin typeface="Source Sans Pro"/>
                <a:ea typeface="Source Sans Pro"/>
                <a:cs typeface="Source Sans Pro"/>
                <a:sym typeface="Source Sans Pro"/>
              </a:endParaRPr>
            </a:p>
          </p:txBody>
        </p:sp>
        <p:sp>
          <p:nvSpPr>
            <p:cNvPr id="3169" name="Google Shape;3169;p32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70" name="Google Shape;3170;p328"/>
          <p:cNvSpPr txBox="1"/>
          <p:nvPr>
            <p:ph type="title"/>
          </p:nvPr>
        </p:nvSpPr>
        <p:spPr>
          <a:xfrm>
            <a:off x="1851975" y="394525"/>
            <a:ext cx="69042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The path to a contextual assistant</a:t>
            </a:r>
            <a:endParaRPr/>
          </a:p>
        </p:txBody>
      </p:sp>
      <p:sp>
        <p:nvSpPr>
          <p:cNvPr id="3171" name="Google Shape;3171;p328"/>
          <p:cNvSpPr txBox="1"/>
          <p:nvPr>
            <p:ph idx="2" type="title"/>
          </p:nvPr>
        </p:nvSpPr>
        <p:spPr>
          <a:xfrm>
            <a:off x="1852100" y="222850"/>
            <a:ext cx="69042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spTree>
  </p:cSld>
  <p:clrMapOvr>
    <a:masterClrMapping/>
  </p:clrMapOvr>
</p:sld>
</file>

<file path=ppt/slides/slide1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5" name="Shape 3175"/>
        <p:cNvGrpSpPr/>
        <p:nvPr/>
      </p:nvGrpSpPr>
      <p:grpSpPr>
        <a:xfrm>
          <a:off x="0" y="0"/>
          <a:ext cx="0" cy="0"/>
          <a:chOff x="0" y="0"/>
          <a:chExt cx="0" cy="0"/>
        </a:xfrm>
      </p:grpSpPr>
      <p:pic>
        <p:nvPicPr>
          <p:cNvPr id="3176" name="Google Shape;3176;p329"/>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3177" name="Google Shape;3177;p329"/>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3178" name="Google Shape;3178;p329"/>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3179" name="Google Shape;3179;p329"/>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3180" name="Google Shape;3180;p329"/>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sp>
        <p:nvSpPr>
          <p:cNvPr id="3181" name="Google Shape;3181;p329"/>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182" name="Google Shape;3182;p329"/>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3183" name="Google Shape;3183;p329"/>
          <p:cNvGrpSpPr/>
          <p:nvPr/>
        </p:nvGrpSpPr>
        <p:grpSpPr>
          <a:xfrm>
            <a:off x="198125" y="3637891"/>
            <a:ext cx="2084400" cy="967811"/>
            <a:chOff x="103175" y="1525212"/>
            <a:chExt cx="2084400" cy="1309800"/>
          </a:xfrm>
        </p:grpSpPr>
        <p:sp>
          <p:nvSpPr>
            <p:cNvPr id="3184" name="Google Shape;3184;p329"/>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3185" name="Google Shape;3185;p329"/>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3186" name="Google Shape;3186;p329"/>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187" name="Google Shape;3187;p329"/>
          <p:cNvGrpSpPr/>
          <p:nvPr/>
        </p:nvGrpSpPr>
        <p:grpSpPr>
          <a:xfrm>
            <a:off x="7363056" y="4049096"/>
            <a:ext cx="1672981" cy="941984"/>
            <a:chOff x="7362901" y="495238"/>
            <a:chExt cx="1832199" cy="941984"/>
          </a:xfrm>
        </p:grpSpPr>
        <p:grpSp>
          <p:nvGrpSpPr>
            <p:cNvPr id="3188" name="Google Shape;3188;p329"/>
            <p:cNvGrpSpPr/>
            <p:nvPr/>
          </p:nvGrpSpPr>
          <p:grpSpPr>
            <a:xfrm>
              <a:off x="7486822" y="495238"/>
              <a:ext cx="1708278" cy="941984"/>
              <a:chOff x="6936517" y="1476446"/>
              <a:chExt cx="1833900" cy="1288800"/>
            </a:xfrm>
          </p:grpSpPr>
          <p:sp>
            <p:nvSpPr>
              <p:cNvPr id="3189" name="Google Shape;3189;p329"/>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3190" name="Google Shape;3190;p329"/>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3191" name="Google Shape;3191;p329"/>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192" name="Google Shape;3192;p329"/>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3" name="Google Shape;3193;p329"/>
          <p:cNvPicPr preferRelativeResize="0"/>
          <p:nvPr/>
        </p:nvPicPr>
        <p:blipFill>
          <a:blip r:embed="rId4">
            <a:alphaModFix/>
          </a:blip>
          <a:stretch>
            <a:fillRect/>
          </a:stretch>
        </p:blipFill>
        <p:spPr>
          <a:xfrm>
            <a:off x="3467600" y="4420675"/>
            <a:ext cx="250986" cy="253500"/>
          </a:xfrm>
          <a:prstGeom prst="rect">
            <a:avLst/>
          </a:prstGeom>
          <a:noFill/>
          <a:ln>
            <a:noFill/>
          </a:ln>
        </p:spPr>
      </p:pic>
      <p:sp>
        <p:nvSpPr>
          <p:cNvPr id="3194" name="Google Shape;3194;p329"/>
          <p:cNvSpPr txBox="1"/>
          <p:nvPr/>
        </p:nvSpPr>
        <p:spPr>
          <a:xfrm>
            <a:off x="1734850" y="107500"/>
            <a:ext cx="7498800" cy="752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Build a m</a:t>
            </a:r>
            <a:r>
              <a:rPr b="1" lang="en" sz="1800">
                <a:solidFill>
                  <a:srgbClr val="5A17EE"/>
                </a:solidFill>
                <a:latin typeface="Source Sans Pro"/>
                <a:ea typeface="Source Sans Pro"/>
                <a:cs typeface="Source Sans Pro"/>
                <a:sym typeface="Source Sans Pro"/>
              </a:rPr>
              <a:t>inimum viable assistant</a:t>
            </a:r>
            <a:r>
              <a:rPr b="1" lang="en" sz="1800">
                <a:solidFill>
                  <a:srgbClr val="5A17EE"/>
                </a:solidFill>
                <a:latin typeface="Source Sans Pro"/>
                <a:ea typeface="Source Sans Pro"/>
                <a:cs typeface="Source Sans Pro"/>
                <a:sym typeface="Source Sans Pro"/>
              </a:rPr>
              <a:t> with Rasa Open Source + improve it using Rasa X</a:t>
            </a:r>
            <a:endParaRPr b="1" sz="1800">
              <a:solidFill>
                <a:srgbClr val="5A17EE"/>
              </a:solidFill>
              <a:latin typeface="Source Sans Pro"/>
              <a:ea typeface="Source Sans Pro"/>
              <a:cs typeface="Source Sans Pro"/>
              <a:sym typeface="Source Sans Pro"/>
            </a:endParaRPr>
          </a:p>
        </p:txBody>
      </p:sp>
      <p:sp>
        <p:nvSpPr>
          <p:cNvPr id="3195" name="Google Shape;3195;p329"/>
          <p:cNvSpPr/>
          <p:nvPr/>
        </p:nvSpPr>
        <p:spPr>
          <a:xfrm>
            <a:off x="3640400" y="678000"/>
            <a:ext cx="1165800" cy="33054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BB60D5"/>
              </a:solidFill>
            </a:endParaRPr>
          </a:p>
        </p:txBody>
      </p:sp>
      <p:sp>
        <p:nvSpPr>
          <p:cNvPr id="3196" name="Google Shape;3196;p329"/>
          <p:cNvSpPr/>
          <p:nvPr/>
        </p:nvSpPr>
        <p:spPr>
          <a:xfrm>
            <a:off x="399075" y="1165325"/>
            <a:ext cx="985500" cy="5859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Talk to your bot</a:t>
            </a:r>
            <a:endParaRPr b="1">
              <a:solidFill>
                <a:srgbClr val="319DFF"/>
              </a:solidFill>
              <a:latin typeface="Source Sans Pro"/>
              <a:ea typeface="Source Sans Pro"/>
              <a:cs typeface="Source Sans Pro"/>
              <a:sym typeface="Source Sans Pro"/>
            </a:endParaRPr>
          </a:p>
        </p:txBody>
      </p:sp>
      <p:grpSp>
        <p:nvGrpSpPr>
          <p:cNvPr id="3197" name="Google Shape;3197;p329"/>
          <p:cNvGrpSpPr/>
          <p:nvPr/>
        </p:nvGrpSpPr>
        <p:grpSpPr>
          <a:xfrm>
            <a:off x="4104376" y="2470498"/>
            <a:ext cx="1791695" cy="529814"/>
            <a:chOff x="3055402" y="2304204"/>
            <a:chExt cx="1946014" cy="575446"/>
          </a:xfrm>
        </p:grpSpPr>
        <p:sp>
          <p:nvSpPr>
            <p:cNvPr id="3198" name="Google Shape;3198;p329"/>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99" name="Google Shape;3199;p329"/>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200" name="Google Shape;3200;p329"/>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4" name="Shape 3204"/>
        <p:cNvGrpSpPr/>
        <p:nvPr/>
      </p:nvGrpSpPr>
      <p:grpSpPr>
        <a:xfrm>
          <a:off x="0" y="0"/>
          <a:ext cx="0" cy="0"/>
          <a:chOff x="0" y="0"/>
          <a:chExt cx="0" cy="0"/>
        </a:xfrm>
      </p:grpSpPr>
      <p:pic>
        <p:nvPicPr>
          <p:cNvPr id="3205" name="Google Shape;3205;p330"/>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3206" name="Google Shape;3206;p330"/>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3207" name="Google Shape;3207;p330"/>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3208" name="Google Shape;3208;p330"/>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3209" name="Google Shape;3209;p330"/>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sp>
        <p:nvSpPr>
          <p:cNvPr id="3210" name="Google Shape;3210;p330"/>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211" name="Google Shape;3211;p330"/>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3212" name="Google Shape;3212;p330"/>
          <p:cNvGrpSpPr/>
          <p:nvPr/>
        </p:nvGrpSpPr>
        <p:grpSpPr>
          <a:xfrm>
            <a:off x="198125" y="3637891"/>
            <a:ext cx="2084400" cy="967811"/>
            <a:chOff x="103175" y="1525212"/>
            <a:chExt cx="2084400" cy="1309800"/>
          </a:xfrm>
        </p:grpSpPr>
        <p:sp>
          <p:nvSpPr>
            <p:cNvPr id="3213" name="Google Shape;3213;p330"/>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3214" name="Google Shape;3214;p330"/>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3215" name="Google Shape;3215;p330"/>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16" name="Google Shape;3216;p330"/>
          <p:cNvGrpSpPr/>
          <p:nvPr/>
        </p:nvGrpSpPr>
        <p:grpSpPr>
          <a:xfrm>
            <a:off x="7363056" y="4049096"/>
            <a:ext cx="1672981" cy="941984"/>
            <a:chOff x="7362901" y="495238"/>
            <a:chExt cx="1832199" cy="941984"/>
          </a:xfrm>
        </p:grpSpPr>
        <p:grpSp>
          <p:nvGrpSpPr>
            <p:cNvPr id="3217" name="Google Shape;3217;p330"/>
            <p:cNvGrpSpPr/>
            <p:nvPr/>
          </p:nvGrpSpPr>
          <p:grpSpPr>
            <a:xfrm>
              <a:off x="7486822" y="495238"/>
              <a:ext cx="1708278" cy="941984"/>
              <a:chOff x="6936517" y="1476446"/>
              <a:chExt cx="1833900" cy="1288800"/>
            </a:xfrm>
          </p:grpSpPr>
          <p:sp>
            <p:nvSpPr>
              <p:cNvPr id="3218" name="Google Shape;3218;p330"/>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3219" name="Google Shape;3219;p330"/>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3220" name="Google Shape;3220;p330"/>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21" name="Google Shape;3221;p330"/>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22" name="Google Shape;3222;p330"/>
          <p:cNvPicPr preferRelativeResize="0"/>
          <p:nvPr/>
        </p:nvPicPr>
        <p:blipFill>
          <a:blip r:embed="rId4">
            <a:alphaModFix/>
          </a:blip>
          <a:stretch>
            <a:fillRect/>
          </a:stretch>
        </p:blipFill>
        <p:spPr>
          <a:xfrm>
            <a:off x="3467600" y="4420675"/>
            <a:ext cx="250986" cy="253500"/>
          </a:xfrm>
          <a:prstGeom prst="rect">
            <a:avLst/>
          </a:prstGeom>
          <a:noFill/>
          <a:ln>
            <a:noFill/>
          </a:ln>
        </p:spPr>
      </p:pic>
      <p:sp>
        <p:nvSpPr>
          <p:cNvPr id="3223" name="Google Shape;3223;p330"/>
          <p:cNvSpPr txBox="1"/>
          <p:nvPr/>
        </p:nvSpPr>
        <p:spPr>
          <a:xfrm>
            <a:off x="89525" y="107500"/>
            <a:ext cx="9144000" cy="752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Build a m</a:t>
            </a:r>
            <a:r>
              <a:rPr b="1" lang="en" sz="1800">
                <a:solidFill>
                  <a:srgbClr val="5A17EE"/>
                </a:solidFill>
                <a:latin typeface="Source Sans Pro"/>
                <a:ea typeface="Source Sans Pro"/>
                <a:cs typeface="Source Sans Pro"/>
                <a:sym typeface="Source Sans Pro"/>
              </a:rPr>
              <a:t>inimum viable assistant</a:t>
            </a:r>
            <a:r>
              <a:rPr b="1" lang="en" sz="1800">
                <a:solidFill>
                  <a:srgbClr val="5A17EE"/>
                </a:solidFill>
                <a:latin typeface="Source Sans Pro"/>
                <a:ea typeface="Source Sans Pro"/>
                <a:cs typeface="Source Sans Pro"/>
                <a:sym typeface="Source Sans Pro"/>
              </a:rPr>
              <a:t> with Rasa Open Source + improve it using Rasa X</a:t>
            </a:r>
            <a:endParaRPr b="1" sz="1800">
              <a:solidFill>
                <a:srgbClr val="5A17EE"/>
              </a:solidFill>
              <a:latin typeface="Source Sans Pro"/>
              <a:ea typeface="Source Sans Pro"/>
              <a:cs typeface="Source Sans Pro"/>
              <a:sym typeface="Source Sans Pro"/>
            </a:endParaRPr>
          </a:p>
        </p:txBody>
      </p:sp>
      <p:sp>
        <p:nvSpPr>
          <p:cNvPr id="3224" name="Google Shape;3224;p330"/>
          <p:cNvSpPr/>
          <p:nvPr/>
        </p:nvSpPr>
        <p:spPr>
          <a:xfrm>
            <a:off x="4810925" y="677950"/>
            <a:ext cx="1165800" cy="33054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319DFF"/>
              </a:solidFill>
            </a:endParaRPr>
          </a:p>
        </p:txBody>
      </p:sp>
      <p:sp>
        <p:nvSpPr>
          <p:cNvPr id="3225" name="Google Shape;3225;p330"/>
          <p:cNvSpPr/>
          <p:nvPr/>
        </p:nvSpPr>
        <p:spPr>
          <a:xfrm>
            <a:off x="399075" y="859900"/>
            <a:ext cx="985500" cy="5859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latin typeface="Source Sans Pro"/>
                <a:ea typeface="Source Sans Pro"/>
                <a:cs typeface="Source Sans Pro"/>
                <a:sym typeface="Source Sans Pro"/>
              </a:rPr>
              <a:t>Share your bot</a:t>
            </a:r>
            <a:endParaRPr b="1">
              <a:solidFill>
                <a:srgbClr val="319DFF"/>
              </a:solidFill>
              <a:latin typeface="Source Sans Pro"/>
              <a:ea typeface="Source Sans Pro"/>
              <a:cs typeface="Source Sans Pro"/>
              <a:sym typeface="Source Sans Pro"/>
            </a:endParaRPr>
          </a:p>
        </p:txBody>
      </p:sp>
      <p:grpSp>
        <p:nvGrpSpPr>
          <p:cNvPr id="3226" name="Google Shape;3226;p330"/>
          <p:cNvGrpSpPr/>
          <p:nvPr/>
        </p:nvGrpSpPr>
        <p:grpSpPr>
          <a:xfrm>
            <a:off x="4104376" y="2470498"/>
            <a:ext cx="1791695" cy="529814"/>
            <a:chOff x="3055402" y="2304204"/>
            <a:chExt cx="1946014" cy="575446"/>
          </a:xfrm>
        </p:grpSpPr>
        <p:sp>
          <p:nvSpPr>
            <p:cNvPr id="3227" name="Google Shape;3227;p330"/>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28" name="Google Shape;3228;p330"/>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229" name="Google Shape;3229;p330"/>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3" name="Shape 3233"/>
        <p:cNvGrpSpPr/>
        <p:nvPr/>
      </p:nvGrpSpPr>
      <p:grpSpPr>
        <a:xfrm>
          <a:off x="0" y="0"/>
          <a:ext cx="0" cy="0"/>
          <a:chOff x="0" y="0"/>
          <a:chExt cx="0" cy="0"/>
        </a:xfrm>
      </p:grpSpPr>
      <p:pic>
        <p:nvPicPr>
          <p:cNvPr id="3234" name="Google Shape;3234;p331"/>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3235" name="Google Shape;3235;p331"/>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3236" name="Google Shape;3236;p331"/>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3237" name="Google Shape;3237;p331"/>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3238" name="Google Shape;3238;p331"/>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sp>
        <p:nvSpPr>
          <p:cNvPr id="3239" name="Google Shape;3239;p331"/>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240" name="Google Shape;3240;p331"/>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3241" name="Google Shape;3241;p331"/>
          <p:cNvGrpSpPr/>
          <p:nvPr/>
        </p:nvGrpSpPr>
        <p:grpSpPr>
          <a:xfrm>
            <a:off x="198125" y="3637891"/>
            <a:ext cx="2084400" cy="967811"/>
            <a:chOff x="103175" y="1525212"/>
            <a:chExt cx="2084400" cy="1309800"/>
          </a:xfrm>
        </p:grpSpPr>
        <p:sp>
          <p:nvSpPr>
            <p:cNvPr id="3242" name="Google Shape;3242;p331"/>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3243" name="Google Shape;3243;p331"/>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3244" name="Google Shape;3244;p331"/>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245" name="Google Shape;3245;p331"/>
          <p:cNvGrpSpPr/>
          <p:nvPr/>
        </p:nvGrpSpPr>
        <p:grpSpPr>
          <a:xfrm>
            <a:off x="7363056" y="4049096"/>
            <a:ext cx="1672981" cy="941984"/>
            <a:chOff x="7362901" y="495238"/>
            <a:chExt cx="1832199" cy="941984"/>
          </a:xfrm>
        </p:grpSpPr>
        <p:grpSp>
          <p:nvGrpSpPr>
            <p:cNvPr id="3246" name="Google Shape;3246;p331"/>
            <p:cNvGrpSpPr/>
            <p:nvPr/>
          </p:nvGrpSpPr>
          <p:grpSpPr>
            <a:xfrm>
              <a:off x="7486822" y="495238"/>
              <a:ext cx="1708278" cy="941984"/>
              <a:chOff x="6936517" y="1476446"/>
              <a:chExt cx="1833900" cy="1288800"/>
            </a:xfrm>
          </p:grpSpPr>
          <p:sp>
            <p:nvSpPr>
              <p:cNvPr id="3247" name="Google Shape;3247;p331"/>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3248" name="Google Shape;3248;p331"/>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3249" name="Google Shape;3249;p331"/>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250" name="Google Shape;3250;p331"/>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251" name="Google Shape;3251;p331"/>
          <p:cNvPicPr preferRelativeResize="0"/>
          <p:nvPr/>
        </p:nvPicPr>
        <p:blipFill>
          <a:blip r:embed="rId4">
            <a:alphaModFix/>
          </a:blip>
          <a:stretch>
            <a:fillRect/>
          </a:stretch>
        </p:blipFill>
        <p:spPr>
          <a:xfrm>
            <a:off x="3467600" y="4420675"/>
            <a:ext cx="250986" cy="253500"/>
          </a:xfrm>
          <a:prstGeom prst="rect">
            <a:avLst/>
          </a:prstGeom>
          <a:noFill/>
          <a:ln>
            <a:noFill/>
          </a:ln>
        </p:spPr>
      </p:pic>
      <p:sp>
        <p:nvSpPr>
          <p:cNvPr id="3252" name="Google Shape;3252;p331"/>
          <p:cNvSpPr txBox="1"/>
          <p:nvPr/>
        </p:nvSpPr>
        <p:spPr>
          <a:xfrm>
            <a:off x="1478300" y="107500"/>
            <a:ext cx="7755300" cy="752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Build a m</a:t>
            </a:r>
            <a:r>
              <a:rPr b="1" lang="en" sz="1800">
                <a:solidFill>
                  <a:srgbClr val="5A17EE"/>
                </a:solidFill>
                <a:latin typeface="Source Sans Pro"/>
                <a:ea typeface="Source Sans Pro"/>
                <a:cs typeface="Source Sans Pro"/>
                <a:sym typeface="Source Sans Pro"/>
              </a:rPr>
              <a:t>inimum viable assistant</a:t>
            </a:r>
            <a:r>
              <a:rPr b="1" lang="en" sz="1800">
                <a:solidFill>
                  <a:srgbClr val="5A17EE"/>
                </a:solidFill>
                <a:latin typeface="Source Sans Pro"/>
                <a:ea typeface="Source Sans Pro"/>
                <a:cs typeface="Source Sans Pro"/>
                <a:sym typeface="Source Sans Pro"/>
              </a:rPr>
              <a:t> with Rasa Open Source + improve it using Rasa X</a:t>
            </a:r>
            <a:endParaRPr b="1" sz="1800">
              <a:solidFill>
                <a:srgbClr val="5A17EE"/>
              </a:solidFill>
              <a:latin typeface="Source Sans Pro"/>
              <a:ea typeface="Source Sans Pro"/>
              <a:cs typeface="Source Sans Pro"/>
              <a:sym typeface="Source Sans Pro"/>
            </a:endParaRPr>
          </a:p>
        </p:txBody>
      </p:sp>
      <p:sp>
        <p:nvSpPr>
          <p:cNvPr id="3253" name="Google Shape;3253;p331"/>
          <p:cNvSpPr/>
          <p:nvPr/>
        </p:nvSpPr>
        <p:spPr>
          <a:xfrm>
            <a:off x="5954975" y="677950"/>
            <a:ext cx="1165800" cy="33054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4" name="Google Shape;3254;p331"/>
          <p:cNvSpPr/>
          <p:nvPr/>
        </p:nvSpPr>
        <p:spPr>
          <a:xfrm>
            <a:off x="399075" y="1445850"/>
            <a:ext cx="1165800" cy="585900"/>
          </a:xfrm>
          <a:prstGeom prst="rect">
            <a:avLst/>
          </a:prstGeom>
          <a:noFill/>
          <a:ln cap="flat" cmpd="sng" w="38100">
            <a:solidFill>
              <a:srgbClr val="319D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u="sng">
                <a:solidFill>
                  <a:schemeClr val="hlink"/>
                </a:solidFill>
                <a:latin typeface="Source Sans Pro"/>
                <a:ea typeface="Source Sans Pro"/>
                <a:cs typeface="Source Sans Pro"/>
                <a:sym typeface="Source Sans Pro"/>
                <a:hlinkClick r:id="rId5"/>
              </a:rPr>
              <a:t>Real users on Telegram</a:t>
            </a:r>
            <a:endParaRPr b="1">
              <a:solidFill>
                <a:srgbClr val="319DFF"/>
              </a:solidFill>
              <a:latin typeface="Source Sans Pro"/>
              <a:ea typeface="Source Sans Pro"/>
              <a:cs typeface="Source Sans Pro"/>
              <a:sym typeface="Source Sans Pro"/>
            </a:endParaRPr>
          </a:p>
        </p:txBody>
      </p:sp>
      <p:grpSp>
        <p:nvGrpSpPr>
          <p:cNvPr id="3255" name="Google Shape;3255;p331"/>
          <p:cNvGrpSpPr/>
          <p:nvPr/>
        </p:nvGrpSpPr>
        <p:grpSpPr>
          <a:xfrm>
            <a:off x="4104376" y="2470498"/>
            <a:ext cx="1791695" cy="529814"/>
            <a:chOff x="3055402" y="2304204"/>
            <a:chExt cx="1946014" cy="575446"/>
          </a:xfrm>
        </p:grpSpPr>
        <p:sp>
          <p:nvSpPr>
            <p:cNvPr id="3256" name="Google Shape;3256;p331"/>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57" name="Google Shape;3257;p331"/>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258" name="Google Shape;3258;p331"/>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1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2" name="Shape 3262"/>
        <p:cNvGrpSpPr/>
        <p:nvPr/>
      </p:nvGrpSpPr>
      <p:grpSpPr>
        <a:xfrm>
          <a:off x="0" y="0"/>
          <a:ext cx="0" cy="0"/>
          <a:chOff x="0" y="0"/>
          <a:chExt cx="0" cy="0"/>
        </a:xfrm>
      </p:grpSpPr>
      <p:sp>
        <p:nvSpPr>
          <p:cNvPr id="3263" name="Google Shape;3263;p332"/>
          <p:cNvSpPr txBox="1"/>
          <p:nvPr>
            <p:ph type="title"/>
          </p:nvPr>
        </p:nvSpPr>
        <p:spPr>
          <a:xfrm>
            <a:off x="1282825" y="394525"/>
            <a:ext cx="7473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End-to-end workflow for managing assistant updates</a:t>
            </a:r>
            <a:endParaRPr/>
          </a:p>
        </p:txBody>
      </p:sp>
      <p:sp>
        <p:nvSpPr>
          <p:cNvPr id="3264" name="Google Shape;3264;p332"/>
          <p:cNvSpPr txBox="1"/>
          <p:nvPr>
            <p:ph idx="2" type="title"/>
          </p:nvPr>
        </p:nvSpPr>
        <p:spPr>
          <a:xfrm>
            <a:off x="1356125" y="222850"/>
            <a:ext cx="74001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WORKFLOW</a:t>
            </a:r>
            <a:endParaRPr/>
          </a:p>
        </p:txBody>
      </p:sp>
      <p:pic>
        <p:nvPicPr>
          <p:cNvPr id="3265" name="Google Shape;3265;p332"/>
          <p:cNvPicPr preferRelativeResize="0"/>
          <p:nvPr/>
        </p:nvPicPr>
        <p:blipFill>
          <a:blip r:embed="rId3">
            <a:alphaModFix/>
          </a:blip>
          <a:stretch>
            <a:fillRect/>
          </a:stretch>
        </p:blipFill>
        <p:spPr>
          <a:xfrm>
            <a:off x="485700" y="1056325"/>
            <a:ext cx="7673174" cy="3474650"/>
          </a:xfrm>
          <a:prstGeom prst="rect">
            <a:avLst/>
          </a:prstGeom>
          <a:noFill/>
          <a:ln>
            <a:noFill/>
          </a:ln>
        </p:spPr>
      </p:pic>
    </p:spTree>
  </p:cSld>
  <p:clrMapOvr>
    <a:masterClrMapping/>
  </p:clrMapOvr>
</p:sld>
</file>

<file path=ppt/slides/slide1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9" name="Shape 3269"/>
        <p:cNvGrpSpPr/>
        <p:nvPr/>
      </p:nvGrpSpPr>
      <p:grpSpPr>
        <a:xfrm>
          <a:off x="0" y="0"/>
          <a:ext cx="0" cy="0"/>
          <a:chOff x="0" y="0"/>
          <a:chExt cx="0" cy="0"/>
        </a:xfrm>
      </p:grpSpPr>
      <p:sp>
        <p:nvSpPr>
          <p:cNvPr id="3270" name="Google Shape;3270;p333"/>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Recap</a:t>
            </a:r>
            <a:endParaRPr/>
          </a:p>
        </p:txBody>
      </p:sp>
    </p:spTree>
  </p:cSld>
  <p:clrMapOvr>
    <a:masterClrMapping/>
  </p:clrMapOvr>
</p:sld>
</file>

<file path=ppt/slides/slide1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4" name="Shape 3274"/>
        <p:cNvGrpSpPr/>
        <p:nvPr/>
      </p:nvGrpSpPr>
      <p:grpSpPr>
        <a:xfrm>
          <a:off x="0" y="0"/>
          <a:ext cx="0" cy="0"/>
          <a:chOff x="0" y="0"/>
          <a:chExt cx="0" cy="0"/>
        </a:xfrm>
      </p:grpSpPr>
      <p:sp>
        <p:nvSpPr>
          <p:cNvPr id="3275" name="Google Shape;3275;p334"/>
          <p:cNvSpPr txBox="1"/>
          <p:nvPr>
            <p:ph idx="2" type="title"/>
          </p:nvPr>
        </p:nvSpPr>
        <p:spPr>
          <a:xfrm>
            <a:off x="1209750" y="222850"/>
            <a:ext cx="75465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100"/>
              <a:buNone/>
            </a:pPr>
            <a:r>
              <a:rPr lang="en"/>
              <a:t>RECAP</a:t>
            </a:r>
            <a:endParaRPr/>
          </a:p>
        </p:txBody>
      </p:sp>
      <p:sp>
        <p:nvSpPr>
          <p:cNvPr id="3276" name="Google Shape;3276;p334"/>
          <p:cNvSpPr txBox="1"/>
          <p:nvPr>
            <p:ph type="title"/>
          </p:nvPr>
        </p:nvSpPr>
        <p:spPr>
          <a:xfrm>
            <a:off x="1209525" y="394525"/>
            <a:ext cx="75465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What we’ve learned so far </a:t>
            </a:r>
            <a:endParaRPr/>
          </a:p>
        </p:txBody>
      </p:sp>
      <p:sp>
        <p:nvSpPr>
          <p:cNvPr id="3277" name="Google Shape;3277;p334"/>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Set up </a:t>
            </a:r>
            <a:endParaRPr/>
          </a:p>
          <a:p>
            <a:pPr indent="-317500" lvl="0" marL="457200" rtl="0" algn="l">
              <a:spcBef>
                <a:spcPts val="0"/>
              </a:spcBef>
              <a:spcAft>
                <a:spcPts val="0"/>
              </a:spcAft>
              <a:buSzPts val="1400"/>
              <a:buChar char="●"/>
            </a:pPr>
            <a:r>
              <a:rPr lang="en"/>
              <a:t>Deep dive of NLU and dialogue management </a:t>
            </a:r>
            <a:endParaRPr/>
          </a:p>
          <a:p>
            <a:pPr indent="-317500" lvl="0" marL="457200" rtl="0" algn="l">
              <a:spcBef>
                <a:spcPts val="0"/>
              </a:spcBef>
              <a:spcAft>
                <a:spcPts val="0"/>
              </a:spcAft>
              <a:buSzPts val="1400"/>
              <a:buChar char="●"/>
            </a:pPr>
            <a:r>
              <a:rPr lang="en"/>
              <a:t>Build an MVP assistant</a:t>
            </a:r>
            <a:endParaRPr/>
          </a:p>
          <a:p>
            <a:pPr indent="-317500" lvl="0" marL="457200" rtl="0" algn="l">
              <a:spcBef>
                <a:spcPts val="0"/>
              </a:spcBef>
              <a:spcAft>
                <a:spcPts val="0"/>
              </a:spcAft>
              <a:buSzPts val="1400"/>
              <a:buChar char="●"/>
            </a:pPr>
            <a:r>
              <a:rPr lang="en"/>
              <a:t>Share your assistant with the outside world </a:t>
            </a:r>
            <a:endParaRPr/>
          </a:p>
          <a:p>
            <a:pPr indent="-317500" lvl="0" marL="457200" rtl="0" algn="l">
              <a:spcBef>
                <a:spcPts val="0"/>
              </a:spcBef>
              <a:spcAft>
                <a:spcPts val="0"/>
              </a:spcAft>
              <a:buSzPts val="1400"/>
              <a:buChar char="●"/>
            </a:pPr>
            <a:r>
              <a:rPr lang="en"/>
              <a:t>Make iterative improvements and take your assistant to the next level</a:t>
            </a:r>
            <a:endParaRPr/>
          </a:p>
          <a:p>
            <a:pPr indent="0" lvl="0" marL="0" rtl="0" algn="l">
              <a:spcBef>
                <a:spcPts val="0"/>
              </a:spcBef>
              <a:spcAft>
                <a:spcPts val="0"/>
              </a:spcAft>
              <a:buNone/>
            </a:pPr>
            <a:r>
              <a:t/>
            </a:r>
            <a:endParaRPr/>
          </a:p>
        </p:txBody>
      </p:sp>
    </p:spTree>
  </p:cSld>
  <p:clrMapOvr>
    <a:masterClrMapping/>
  </p:clrMapOvr>
</p:sld>
</file>

<file path=ppt/slides/slide1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1" name="Shape 3281"/>
        <p:cNvGrpSpPr/>
        <p:nvPr/>
      </p:nvGrpSpPr>
      <p:grpSpPr>
        <a:xfrm>
          <a:off x="0" y="0"/>
          <a:ext cx="0" cy="0"/>
          <a:chOff x="0" y="0"/>
          <a:chExt cx="0" cy="0"/>
        </a:xfrm>
      </p:grpSpPr>
      <p:sp>
        <p:nvSpPr>
          <p:cNvPr id="3282" name="Google Shape;3282;p335"/>
          <p:cNvSpPr txBox="1"/>
          <p:nvPr>
            <p:ph type="title"/>
          </p:nvPr>
        </p:nvSpPr>
        <p:spPr>
          <a:xfrm>
            <a:off x="122897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Source Sans Pro"/>
                <a:ea typeface="Source Sans Pro"/>
                <a:cs typeface="Source Sans Pro"/>
                <a:sym typeface="Source Sans Pro"/>
              </a:rPr>
              <a:t>Rasa Open Source</a:t>
            </a:r>
            <a:endParaRPr>
              <a:latin typeface="Source Sans Pro"/>
              <a:ea typeface="Source Sans Pro"/>
              <a:cs typeface="Source Sans Pro"/>
              <a:sym typeface="Source Sans Pro"/>
            </a:endParaRPr>
          </a:p>
        </p:txBody>
      </p:sp>
      <p:sp>
        <p:nvSpPr>
          <p:cNvPr id="3283" name="Google Shape;3283;p335"/>
          <p:cNvSpPr/>
          <p:nvPr/>
        </p:nvSpPr>
        <p:spPr>
          <a:xfrm>
            <a:off x="2749300" y="1283975"/>
            <a:ext cx="5043300" cy="3401100"/>
          </a:xfrm>
          <a:prstGeom prst="rect">
            <a:avLst/>
          </a:prstGeom>
          <a:solidFill>
            <a:srgbClr val="FFFFFF"/>
          </a:solidFill>
          <a:ln cap="flat" cmpd="sng" w="19050">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t/>
            </a:r>
            <a:endParaRPr b="1">
              <a:solidFill>
                <a:srgbClr val="5A17EE"/>
              </a:solidFill>
              <a:latin typeface="Source Sans Pro"/>
              <a:ea typeface="Source Sans Pro"/>
              <a:cs typeface="Source Sans Pro"/>
              <a:sym typeface="Source Sans Pro"/>
            </a:endParaRPr>
          </a:p>
        </p:txBody>
      </p:sp>
      <p:sp>
        <p:nvSpPr>
          <p:cNvPr id="3284" name="Google Shape;3284;p335"/>
          <p:cNvSpPr txBox="1"/>
          <p:nvPr>
            <p:ph idx="2" type="title"/>
          </p:nvPr>
        </p:nvSpPr>
        <p:spPr>
          <a:xfrm>
            <a:off x="122897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OPEN SOURCE</a:t>
            </a:r>
            <a:endParaRPr/>
          </a:p>
        </p:txBody>
      </p:sp>
      <p:sp>
        <p:nvSpPr>
          <p:cNvPr id="3285" name="Google Shape;3285;p335"/>
          <p:cNvSpPr/>
          <p:nvPr/>
        </p:nvSpPr>
        <p:spPr>
          <a:xfrm>
            <a:off x="6294500" y="2371000"/>
            <a:ext cx="12411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ML-based Dialogue Management</a:t>
            </a:r>
            <a:endParaRPr b="1">
              <a:solidFill>
                <a:srgbClr val="5A17EE"/>
              </a:solidFill>
              <a:latin typeface="Source Sans Pro"/>
              <a:ea typeface="Source Sans Pro"/>
              <a:cs typeface="Source Sans Pro"/>
              <a:sym typeface="Source Sans Pro"/>
            </a:endParaRPr>
          </a:p>
        </p:txBody>
      </p:sp>
      <p:sp>
        <p:nvSpPr>
          <p:cNvPr id="3286" name="Google Shape;3286;p335"/>
          <p:cNvSpPr/>
          <p:nvPr/>
        </p:nvSpPr>
        <p:spPr>
          <a:xfrm>
            <a:off x="4719150" y="1416400"/>
            <a:ext cx="1413900" cy="954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r>
              <a:rPr b="1" lang="en">
                <a:solidFill>
                  <a:srgbClr val="5A17EE"/>
                </a:solidFill>
                <a:latin typeface="Source Sans Pro"/>
                <a:ea typeface="Source Sans Pro"/>
                <a:cs typeface="Source Sans Pro"/>
                <a:sym typeface="Source Sans Pro"/>
              </a:rPr>
              <a:t>Natural Language Understanding</a:t>
            </a:r>
            <a:endParaRPr b="1">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endParaRPr b="1">
              <a:solidFill>
                <a:srgbClr val="5A17EE"/>
              </a:solidFill>
              <a:latin typeface="Source Sans Pro"/>
              <a:ea typeface="Source Sans Pro"/>
              <a:cs typeface="Source Sans Pro"/>
              <a:sym typeface="Source Sans Pro"/>
            </a:endParaRPr>
          </a:p>
        </p:txBody>
      </p:sp>
      <p:sp>
        <p:nvSpPr>
          <p:cNvPr id="3287" name="Google Shape;3287;p335"/>
          <p:cNvSpPr/>
          <p:nvPr/>
        </p:nvSpPr>
        <p:spPr>
          <a:xfrm>
            <a:off x="4719150" y="3414401"/>
            <a:ext cx="14139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Response Selection</a:t>
            </a:r>
            <a:endParaRPr>
              <a:solidFill>
                <a:srgbClr val="757575"/>
              </a:solidFill>
              <a:latin typeface="Source Sans Pro"/>
              <a:ea typeface="Source Sans Pro"/>
              <a:cs typeface="Source Sans Pro"/>
              <a:sym typeface="Source Sans Pro"/>
            </a:endParaRPr>
          </a:p>
        </p:txBody>
      </p:sp>
      <p:sp>
        <p:nvSpPr>
          <p:cNvPr id="3288" name="Google Shape;3288;p335"/>
          <p:cNvSpPr/>
          <p:nvPr/>
        </p:nvSpPr>
        <p:spPr>
          <a:xfrm>
            <a:off x="3014550" y="2274550"/>
            <a:ext cx="1241100" cy="15762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i="0" lang="en" sz="1400" u="none" cap="none" strike="noStrike">
                <a:solidFill>
                  <a:srgbClr val="5A17EE"/>
                </a:solidFill>
                <a:latin typeface="Source Sans Pro"/>
                <a:ea typeface="Source Sans Pro"/>
                <a:cs typeface="Source Sans Pro"/>
                <a:sym typeface="Source Sans Pro"/>
              </a:rPr>
              <a:t>Connector Modules</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757575"/>
              </a:buClr>
              <a:buFont typeface="Karla"/>
              <a:buNone/>
            </a:pPr>
            <a:br>
              <a:rPr i="0" lang="en" sz="1400" u="none" cap="none" strike="noStrike">
                <a:solidFill>
                  <a:srgbClr val="617287"/>
                </a:solidFill>
                <a:latin typeface="Source Sans Pro"/>
                <a:ea typeface="Source Sans Pro"/>
                <a:cs typeface="Source Sans Pro"/>
                <a:sym typeface="Source Sans Pro"/>
              </a:rPr>
            </a:br>
            <a:r>
              <a:rPr lang="en" sz="1100">
                <a:solidFill>
                  <a:srgbClr val="617287"/>
                </a:solidFill>
                <a:latin typeface="Source Sans Pro"/>
                <a:ea typeface="Source Sans Pro"/>
                <a:cs typeface="Source Sans Pro"/>
                <a:sym typeface="Source Sans Pro"/>
              </a:rPr>
              <a:t>E</a:t>
            </a:r>
            <a:r>
              <a:rPr i="0" lang="en" sz="1100" u="none" cap="none" strike="noStrike">
                <a:solidFill>
                  <a:srgbClr val="617287"/>
                </a:solidFill>
                <a:latin typeface="Source Sans Pro"/>
                <a:ea typeface="Source Sans Pro"/>
                <a:cs typeface="Source Sans Pro"/>
                <a:sym typeface="Source Sans Pro"/>
              </a:rPr>
              <a:t>.g. </a:t>
            </a:r>
            <a:r>
              <a:rPr lang="en" sz="1100">
                <a:solidFill>
                  <a:srgbClr val="617287"/>
                </a:solidFill>
                <a:latin typeface="Source Sans Pro"/>
                <a:ea typeface="Source Sans Pro"/>
                <a:cs typeface="Source Sans Pro"/>
                <a:sym typeface="Source Sans Pro"/>
              </a:rPr>
              <a:t>Live Chat, App, Messenger</a:t>
            </a:r>
            <a:endParaRPr i="0" sz="1100" u="none" cap="none" strike="noStrike">
              <a:solidFill>
                <a:srgbClr val="617287"/>
              </a:solidFill>
              <a:latin typeface="Source Sans Pro"/>
              <a:ea typeface="Source Sans Pro"/>
              <a:cs typeface="Source Sans Pro"/>
              <a:sym typeface="Source Sans Pro"/>
            </a:endParaRPr>
          </a:p>
        </p:txBody>
      </p:sp>
      <p:cxnSp>
        <p:nvCxnSpPr>
          <p:cNvPr id="3289" name="Google Shape;3289;p335"/>
          <p:cNvCxnSpPr>
            <a:stCxn id="3288" idx="0"/>
          </p:cNvCxnSpPr>
          <p:nvPr/>
        </p:nvCxnSpPr>
        <p:spPr>
          <a:xfrm rot="-5400000">
            <a:off x="3975750" y="1528300"/>
            <a:ext cx="405600" cy="1086900"/>
          </a:xfrm>
          <a:prstGeom prst="bentConnector2">
            <a:avLst/>
          </a:prstGeom>
          <a:noFill/>
          <a:ln cap="flat" cmpd="sng" w="28575">
            <a:solidFill>
              <a:srgbClr val="5A17EE"/>
            </a:solidFill>
            <a:prstDash val="solid"/>
            <a:round/>
            <a:headEnd len="sm" w="sm" type="none"/>
            <a:tailEnd len="med" w="med" type="triangle"/>
          </a:ln>
        </p:spPr>
      </p:cxnSp>
      <p:cxnSp>
        <p:nvCxnSpPr>
          <p:cNvPr id="3290" name="Google Shape;3290;p335"/>
          <p:cNvCxnSpPr>
            <a:endCxn id="3285" idx="0"/>
          </p:cNvCxnSpPr>
          <p:nvPr/>
        </p:nvCxnSpPr>
        <p:spPr>
          <a:xfrm>
            <a:off x="6141050" y="1869100"/>
            <a:ext cx="774000" cy="501900"/>
          </a:xfrm>
          <a:prstGeom prst="bentConnector2">
            <a:avLst/>
          </a:prstGeom>
          <a:noFill/>
          <a:ln cap="flat" cmpd="sng" w="28575">
            <a:solidFill>
              <a:srgbClr val="5A17EE"/>
            </a:solidFill>
            <a:prstDash val="solid"/>
            <a:round/>
            <a:headEnd len="sm" w="sm" type="none"/>
            <a:tailEnd len="med" w="med" type="triangle"/>
          </a:ln>
        </p:spPr>
      </p:cxnSp>
      <p:cxnSp>
        <p:nvCxnSpPr>
          <p:cNvPr id="3291" name="Google Shape;3291;p335"/>
          <p:cNvCxnSpPr>
            <a:stCxn id="3285" idx="2"/>
          </p:cNvCxnSpPr>
          <p:nvPr/>
        </p:nvCxnSpPr>
        <p:spPr>
          <a:xfrm rot="5400000">
            <a:off x="6284450" y="3501100"/>
            <a:ext cx="501600" cy="759600"/>
          </a:xfrm>
          <a:prstGeom prst="bentConnector2">
            <a:avLst/>
          </a:prstGeom>
          <a:noFill/>
          <a:ln cap="flat" cmpd="sng" w="28575">
            <a:solidFill>
              <a:srgbClr val="5A17EE"/>
            </a:solidFill>
            <a:prstDash val="solid"/>
            <a:round/>
            <a:headEnd len="sm" w="sm" type="none"/>
            <a:tailEnd len="med" w="med" type="triangle"/>
          </a:ln>
        </p:spPr>
      </p:cxnSp>
      <p:cxnSp>
        <p:nvCxnSpPr>
          <p:cNvPr id="3292" name="Google Shape;3292;p335"/>
          <p:cNvCxnSpPr>
            <a:endCxn id="3288" idx="2"/>
          </p:cNvCxnSpPr>
          <p:nvPr/>
        </p:nvCxnSpPr>
        <p:spPr>
          <a:xfrm rot="10800000">
            <a:off x="3635100" y="3850750"/>
            <a:ext cx="1093800" cy="386400"/>
          </a:xfrm>
          <a:prstGeom prst="bentConnector2">
            <a:avLst/>
          </a:prstGeom>
          <a:noFill/>
          <a:ln cap="flat" cmpd="sng" w="28575">
            <a:solidFill>
              <a:srgbClr val="5A17EE"/>
            </a:solidFill>
            <a:prstDash val="solid"/>
            <a:round/>
            <a:headEnd len="sm" w="sm" type="none"/>
            <a:tailEnd len="med" w="med" type="triangle"/>
          </a:ln>
        </p:spPr>
      </p:cxnSp>
      <p:grpSp>
        <p:nvGrpSpPr>
          <p:cNvPr id="3293" name="Google Shape;3293;p335"/>
          <p:cNvGrpSpPr/>
          <p:nvPr/>
        </p:nvGrpSpPr>
        <p:grpSpPr>
          <a:xfrm>
            <a:off x="8110100" y="2023150"/>
            <a:ext cx="952800" cy="1954800"/>
            <a:chOff x="8034050" y="1672800"/>
            <a:chExt cx="952800" cy="1954800"/>
          </a:xfrm>
        </p:grpSpPr>
        <p:sp>
          <p:nvSpPr>
            <p:cNvPr id="3294" name="Google Shape;3294;p335"/>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767777"/>
                  </a:solidFill>
                  <a:latin typeface="Source Sans Pro"/>
                  <a:ea typeface="Source Sans Pro"/>
                  <a:cs typeface="Source Sans Pro"/>
                  <a:sym typeface="Source Sans Pro"/>
                </a:rPr>
                <a:t>Backend,</a:t>
              </a:r>
              <a:endParaRPr sz="1100">
                <a:solidFill>
                  <a:srgbClr val="767777"/>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767777"/>
                  </a:solidFill>
                  <a:latin typeface="Source Sans Pro"/>
                  <a:ea typeface="Source Sans Pro"/>
                  <a:cs typeface="Source Sans Pro"/>
                  <a:sym typeface="Source Sans Pro"/>
                </a:rPr>
                <a:t>database, API, etc.</a:t>
              </a:r>
              <a:endParaRPr sz="1100">
                <a:solidFill>
                  <a:srgbClr val="767777"/>
                </a:solidFill>
                <a:latin typeface="Source Sans Pro"/>
                <a:ea typeface="Source Sans Pro"/>
                <a:cs typeface="Source Sans Pro"/>
                <a:sym typeface="Source Sans Pro"/>
              </a:endParaRPr>
            </a:p>
          </p:txBody>
        </p:sp>
        <p:pic>
          <p:nvPicPr>
            <p:cNvPr id="3295" name="Google Shape;3295;p335"/>
            <p:cNvPicPr preferRelativeResize="0"/>
            <p:nvPr/>
          </p:nvPicPr>
          <p:blipFill>
            <a:blip r:embed="rId3">
              <a:alphaModFix/>
            </a:blip>
            <a:stretch>
              <a:fillRect/>
            </a:stretch>
          </p:blipFill>
          <p:spPr>
            <a:xfrm>
              <a:off x="8179543" y="2319292"/>
              <a:ext cx="661800" cy="661800"/>
            </a:xfrm>
            <a:prstGeom prst="rect">
              <a:avLst/>
            </a:prstGeom>
            <a:noFill/>
            <a:ln>
              <a:noFill/>
            </a:ln>
          </p:spPr>
        </p:pic>
      </p:grpSp>
      <p:cxnSp>
        <p:nvCxnSpPr>
          <p:cNvPr id="3296" name="Google Shape;3296;p335"/>
          <p:cNvCxnSpPr>
            <a:stCxn id="3285" idx="3"/>
            <a:endCxn id="3294" idx="1"/>
          </p:cNvCxnSpPr>
          <p:nvPr/>
        </p:nvCxnSpPr>
        <p:spPr>
          <a:xfrm>
            <a:off x="7535600" y="3000550"/>
            <a:ext cx="574500" cy="0"/>
          </a:xfrm>
          <a:prstGeom prst="straightConnector1">
            <a:avLst/>
          </a:prstGeom>
          <a:noFill/>
          <a:ln cap="flat" cmpd="sng" w="28575">
            <a:solidFill>
              <a:srgbClr val="5A17EE"/>
            </a:solidFill>
            <a:prstDash val="solid"/>
            <a:round/>
            <a:headEnd len="sm" w="sm" type="triangle"/>
            <a:tailEnd len="med" w="med" type="triangle"/>
          </a:ln>
        </p:spPr>
      </p:cxnSp>
      <p:pic>
        <p:nvPicPr>
          <p:cNvPr id="3297" name="Google Shape;3297;p335"/>
          <p:cNvPicPr preferRelativeResize="0"/>
          <p:nvPr/>
        </p:nvPicPr>
        <p:blipFill>
          <a:blip r:embed="rId4">
            <a:alphaModFix/>
          </a:blip>
          <a:stretch>
            <a:fillRect/>
          </a:stretch>
        </p:blipFill>
        <p:spPr>
          <a:xfrm>
            <a:off x="211425" y="2062577"/>
            <a:ext cx="568525" cy="568562"/>
          </a:xfrm>
          <a:prstGeom prst="rect">
            <a:avLst/>
          </a:prstGeom>
          <a:noFill/>
          <a:ln>
            <a:noFill/>
          </a:ln>
        </p:spPr>
      </p:pic>
      <p:sp>
        <p:nvSpPr>
          <p:cNvPr id="3298" name="Google Shape;3298;p335"/>
          <p:cNvSpPr/>
          <p:nvPr/>
        </p:nvSpPr>
        <p:spPr>
          <a:xfrm>
            <a:off x="926550" y="1915950"/>
            <a:ext cx="1490100" cy="9897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757575"/>
                </a:solidFill>
                <a:latin typeface="Source Sans Pro"/>
                <a:ea typeface="Source Sans Pro"/>
                <a:cs typeface="Source Sans Pro"/>
                <a:sym typeface="Source Sans Pro"/>
              </a:rPr>
              <a:t>“How much did I spend at Starbucks last week?”</a:t>
            </a:r>
            <a:endParaRPr b="1" i="1" sz="1200">
              <a:solidFill>
                <a:srgbClr val="757575"/>
              </a:solidFill>
              <a:latin typeface="Source Sans Pro"/>
              <a:ea typeface="Source Sans Pro"/>
              <a:cs typeface="Source Sans Pro"/>
              <a:sym typeface="Source Sans Pro"/>
            </a:endParaRPr>
          </a:p>
        </p:txBody>
      </p:sp>
      <p:pic>
        <p:nvPicPr>
          <p:cNvPr id="3299" name="Google Shape;3299;p335"/>
          <p:cNvPicPr preferRelativeResize="0"/>
          <p:nvPr/>
        </p:nvPicPr>
        <p:blipFill>
          <a:blip r:embed="rId5">
            <a:alphaModFix/>
          </a:blip>
          <a:stretch>
            <a:fillRect/>
          </a:stretch>
        </p:blipFill>
        <p:spPr>
          <a:xfrm>
            <a:off x="2836275" y="1420337"/>
            <a:ext cx="574499" cy="279325"/>
          </a:xfrm>
          <a:prstGeom prst="rect">
            <a:avLst/>
          </a:prstGeom>
          <a:noFill/>
          <a:ln>
            <a:noFill/>
          </a:ln>
        </p:spPr>
      </p:pic>
      <p:cxnSp>
        <p:nvCxnSpPr>
          <p:cNvPr id="3300" name="Google Shape;3300;p335"/>
          <p:cNvCxnSpPr>
            <a:endCxn id="3298" idx="3"/>
          </p:cNvCxnSpPr>
          <p:nvPr/>
        </p:nvCxnSpPr>
        <p:spPr>
          <a:xfrm rot="10800000">
            <a:off x="2416650" y="2410800"/>
            <a:ext cx="618900" cy="0"/>
          </a:xfrm>
          <a:prstGeom prst="straightConnector1">
            <a:avLst/>
          </a:prstGeom>
          <a:noFill/>
          <a:ln cap="flat" cmpd="sng" w="28575">
            <a:solidFill>
              <a:srgbClr val="5A17EE"/>
            </a:solidFill>
            <a:prstDash val="solid"/>
            <a:round/>
            <a:headEnd len="med" w="med" type="triangle"/>
            <a:tailEnd len="med" w="med" type="none"/>
          </a:ln>
        </p:spPr>
      </p:cxnSp>
      <p:sp>
        <p:nvSpPr>
          <p:cNvPr id="3301" name="Google Shape;3301;p335"/>
          <p:cNvSpPr/>
          <p:nvPr/>
        </p:nvSpPr>
        <p:spPr>
          <a:xfrm>
            <a:off x="825800" y="3165300"/>
            <a:ext cx="1490100" cy="8688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5A17EE"/>
                </a:solidFill>
                <a:latin typeface="Source Sans Pro"/>
                <a:ea typeface="Source Sans Pro"/>
                <a:cs typeface="Source Sans Pro"/>
                <a:sym typeface="Source Sans Pro"/>
              </a:rPr>
              <a:t>“You spent $12 at Starbucks!”</a:t>
            </a:r>
            <a:endParaRPr b="1" i="1" sz="1200">
              <a:solidFill>
                <a:srgbClr val="5A17EE"/>
              </a:solidFill>
              <a:latin typeface="Source Sans Pro"/>
              <a:ea typeface="Source Sans Pro"/>
              <a:cs typeface="Source Sans Pro"/>
              <a:sym typeface="Source Sans Pro"/>
            </a:endParaRPr>
          </a:p>
        </p:txBody>
      </p:sp>
      <p:cxnSp>
        <p:nvCxnSpPr>
          <p:cNvPr id="3302" name="Google Shape;3302;p335"/>
          <p:cNvCxnSpPr/>
          <p:nvPr/>
        </p:nvCxnSpPr>
        <p:spPr>
          <a:xfrm rot="10800000">
            <a:off x="2386111" y="3521296"/>
            <a:ext cx="628500" cy="0"/>
          </a:xfrm>
          <a:prstGeom prst="straightConnector1">
            <a:avLst/>
          </a:prstGeom>
          <a:noFill/>
          <a:ln cap="flat" cmpd="sng" w="28575">
            <a:solidFill>
              <a:srgbClr val="5A17EE"/>
            </a:solidFill>
            <a:prstDash val="solid"/>
            <a:round/>
            <a:headEnd len="sm" w="sm" type="none"/>
            <a:tailEnd len="med" w="med" type="triangle"/>
          </a:ln>
        </p:spPr>
      </p:cxnSp>
      <p:pic>
        <p:nvPicPr>
          <p:cNvPr id="3303" name="Google Shape;3303;p335"/>
          <p:cNvPicPr preferRelativeResize="0"/>
          <p:nvPr/>
        </p:nvPicPr>
        <p:blipFill>
          <a:blip r:embed="rId6">
            <a:alphaModFix/>
          </a:blip>
          <a:stretch>
            <a:fillRect/>
          </a:stretch>
        </p:blipFill>
        <p:spPr>
          <a:xfrm>
            <a:off x="136700" y="3246187"/>
            <a:ext cx="618900" cy="707026"/>
          </a:xfrm>
          <a:prstGeom prst="rect">
            <a:avLst/>
          </a:prstGeom>
          <a:noFill/>
          <a:ln>
            <a:noFill/>
          </a:ln>
        </p:spPr>
      </p:pic>
    </p:spTree>
  </p:cSld>
  <p:clrMapOvr>
    <a:masterClrMapping/>
  </p:clrMapOvr>
</p:sld>
</file>

<file path=ppt/slides/slide1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7" name="Shape 3307"/>
        <p:cNvGrpSpPr/>
        <p:nvPr/>
      </p:nvGrpSpPr>
      <p:grpSpPr>
        <a:xfrm>
          <a:off x="0" y="0"/>
          <a:ext cx="0" cy="0"/>
          <a:chOff x="0" y="0"/>
          <a:chExt cx="0" cy="0"/>
        </a:xfrm>
      </p:grpSpPr>
      <p:sp>
        <p:nvSpPr>
          <p:cNvPr id="3308" name="Google Shape;3308;p336"/>
          <p:cNvSpPr txBox="1"/>
          <p:nvPr>
            <p:ph type="title"/>
          </p:nvPr>
        </p:nvSpPr>
        <p:spPr>
          <a:xfrm>
            <a:off x="139615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Intents and Entities</a:t>
            </a:r>
            <a:endParaRPr/>
          </a:p>
        </p:txBody>
      </p:sp>
      <p:sp>
        <p:nvSpPr>
          <p:cNvPr id="3309" name="Google Shape;3309;p336"/>
          <p:cNvSpPr txBox="1"/>
          <p:nvPr>
            <p:ph idx="2" type="title"/>
          </p:nvPr>
        </p:nvSpPr>
        <p:spPr>
          <a:xfrm>
            <a:off x="139615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cxnSp>
        <p:nvCxnSpPr>
          <p:cNvPr id="3310" name="Google Shape;3310;p336"/>
          <p:cNvCxnSpPr>
            <a:stCxn id="3311" idx="0"/>
            <a:endCxn id="3312" idx="1"/>
          </p:cNvCxnSpPr>
          <p:nvPr/>
        </p:nvCxnSpPr>
        <p:spPr>
          <a:xfrm rot="-5400000">
            <a:off x="3952900" y="938625"/>
            <a:ext cx="446400" cy="2918100"/>
          </a:xfrm>
          <a:prstGeom prst="bentConnector2">
            <a:avLst/>
          </a:prstGeom>
          <a:noFill/>
          <a:ln cap="flat" cmpd="sng" w="28575">
            <a:solidFill>
              <a:srgbClr val="5A17EE"/>
            </a:solidFill>
            <a:prstDash val="solid"/>
            <a:round/>
            <a:headEnd len="med" w="med" type="none"/>
            <a:tailEnd len="med" w="med" type="triangle"/>
          </a:ln>
        </p:spPr>
      </p:cxnSp>
      <p:grpSp>
        <p:nvGrpSpPr>
          <p:cNvPr id="3313" name="Google Shape;3313;p336"/>
          <p:cNvGrpSpPr/>
          <p:nvPr/>
        </p:nvGrpSpPr>
        <p:grpSpPr>
          <a:xfrm>
            <a:off x="724450" y="2620875"/>
            <a:ext cx="3985200" cy="661800"/>
            <a:chOff x="724425" y="2361725"/>
            <a:chExt cx="3985200" cy="661800"/>
          </a:xfrm>
        </p:grpSpPr>
        <p:sp>
          <p:nvSpPr>
            <p:cNvPr id="3311" name="Google Shape;3311;p336"/>
            <p:cNvSpPr/>
            <p:nvPr/>
          </p:nvSpPr>
          <p:spPr>
            <a:xfrm>
              <a:off x="724425" y="2361725"/>
              <a:ext cx="3985200" cy="661800"/>
            </a:xfrm>
            <a:prstGeom prst="wedgeRectCallout">
              <a:avLst>
                <a:gd fmla="val -34043" name="adj1"/>
                <a:gd fmla="val 74374" name="adj2"/>
              </a:avLst>
            </a:prstGeom>
            <a:solidFill>
              <a:srgbClr val="EEEEEE"/>
            </a:solidFill>
            <a:ln cap="flat" cmpd="sng" w="28575">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800">
                  <a:solidFill>
                    <a:srgbClr val="757575"/>
                  </a:solidFill>
                  <a:latin typeface="Source Sans Pro"/>
                  <a:ea typeface="Source Sans Pro"/>
                  <a:cs typeface="Source Sans Pro"/>
                  <a:sym typeface="Source Sans Pro"/>
                </a:rPr>
                <a:t>How much did I spend at Starbucks last week?</a:t>
              </a:r>
              <a:endParaRPr i="1" sz="1800">
                <a:solidFill>
                  <a:srgbClr val="767777"/>
                </a:solidFill>
                <a:latin typeface="Karla"/>
                <a:ea typeface="Karla"/>
                <a:cs typeface="Karla"/>
                <a:sym typeface="Karla"/>
              </a:endParaRPr>
            </a:p>
          </p:txBody>
        </p:sp>
        <p:sp>
          <p:nvSpPr>
            <p:cNvPr id="3314" name="Google Shape;3314;p336"/>
            <p:cNvSpPr/>
            <p:nvPr/>
          </p:nvSpPr>
          <p:spPr>
            <a:xfrm>
              <a:off x="3230175" y="2411150"/>
              <a:ext cx="937200" cy="323700"/>
            </a:xfrm>
            <a:prstGeom prst="rect">
              <a:avLst/>
            </a:prstGeom>
            <a:noFill/>
            <a:ln cap="flat" cmpd="sng" w="28575">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lang="en"/>
                <a:t> </a:t>
              </a:r>
              <a:endParaRPr/>
            </a:p>
          </p:txBody>
        </p:sp>
      </p:grpSp>
      <p:cxnSp>
        <p:nvCxnSpPr>
          <p:cNvPr id="3315" name="Google Shape;3315;p336"/>
          <p:cNvCxnSpPr>
            <a:stCxn id="3314" idx="2"/>
            <a:endCxn id="3316" idx="1"/>
          </p:cNvCxnSpPr>
          <p:nvPr/>
        </p:nvCxnSpPr>
        <p:spPr>
          <a:xfrm flipH="1" rot="-5400000">
            <a:off x="4308850" y="2383950"/>
            <a:ext cx="716100" cy="1936200"/>
          </a:xfrm>
          <a:prstGeom prst="bentConnector2">
            <a:avLst/>
          </a:prstGeom>
          <a:noFill/>
          <a:ln cap="flat" cmpd="sng" w="28575">
            <a:solidFill>
              <a:srgbClr val="5A17EE"/>
            </a:solidFill>
            <a:prstDash val="solid"/>
            <a:round/>
            <a:headEnd len="med" w="med" type="none"/>
            <a:tailEnd len="med" w="med" type="triangle"/>
          </a:ln>
        </p:spPr>
      </p:cxnSp>
      <p:sp>
        <p:nvSpPr>
          <p:cNvPr id="3316" name="Google Shape;3316;p336"/>
          <p:cNvSpPr txBox="1"/>
          <p:nvPr/>
        </p:nvSpPr>
        <p:spPr>
          <a:xfrm>
            <a:off x="5635075" y="3292875"/>
            <a:ext cx="23787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757575"/>
                </a:solidFill>
                <a:latin typeface="Source Sans Pro"/>
                <a:ea typeface="Source Sans Pro"/>
                <a:cs typeface="Source Sans Pro"/>
                <a:sym typeface="Source Sans Pro"/>
              </a:rPr>
              <a:t>Entity</a:t>
            </a:r>
            <a:r>
              <a:rPr lang="en" sz="1800">
                <a:solidFill>
                  <a:srgbClr val="757575"/>
                </a:solidFill>
                <a:latin typeface="Source Sans Pro"/>
                <a:ea typeface="Source Sans Pro"/>
                <a:cs typeface="Source Sans Pro"/>
                <a:sym typeface="Source Sans Pro"/>
              </a:rPr>
              <a:t>: Key piece of information </a:t>
            </a:r>
            <a:endParaRPr sz="1800">
              <a:solidFill>
                <a:srgbClr val="757575"/>
              </a:solidFill>
              <a:latin typeface="Source Sans Pro"/>
              <a:ea typeface="Source Sans Pro"/>
              <a:cs typeface="Source Sans Pro"/>
              <a:sym typeface="Source Sans Pro"/>
            </a:endParaRPr>
          </a:p>
        </p:txBody>
      </p:sp>
      <p:sp>
        <p:nvSpPr>
          <p:cNvPr id="3317" name="Google Shape;3317;p336"/>
          <p:cNvSpPr txBox="1"/>
          <p:nvPr>
            <p:ph idx="1" type="body"/>
          </p:nvPr>
        </p:nvSpPr>
        <p:spPr>
          <a:xfrm>
            <a:off x="255600" y="878175"/>
            <a:ext cx="6502800" cy="394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Two of the most common and necessary types of information to extract from a message</a:t>
            </a:r>
            <a:endParaRPr sz="1800"/>
          </a:p>
          <a:p>
            <a:pPr indent="0" lvl="0" marL="0" rtl="0" algn="l">
              <a:spcBef>
                <a:spcPts val="1600"/>
              </a:spcBef>
              <a:spcAft>
                <a:spcPts val="1600"/>
              </a:spcAft>
              <a:buNone/>
            </a:pPr>
            <a:r>
              <a:t/>
            </a:r>
            <a:endParaRPr sz="1800"/>
          </a:p>
        </p:txBody>
      </p:sp>
      <p:sp>
        <p:nvSpPr>
          <p:cNvPr id="3312" name="Google Shape;3312;p336"/>
          <p:cNvSpPr txBox="1"/>
          <p:nvPr/>
        </p:nvSpPr>
        <p:spPr>
          <a:xfrm>
            <a:off x="5635075" y="1757300"/>
            <a:ext cx="2378700" cy="83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800">
                <a:solidFill>
                  <a:srgbClr val="757575"/>
                </a:solidFill>
                <a:latin typeface="Source Sans Pro"/>
                <a:ea typeface="Source Sans Pro"/>
                <a:cs typeface="Source Sans Pro"/>
                <a:sym typeface="Source Sans Pro"/>
              </a:rPr>
              <a:t>Intent</a:t>
            </a:r>
            <a:r>
              <a:rPr lang="en" sz="1800">
                <a:solidFill>
                  <a:srgbClr val="757575"/>
                </a:solidFill>
                <a:latin typeface="Source Sans Pro"/>
                <a:ea typeface="Source Sans Pro"/>
                <a:cs typeface="Source Sans Pro"/>
                <a:sym typeface="Source Sans Pro"/>
              </a:rPr>
              <a:t>: What the user wants to achieve </a:t>
            </a:r>
            <a:endParaRPr sz="1800">
              <a:solidFill>
                <a:srgbClr val="757575"/>
              </a:solidFill>
              <a:latin typeface="Source Sans Pro"/>
              <a:ea typeface="Source Sans Pro"/>
              <a:cs typeface="Source Sans Pro"/>
              <a:sym typeface="Source Sans Pr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66"/>
          <p:cNvSpPr txBox="1"/>
          <p:nvPr>
            <p:ph type="title"/>
          </p:nvPr>
        </p:nvSpPr>
        <p:spPr>
          <a:xfrm>
            <a:off x="1377100" y="3672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Intent Classification &amp; Entity Extraction</a:t>
            </a:r>
            <a:endParaRPr/>
          </a:p>
        </p:txBody>
      </p:sp>
      <p:sp>
        <p:nvSpPr>
          <p:cNvPr id="909" name="Google Shape;909;p166"/>
          <p:cNvSpPr txBox="1"/>
          <p:nvPr>
            <p:ph idx="2" type="title"/>
          </p:nvPr>
        </p:nvSpPr>
        <p:spPr>
          <a:xfrm>
            <a:off x="1377100" y="1956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910" name="Google Shape;910;p166"/>
          <p:cNvSpPr/>
          <p:nvPr/>
        </p:nvSpPr>
        <p:spPr>
          <a:xfrm>
            <a:off x="-719012" y="1988600"/>
            <a:ext cx="10014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Tokenizer</a:t>
            </a:r>
            <a:endParaRPr b="1">
              <a:solidFill>
                <a:srgbClr val="D9D9D9"/>
              </a:solidFill>
              <a:latin typeface="Source Sans Pro"/>
              <a:ea typeface="Source Sans Pro"/>
              <a:cs typeface="Source Sans Pro"/>
              <a:sym typeface="Source Sans Pro"/>
            </a:endParaRPr>
          </a:p>
        </p:txBody>
      </p:sp>
      <p:cxnSp>
        <p:nvCxnSpPr>
          <p:cNvPr id="911" name="Google Shape;911;p166"/>
          <p:cNvCxnSpPr>
            <a:stCxn id="910" idx="0"/>
            <a:endCxn id="912" idx="2"/>
          </p:cNvCxnSpPr>
          <p:nvPr/>
        </p:nvCxnSpPr>
        <p:spPr>
          <a:xfrm rot="10800000">
            <a:off x="-281012" y="1567700"/>
            <a:ext cx="62700" cy="420900"/>
          </a:xfrm>
          <a:prstGeom prst="straightConnector1">
            <a:avLst/>
          </a:prstGeom>
          <a:noFill/>
          <a:ln cap="flat" cmpd="sng" w="9525">
            <a:solidFill>
              <a:srgbClr val="EFEFEF"/>
            </a:solidFill>
            <a:prstDash val="solid"/>
            <a:round/>
            <a:headEnd len="sm" w="sm" type="triangle"/>
            <a:tailEnd len="sm" w="sm" type="none"/>
          </a:ln>
          <a:effectLst>
            <a:outerShdw blurRad="57150" rotWithShape="0" algn="bl" dir="5400000" dist="19050">
              <a:srgbClr val="D9D9D9">
                <a:alpha val="19000"/>
              </a:srgbClr>
            </a:outerShdw>
          </a:effectLst>
        </p:spPr>
      </p:cxnSp>
      <p:cxnSp>
        <p:nvCxnSpPr>
          <p:cNvPr id="913" name="Google Shape;913;p166"/>
          <p:cNvCxnSpPr>
            <a:stCxn id="910" idx="3"/>
            <a:endCxn id="914" idx="1"/>
          </p:cNvCxnSpPr>
          <p:nvPr/>
        </p:nvCxnSpPr>
        <p:spPr>
          <a:xfrm>
            <a:off x="282388" y="2191400"/>
            <a:ext cx="464700" cy="3000"/>
          </a:xfrm>
          <a:prstGeom prst="straightConnector1">
            <a:avLst/>
          </a:prstGeom>
          <a:noFill/>
          <a:ln cap="flat" cmpd="sng" w="9525">
            <a:solidFill>
              <a:srgbClr val="EFEFEF"/>
            </a:solidFill>
            <a:prstDash val="solid"/>
            <a:round/>
            <a:headEnd len="sm" w="sm" type="none"/>
            <a:tailEnd len="sm" w="sm" type="triangle"/>
          </a:ln>
          <a:effectLst>
            <a:outerShdw blurRad="57150" rotWithShape="0" algn="bl" dir="5400000" dist="19050">
              <a:srgbClr val="D9D9D9">
                <a:alpha val="19000"/>
              </a:srgbClr>
            </a:outerShdw>
          </a:effectLst>
        </p:spPr>
      </p:cxnSp>
      <p:sp>
        <p:nvSpPr>
          <p:cNvPr id="915" name="Google Shape;915;p166"/>
          <p:cNvSpPr/>
          <p:nvPr/>
        </p:nvSpPr>
        <p:spPr>
          <a:xfrm>
            <a:off x="2887738" y="3332313"/>
            <a:ext cx="1379100" cy="5163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Entity Extractor</a:t>
            </a:r>
            <a:endParaRPr i="0" sz="1100" u="none" cap="none" strike="noStrike">
              <a:solidFill>
                <a:srgbClr val="617287"/>
              </a:solidFill>
              <a:latin typeface="Source Sans Pro"/>
              <a:ea typeface="Source Sans Pro"/>
              <a:cs typeface="Source Sans Pro"/>
              <a:sym typeface="Source Sans Pro"/>
            </a:endParaRPr>
          </a:p>
        </p:txBody>
      </p:sp>
      <p:cxnSp>
        <p:nvCxnSpPr>
          <p:cNvPr id="916" name="Google Shape;916;p166"/>
          <p:cNvCxnSpPr>
            <a:stCxn id="915" idx="2"/>
            <a:endCxn id="917" idx="0"/>
          </p:cNvCxnSpPr>
          <p:nvPr/>
        </p:nvCxnSpPr>
        <p:spPr>
          <a:xfrm>
            <a:off x="3577288" y="3848613"/>
            <a:ext cx="0" cy="485700"/>
          </a:xfrm>
          <a:prstGeom prst="straightConnector1">
            <a:avLst/>
          </a:prstGeom>
          <a:noFill/>
          <a:ln cap="flat" cmpd="sng" w="28575">
            <a:solidFill>
              <a:srgbClr val="5A17EE"/>
            </a:solidFill>
            <a:prstDash val="solid"/>
            <a:round/>
            <a:headEnd len="sm" w="sm" type="none"/>
            <a:tailEnd len="med" w="med" type="triangle"/>
          </a:ln>
        </p:spPr>
      </p:cxnSp>
      <p:sp>
        <p:nvSpPr>
          <p:cNvPr id="912" name="Google Shape;912;p166"/>
          <p:cNvSpPr/>
          <p:nvPr/>
        </p:nvSpPr>
        <p:spPr>
          <a:xfrm>
            <a:off x="-1101125" y="905800"/>
            <a:ext cx="1640400" cy="6618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“How much did I spend at Starbucks last week?”</a:t>
            </a:r>
            <a:endParaRPr>
              <a:solidFill>
                <a:srgbClr val="D9D9D9"/>
              </a:solidFill>
              <a:latin typeface="Source Sans Pro"/>
              <a:ea typeface="Source Sans Pro"/>
              <a:cs typeface="Source Sans Pro"/>
              <a:sym typeface="Source Sans Pro"/>
            </a:endParaRPr>
          </a:p>
        </p:txBody>
      </p:sp>
      <p:sp>
        <p:nvSpPr>
          <p:cNvPr id="914" name="Google Shape;914;p166"/>
          <p:cNvSpPr/>
          <p:nvPr/>
        </p:nvSpPr>
        <p:spPr>
          <a:xfrm>
            <a:off x="747100" y="1588625"/>
            <a:ext cx="1101000" cy="12114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[how,much,did,i,spend,at,starbucks,last,week]</a:t>
            </a:r>
            <a:endParaRPr>
              <a:solidFill>
                <a:srgbClr val="D9D9D9"/>
              </a:solidFill>
              <a:latin typeface="Source Sans Pro"/>
              <a:ea typeface="Source Sans Pro"/>
              <a:cs typeface="Source Sans Pro"/>
              <a:sym typeface="Source Sans Pro"/>
            </a:endParaRPr>
          </a:p>
        </p:txBody>
      </p:sp>
      <p:sp>
        <p:nvSpPr>
          <p:cNvPr id="918" name="Google Shape;918;p166"/>
          <p:cNvSpPr/>
          <p:nvPr/>
        </p:nvSpPr>
        <p:spPr>
          <a:xfrm>
            <a:off x="2393512" y="1956575"/>
            <a:ext cx="1024800" cy="4755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Text Featurizer</a:t>
            </a:r>
            <a:endParaRPr b="1">
              <a:solidFill>
                <a:srgbClr val="D9D9D9"/>
              </a:solidFill>
              <a:latin typeface="Source Sans Pro"/>
              <a:ea typeface="Source Sans Pro"/>
              <a:cs typeface="Source Sans Pro"/>
              <a:sym typeface="Source Sans Pro"/>
            </a:endParaRPr>
          </a:p>
        </p:txBody>
      </p:sp>
      <p:cxnSp>
        <p:nvCxnSpPr>
          <p:cNvPr id="919" name="Google Shape;919;p166"/>
          <p:cNvCxnSpPr>
            <a:stCxn id="918" idx="1"/>
            <a:endCxn id="914" idx="3"/>
          </p:cNvCxnSpPr>
          <p:nvPr/>
        </p:nvCxnSpPr>
        <p:spPr>
          <a:xfrm rot="10800000">
            <a:off x="1848112" y="2194325"/>
            <a:ext cx="545400" cy="0"/>
          </a:xfrm>
          <a:prstGeom prst="straightConnector1">
            <a:avLst/>
          </a:prstGeom>
          <a:noFill/>
          <a:ln cap="flat" cmpd="sng" w="9525">
            <a:solidFill>
              <a:srgbClr val="EFEFEF"/>
            </a:solidFill>
            <a:prstDash val="solid"/>
            <a:round/>
            <a:headEnd len="sm" w="sm" type="triangle"/>
            <a:tailEnd len="sm" w="sm" type="none"/>
          </a:ln>
          <a:effectLst>
            <a:outerShdw blurRad="57150" rotWithShape="0" algn="bl" dir="5400000" dist="19050">
              <a:srgbClr val="D9D9D9">
                <a:alpha val="19000"/>
              </a:srgbClr>
            </a:outerShdw>
          </a:effectLst>
        </p:spPr>
      </p:cxnSp>
      <p:cxnSp>
        <p:nvCxnSpPr>
          <p:cNvPr id="920" name="Google Shape;920;p166"/>
          <p:cNvCxnSpPr>
            <a:stCxn id="918" idx="3"/>
            <a:endCxn id="921" idx="1"/>
          </p:cNvCxnSpPr>
          <p:nvPr/>
        </p:nvCxnSpPr>
        <p:spPr>
          <a:xfrm flipH="1" rot="10800000">
            <a:off x="3418312" y="2180825"/>
            <a:ext cx="585600" cy="13500"/>
          </a:xfrm>
          <a:prstGeom prst="straightConnector1">
            <a:avLst/>
          </a:prstGeom>
          <a:noFill/>
          <a:ln cap="flat" cmpd="sng" w="9525">
            <a:solidFill>
              <a:srgbClr val="EFEFEF"/>
            </a:solidFill>
            <a:prstDash val="solid"/>
            <a:round/>
            <a:headEnd len="sm" w="sm" type="none"/>
            <a:tailEnd len="sm" w="sm" type="triangle"/>
          </a:ln>
          <a:effectLst>
            <a:outerShdw blurRad="57150" rotWithShape="0" algn="bl" dir="5400000" dist="19050">
              <a:srgbClr val="D9D9D9">
                <a:alpha val="19000"/>
              </a:srgbClr>
            </a:outerShdw>
          </a:effectLst>
        </p:spPr>
      </p:cxnSp>
      <p:sp>
        <p:nvSpPr>
          <p:cNvPr id="917" name="Google Shape;917;p166"/>
          <p:cNvSpPr/>
          <p:nvPr/>
        </p:nvSpPr>
        <p:spPr>
          <a:xfrm>
            <a:off x="2263150" y="4334350"/>
            <a:ext cx="26283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vendor_name</a:t>
            </a:r>
            <a:r>
              <a:rPr lang="en">
                <a:solidFill>
                  <a:srgbClr val="5A17EE"/>
                </a:solidFill>
                <a:latin typeface="Source Sans Pro"/>
                <a:ea typeface="Source Sans Pro"/>
                <a:cs typeface="Source Sans Pro"/>
                <a:sym typeface="Source Sans Pro"/>
              </a:rPr>
              <a:t>: starbucks</a:t>
            </a:r>
            <a:endParaRPr>
              <a:solidFill>
                <a:srgbClr val="5A17EE"/>
              </a:solidFill>
              <a:latin typeface="Source Sans Pro"/>
              <a:ea typeface="Source Sans Pro"/>
              <a:cs typeface="Source Sans Pro"/>
              <a:sym typeface="Source Sans Pro"/>
            </a:endParaRPr>
          </a:p>
        </p:txBody>
      </p:sp>
      <p:sp>
        <p:nvSpPr>
          <p:cNvPr id="922" name="Google Shape;922;p166"/>
          <p:cNvSpPr/>
          <p:nvPr/>
        </p:nvSpPr>
        <p:spPr>
          <a:xfrm>
            <a:off x="5678800" y="3332325"/>
            <a:ext cx="1379100" cy="5163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Intent Classifier</a:t>
            </a:r>
            <a:endParaRPr i="0" sz="1100" u="none" cap="none" strike="noStrike">
              <a:solidFill>
                <a:srgbClr val="617287"/>
              </a:solidFill>
              <a:latin typeface="Source Sans Pro"/>
              <a:ea typeface="Source Sans Pro"/>
              <a:cs typeface="Source Sans Pro"/>
              <a:sym typeface="Source Sans Pro"/>
            </a:endParaRPr>
          </a:p>
        </p:txBody>
      </p:sp>
      <p:cxnSp>
        <p:nvCxnSpPr>
          <p:cNvPr id="923" name="Google Shape;923;p166"/>
          <p:cNvCxnSpPr>
            <a:stCxn id="922" idx="0"/>
            <a:endCxn id="921" idx="2"/>
          </p:cNvCxnSpPr>
          <p:nvPr/>
        </p:nvCxnSpPr>
        <p:spPr>
          <a:xfrm rot="10800000">
            <a:off x="4906450" y="2461425"/>
            <a:ext cx="1461900" cy="870900"/>
          </a:xfrm>
          <a:prstGeom prst="straightConnector1">
            <a:avLst/>
          </a:prstGeom>
          <a:noFill/>
          <a:ln cap="flat" cmpd="sng" w="28575">
            <a:solidFill>
              <a:srgbClr val="5A17EE"/>
            </a:solidFill>
            <a:prstDash val="solid"/>
            <a:round/>
            <a:headEnd len="med" w="med" type="triangle"/>
            <a:tailEnd len="med" w="med" type="none"/>
          </a:ln>
        </p:spPr>
      </p:cxnSp>
      <p:cxnSp>
        <p:nvCxnSpPr>
          <p:cNvPr id="924" name="Google Shape;924;p166"/>
          <p:cNvCxnSpPr>
            <a:stCxn id="922" idx="2"/>
            <a:endCxn id="925" idx="0"/>
          </p:cNvCxnSpPr>
          <p:nvPr/>
        </p:nvCxnSpPr>
        <p:spPr>
          <a:xfrm>
            <a:off x="6368350" y="3848625"/>
            <a:ext cx="0" cy="485700"/>
          </a:xfrm>
          <a:prstGeom prst="straightConnector1">
            <a:avLst/>
          </a:prstGeom>
          <a:noFill/>
          <a:ln cap="flat" cmpd="sng" w="28575">
            <a:solidFill>
              <a:srgbClr val="5A17EE"/>
            </a:solidFill>
            <a:prstDash val="solid"/>
            <a:round/>
            <a:headEnd len="sm" w="sm" type="none"/>
            <a:tailEnd len="med" w="med" type="triangle"/>
          </a:ln>
        </p:spPr>
      </p:cxnSp>
      <p:sp>
        <p:nvSpPr>
          <p:cNvPr id="925" name="Google Shape;925;p166"/>
          <p:cNvSpPr/>
          <p:nvPr/>
        </p:nvSpPr>
        <p:spPr>
          <a:xfrm>
            <a:off x="5726200" y="4334350"/>
            <a:ext cx="1284300" cy="405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search_transactions</a:t>
            </a:r>
            <a:endParaRPr i="0" sz="1100" u="none" cap="none" strike="noStrike">
              <a:solidFill>
                <a:srgbClr val="5A17EE"/>
              </a:solidFill>
              <a:latin typeface="Source Sans Pro"/>
              <a:ea typeface="Source Sans Pro"/>
              <a:cs typeface="Source Sans Pro"/>
              <a:sym typeface="Source Sans Pro"/>
            </a:endParaRPr>
          </a:p>
        </p:txBody>
      </p:sp>
      <p:cxnSp>
        <p:nvCxnSpPr>
          <p:cNvPr id="926" name="Google Shape;926;p166"/>
          <p:cNvCxnSpPr>
            <a:stCxn id="915" idx="0"/>
            <a:endCxn id="921" idx="2"/>
          </p:cNvCxnSpPr>
          <p:nvPr/>
        </p:nvCxnSpPr>
        <p:spPr>
          <a:xfrm flipH="1" rot="10800000">
            <a:off x="3577288" y="2461413"/>
            <a:ext cx="1329300" cy="870900"/>
          </a:xfrm>
          <a:prstGeom prst="straightConnector1">
            <a:avLst/>
          </a:prstGeom>
          <a:noFill/>
          <a:ln cap="flat" cmpd="sng" w="28575">
            <a:solidFill>
              <a:srgbClr val="5A17EE"/>
            </a:solidFill>
            <a:prstDash val="solid"/>
            <a:round/>
            <a:headEnd len="med" w="med" type="triangle"/>
            <a:tailEnd len="med" w="med" type="none"/>
          </a:ln>
        </p:spPr>
      </p:cxnSp>
      <p:sp>
        <p:nvSpPr>
          <p:cNvPr id="921" name="Google Shape;921;p166"/>
          <p:cNvSpPr/>
          <p:nvPr/>
        </p:nvSpPr>
        <p:spPr>
          <a:xfrm>
            <a:off x="4003890" y="1899897"/>
            <a:ext cx="1805400" cy="561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Text Representation</a:t>
            </a:r>
            <a:endParaRPr>
              <a:solidFill>
                <a:srgbClr val="D9D9D9"/>
              </a:solidFill>
              <a:latin typeface="Source Sans Pro"/>
              <a:ea typeface="Source Sans Pro"/>
              <a:cs typeface="Source Sans Pro"/>
              <a:sym typeface="Source Sans Pro"/>
            </a:endParaRPr>
          </a:p>
        </p:txBody>
      </p:sp>
      <p:sp>
        <p:nvSpPr>
          <p:cNvPr id="927" name="Google Shape;927;p166"/>
          <p:cNvSpPr/>
          <p:nvPr/>
        </p:nvSpPr>
        <p:spPr>
          <a:xfrm>
            <a:off x="5718688" y="1588613"/>
            <a:ext cx="1339200" cy="12114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  [(0, 421)      1</a:t>
            </a:r>
            <a:endParaRPr>
              <a:solidFill>
                <a:srgbClr val="D9D9D9"/>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  (1, 48)       2</a:t>
            </a:r>
            <a:endParaRPr>
              <a:solidFill>
                <a:srgbClr val="D9D9D9"/>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  :     :</a:t>
            </a:r>
            <a:endParaRPr>
              <a:solidFill>
                <a:srgbClr val="D9D9D9"/>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  (2, 90)       1</a:t>
            </a:r>
            <a:endParaRPr>
              <a:solidFill>
                <a:srgbClr val="D9D9D9"/>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r>
              <a:rPr lang="en">
                <a:solidFill>
                  <a:srgbClr val="D9D9D9"/>
                </a:solidFill>
                <a:latin typeface="Source Sans Pro"/>
                <a:ea typeface="Source Sans Pro"/>
                <a:cs typeface="Source Sans Pro"/>
                <a:sym typeface="Source Sans Pro"/>
              </a:rPr>
              <a:t>  (2, 150)      1]</a:t>
            </a:r>
            <a:endParaRPr>
              <a:solidFill>
                <a:srgbClr val="D9D9D9"/>
              </a:solidFill>
              <a:latin typeface="Source Sans Pro"/>
              <a:ea typeface="Source Sans Pro"/>
              <a:cs typeface="Source Sans Pro"/>
              <a:sym typeface="Source Sans Pro"/>
            </a:endParaRPr>
          </a:p>
        </p:txBody>
      </p:sp>
    </p:spTree>
  </p:cSld>
  <p:clrMapOvr>
    <a:masterClrMapping/>
  </p:clrMapOvr>
</p:sld>
</file>

<file path=ppt/slides/slide1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21" name="Shape 3321"/>
        <p:cNvGrpSpPr/>
        <p:nvPr/>
      </p:nvGrpSpPr>
      <p:grpSpPr>
        <a:xfrm>
          <a:off x="0" y="0"/>
          <a:ext cx="0" cy="0"/>
          <a:chOff x="0" y="0"/>
          <a:chExt cx="0" cy="0"/>
        </a:xfrm>
      </p:grpSpPr>
      <p:sp>
        <p:nvSpPr>
          <p:cNvPr id="3322" name="Google Shape;3322;p337"/>
          <p:cNvSpPr txBox="1"/>
          <p:nvPr>
            <p:ph type="title"/>
          </p:nvPr>
        </p:nvSpPr>
        <p:spPr>
          <a:xfrm>
            <a:off x="1237300" y="357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Policies</a:t>
            </a:r>
            <a:endParaRPr/>
          </a:p>
        </p:txBody>
      </p:sp>
      <p:sp>
        <p:nvSpPr>
          <p:cNvPr id="3323" name="Google Shape;3323;p337"/>
          <p:cNvSpPr txBox="1"/>
          <p:nvPr>
            <p:ph idx="2" type="title"/>
          </p:nvPr>
        </p:nvSpPr>
        <p:spPr>
          <a:xfrm>
            <a:off x="1237300" y="186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Dialogue Management</a:t>
            </a:r>
            <a:r>
              <a:rPr lang="en"/>
              <a:t> Deep Dive: Policies</a:t>
            </a:r>
            <a:endParaRPr/>
          </a:p>
        </p:txBody>
      </p:sp>
      <p:sp>
        <p:nvSpPr>
          <p:cNvPr id="3324" name="Google Shape;3324;p337"/>
          <p:cNvSpPr txBox="1"/>
          <p:nvPr>
            <p:ph idx="1" type="body"/>
          </p:nvPr>
        </p:nvSpPr>
        <p:spPr>
          <a:xfrm>
            <a:off x="235500" y="827175"/>
            <a:ext cx="8520600" cy="855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Decide which action to take at every step in the conversation</a:t>
            </a:r>
            <a:endParaRPr/>
          </a:p>
          <a:p>
            <a:pPr indent="-342900" lvl="0" marL="457200" rtl="0" algn="l">
              <a:spcBef>
                <a:spcPts val="0"/>
              </a:spcBef>
              <a:spcAft>
                <a:spcPts val="0"/>
              </a:spcAft>
              <a:buSzPts val="1800"/>
              <a:buChar char="●"/>
            </a:pPr>
            <a:r>
              <a:rPr lang="en"/>
              <a:t>Each policy predicts an </a:t>
            </a:r>
            <a:r>
              <a:rPr b="1" lang="en"/>
              <a:t>action</a:t>
            </a:r>
            <a:r>
              <a:rPr lang="en"/>
              <a:t> with some </a:t>
            </a:r>
            <a:r>
              <a:rPr b="1" lang="en"/>
              <a:t>probability. </a:t>
            </a:r>
            <a:r>
              <a:rPr lang="en"/>
              <a:t>This is called </a:t>
            </a:r>
            <a:r>
              <a:rPr b="1" lang="en"/>
              <a:t>core</a:t>
            </a:r>
            <a:r>
              <a:rPr lang="en"/>
              <a:t> </a:t>
            </a:r>
            <a:r>
              <a:rPr b="1" lang="en"/>
              <a:t>confidence</a:t>
            </a:r>
            <a:r>
              <a:rPr lang="en"/>
              <a:t>.</a:t>
            </a:r>
            <a:endParaRPr sz="1800"/>
          </a:p>
        </p:txBody>
      </p:sp>
      <p:grpSp>
        <p:nvGrpSpPr>
          <p:cNvPr id="3325" name="Google Shape;3325;p337"/>
          <p:cNvGrpSpPr/>
          <p:nvPr/>
        </p:nvGrpSpPr>
        <p:grpSpPr>
          <a:xfrm>
            <a:off x="552525" y="1962800"/>
            <a:ext cx="7698250" cy="2535688"/>
            <a:chOff x="552525" y="1479525"/>
            <a:chExt cx="7698250" cy="2535688"/>
          </a:xfrm>
        </p:grpSpPr>
        <p:pic>
          <p:nvPicPr>
            <p:cNvPr id="3326" name="Google Shape;3326;p337"/>
            <p:cNvPicPr preferRelativeResize="0"/>
            <p:nvPr/>
          </p:nvPicPr>
          <p:blipFill>
            <a:blip r:embed="rId3">
              <a:alphaModFix/>
            </a:blip>
            <a:stretch>
              <a:fillRect/>
            </a:stretch>
          </p:blipFill>
          <p:spPr>
            <a:xfrm>
              <a:off x="552525" y="2001597"/>
              <a:ext cx="528007" cy="528007"/>
            </a:xfrm>
            <a:prstGeom prst="rect">
              <a:avLst/>
            </a:prstGeom>
            <a:noFill/>
            <a:ln>
              <a:noFill/>
            </a:ln>
          </p:spPr>
        </p:pic>
        <p:sp>
          <p:nvSpPr>
            <p:cNvPr id="3327" name="Google Shape;3327;p337"/>
            <p:cNvSpPr/>
            <p:nvPr/>
          </p:nvSpPr>
          <p:spPr>
            <a:xfrm>
              <a:off x="1248108" y="1735197"/>
              <a:ext cx="1383900" cy="10608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757575"/>
                  </a:solidFill>
                  <a:latin typeface="Source Sans Pro"/>
                  <a:ea typeface="Source Sans Pro"/>
                  <a:cs typeface="Source Sans Pro"/>
                  <a:sym typeface="Source Sans Pro"/>
                </a:rPr>
                <a:t>“I want to know how much I spent at Starbucks last week”</a:t>
              </a:r>
              <a:endParaRPr i="1" sz="1200">
                <a:solidFill>
                  <a:srgbClr val="757575"/>
                </a:solidFill>
                <a:latin typeface="Source Sans Pro"/>
                <a:ea typeface="Source Sans Pro"/>
                <a:cs typeface="Source Sans Pro"/>
                <a:sym typeface="Source Sans Pro"/>
              </a:endParaRPr>
            </a:p>
          </p:txBody>
        </p:sp>
        <p:sp>
          <p:nvSpPr>
            <p:cNvPr id="3328" name="Google Shape;3328;p337"/>
            <p:cNvSpPr/>
            <p:nvPr/>
          </p:nvSpPr>
          <p:spPr>
            <a:xfrm>
              <a:off x="596418" y="3045940"/>
              <a:ext cx="1383900" cy="9312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757575"/>
                  </a:solidFill>
                  <a:latin typeface="Source Sans Pro"/>
                  <a:ea typeface="Source Sans Pro"/>
                  <a:cs typeface="Source Sans Pro"/>
                  <a:sym typeface="Source Sans Pro"/>
                </a:rPr>
                <a:t>“You spent $12 at Starbucks”</a:t>
              </a:r>
              <a:endParaRPr i="1" sz="1200">
                <a:solidFill>
                  <a:srgbClr val="757575"/>
                </a:solidFill>
                <a:latin typeface="Source Sans Pro"/>
                <a:ea typeface="Source Sans Pro"/>
                <a:cs typeface="Source Sans Pro"/>
                <a:sym typeface="Source Sans Pro"/>
              </a:endParaRPr>
            </a:p>
          </p:txBody>
        </p:sp>
        <p:cxnSp>
          <p:nvCxnSpPr>
            <p:cNvPr id="3329" name="Google Shape;3329;p337"/>
            <p:cNvCxnSpPr/>
            <p:nvPr/>
          </p:nvCxnSpPr>
          <p:spPr>
            <a:xfrm rot="10800000">
              <a:off x="2632000" y="2265539"/>
              <a:ext cx="574800" cy="0"/>
            </a:xfrm>
            <a:prstGeom prst="straightConnector1">
              <a:avLst/>
            </a:prstGeom>
            <a:noFill/>
            <a:ln cap="flat" cmpd="sng" w="38100">
              <a:solidFill>
                <a:srgbClr val="E0D4FA"/>
              </a:solidFill>
              <a:prstDash val="solid"/>
              <a:round/>
              <a:headEnd len="med" w="med" type="triangle"/>
              <a:tailEnd len="med" w="med" type="none"/>
            </a:ln>
          </p:spPr>
        </p:cxnSp>
        <p:cxnSp>
          <p:nvCxnSpPr>
            <p:cNvPr id="3330" name="Google Shape;3330;p337"/>
            <p:cNvCxnSpPr/>
            <p:nvPr/>
          </p:nvCxnSpPr>
          <p:spPr>
            <a:xfrm flipH="1">
              <a:off x="2126445" y="2865891"/>
              <a:ext cx="821100" cy="548400"/>
            </a:xfrm>
            <a:prstGeom prst="bentConnector3">
              <a:avLst>
                <a:gd fmla="val 17736" name="adj1"/>
              </a:avLst>
            </a:prstGeom>
            <a:noFill/>
            <a:ln cap="flat" cmpd="sng" w="38100">
              <a:solidFill>
                <a:srgbClr val="E0D4FA"/>
              </a:solidFill>
              <a:prstDash val="solid"/>
              <a:round/>
              <a:headEnd len="sm" w="sm" type="none"/>
              <a:tailEnd len="med" w="med" type="triangle"/>
            </a:ln>
          </p:spPr>
        </p:cxnSp>
        <p:pic>
          <p:nvPicPr>
            <p:cNvPr id="3331" name="Google Shape;3331;p337"/>
            <p:cNvPicPr preferRelativeResize="0"/>
            <p:nvPr/>
          </p:nvPicPr>
          <p:blipFill>
            <a:blip r:embed="rId4">
              <a:alphaModFix/>
            </a:blip>
            <a:stretch>
              <a:fillRect/>
            </a:stretch>
          </p:blipFill>
          <p:spPr>
            <a:xfrm>
              <a:off x="2081452" y="3541930"/>
              <a:ext cx="455200" cy="455200"/>
            </a:xfrm>
            <a:prstGeom prst="rect">
              <a:avLst/>
            </a:prstGeom>
            <a:noFill/>
            <a:ln>
              <a:noFill/>
            </a:ln>
          </p:spPr>
        </p:pic>
        <p:sp>
          <p:nvSpPr>
            <p:cNvPr id="3332" name="Google Shape;3332;p337"/>
            <p:cNvSpPr/>
            <p:nvPr/>
          </p:nvSpPr>
          <p:spPr>
            <a:xfrm>
              <a:off x="3370500" y="2160350"/>
              <a:ext cx="1201500" cy="491400"/>
            </a:xfrm>
            <a:prstGeom prst="wedgeRoundRectCallout">
              <a:avLst>
                <a:gd fmla="val 34010" name="adj1"/>
                <a:gd fmla="val 78373" name="adj2"/>
                <a:gd fmla="val 0" name="adj3"/>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Message In</a:t>
              </a:r>
              <a:endParaRPr i="1" sz="1100">
                <a:latin typeface="Karla"/>
                <a:ea typeface="Karla"/>
                <a:cs typeface="Karla"/>
                <a:sym typeface="Karla"/>
              </a:endParaRPr>
            </a:p>
          </p:txBody>
        </p:sp>
        <p:sp>
          <p:nvSpPr>
            <p:cNvPr id="3333" name="Google Shape;3333;p337"/>
            <p:cNvSpPr/>
            <p:nvPr/>
          </p:nvSpPr>
          <p:spPr>
            <a:xfrm>
              <a:off x="3013800" y="2796000"/>
              <a:ext cx="1260900" cy="491400"/>
            </a:xfrm>
            <a:prstGeom prst="wedgeRoundRectCallout">
              <a:avLst>
                <a:gd fmla="val -32755" name="adj1"/>
                <a:gd fmla="val 78729" name="adj2"/>
                <a:gd fmla="val 0" name="adj3"/>
              </a:avLst>
            </a:prstGeom>
            <a:solidFill>
              <a:srgbClr val="9FC5E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Message Out</a:t>
              </a:r>
              <a:endParaRPr i="1" sz="1100">
                <a:latin typeface="Karla"/>
                <a:ea typeface="Karla"/>
                <a:cs typeface="Karla"/>
                <a:sym typeface="Karla"/>
              </a:endParaRPr>
            </a:p>
          </p:txBody>
        </p:sp>
        <p:sp>
          <p:nvSpPr>
            <p:cNvPr id="3334" name="Google Shape;3334;p337"/>
            <p:cNvSpPr/>
            <p:nvPr/>
          </p:nvSpPr>
          <p:spPr>
            <a:xfrm>
              <a:off x="5266375" y="1479525"/>
              <a:ext cx="1260900" cy="491400"/>
            </a:xfrm>
            <a:prstGeom prst="roundRect">
              <a:avLst>
                <a:gd fmla="val 16667" name="adj"/>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Interpreter</a:t>
              </a:r>
              <a:endParaRPr b="1">
                <a:latin typeface="Source Sans Pro"/>
                <a:ea typeface="Source Sans Pro"/>
                <a:cs typeface="Source Sans Pro"/>
                <a:sym typeface="Source Sans Pro"/>
              </a:endParaRPr>
            </a:p>
          </p:txBody>
        </p:sp>
        <p:sp>
          <p:nvSpPr>
            <p:cNvPr id="3335" name="Google Shape;3335;p337"/>
            <p:cNvSpPr/>
            <p:nvPr/>
          </p:nvSpPr>
          <p:spPr>
            <a:xfrm>
              <a:off x="6989875" y="2501663"/>
              <a:ext cx="1260900" cy="491400"/>
            </a:xfrm>
            <a:prstGeom prst="roundRect">
              <a:avLst>
                <a:gd fmla="val 16667" name="adj"/>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Policy</a:t>
              </a:r>
              <a:endParaRPr b="1">
                <a:latin typeface="Source Sans Pro"/>
                <a:ea typeface="Source Sans Pro"/>
                <a:cs typeface="Source Sans Pro"/>
                <a:sym typeface="Source Sans Pro"/>
              </a:endParaRPr>
            </a:p>
          </p:txBody>
        </p:sp>
        <p:sp>
          <p:nvSpPr>
            <p:cNvPr id="3336" name="Google Shape;3336;p337"/>
            <p:cNvSpPr/>
            <p:nvPr/>
          </p:nvSpPr>
          <p:spPr>
            <a:xfrm>
              <a:off x="5266375" y="2501663"/>
              <a:ext cx="1260900" cy="491400"/>
            </a:xfrm>
            <a:prstGeom prst="roundRect">
              <a:avLst>
                <a:gd fmla="val 16667" name="adj"/>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Tracker</a:t>
              </a:r>
              <a:endParaRPr b="1">
                <a:latin typeface="Source Sans Pro"/>
                <a:ea typeface="Source Sans Pro"/>
                <a:cs typeface="Source Sans Pro"/>
                <a:sym typeface="Source Sans Pro"/>
              </a:endParaRPr>
            </a:p>
          </p:txBody>
        </p:sp>
        <p:sp>
          <p:nvSpPr>
            <p:cNvPr id="3337" name="Google Shape;3337;p337"/>
            <p:cNvSpPr/>
            <p:nvPr/>
          </p:nvSpPr>
          <p:spPr>
            <a:xfrm>
              <a:off x="5266375" y="3523813"/>
              <a:ext cx="1260900" cy="491400"/>
            </a:xfrm>
            <a:prstGeom prst="roundRect">
              <a:avLst>
                <a:gd fmla="val 16667" name="adj"/>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Action</a:t>
              </a:r>
              <a:endParaRPr b="1">
                <a:latin typeface="Source Sans Pro"/>
                <a:ea typeface="Source Sans Pro"/>
                <a:cs typeface="Source Sans Pro"/>
                <a:sym typeface="Source Sans Pro"/>
              </a:endParaRPr>
            </a:p>
          </p:txBody>
        </p:sp>
        <p:cxnSp>
          <p:nvCxnSpPr>
            <p:cNvPr id="3338" name="Google Shape;3338;p337"/>
            <p:cNvCxnSpPr>
              <a:stCxn id="3332" idx="3"/>
              <a:endCxn id="3334" idx="1"/>
            </p:cNvCxnSpPr>
            <p:nvPr/>
          </p:nvCxnSpPr>
          <p:spPr>
            <a:xfrm flipH="1" rot="10800000">
              <a:off x="4572000" y="1725350"/>
              <a:ext cx="694500" cy="680700"/>
            </a:xfrm>
            <a:prstGeom prst="bentConnector3">
              <a:avLst>
                <a:gd fmla="val 49991" name="adj1"/>
              </a:avLst>
            </a:prstGeom>
            <a:noFill/>
            <a:ln cap="flat" cmpd="sng" w="38100">
              <a:solidFill>
                <a:srgbClr val="E0D4FA"/>
              </a:solidFill>
              <a:prstDash val="solid"/>
              <a:round/>
              <a:headEnd len="med" w="med" type="none"/>
              <a:tailEnd len="med" w="med" type="triangle"/>
            </a:ln>
          </p:spPr>
        </p:cxnSp>
        <p:cxnSp>
          <p:nvCxnSpPr>
            <p:cNvPr id="3339" name="Google Shape;3339;p337"/>
            <p:cNvCxnSpPr>
              <a:stCxn id="3335" idx="2"/>
              <a:endCxn id="3337" idx="3"/>
            </p:cNvCxnSpPr>
            <p:nvPr/>
          </p:nvCxnSpPr>
          <p:spPr>
            <a:xfrm rot="5400000">
              <a:off x="6685675" y="2834813"/>
              <a:ext cx="776400" cy="1092900"/>
            </a:xfrm>
            <a:prstGeom prst="bentConnector2">
              <a:avLst/>
            </a:prstGeom>
            <a:noFill/>
            <a:ln cap="flat" cmpd="sng" w="38100">
              <a:solidFill>
                <a:srgbClr val="E0D4FA"/>
              </a:solidFill>
              <a:prstDash val="solid"/>
              <a:round/>
              <a:headEnd len="med" w="med" type="none"/>
              <a:tailEnd len="med" w="med" type="triangle"/>
            </a:ln>
          </p:spPr>
        </p:cxnSp>
        <p:cxnSp>
          <p:nvCxnSpPr>
            <p:cNvPr id="3340" name="Google Shape;3340;p337"/>
            <p:cNvCxnSpPr>
              <a:stCxn id="3337" idx="1"/>
              <a:endCxn id="3333" idx="3"/>
            </p:cNvCxnSpPr>
            <p:nvPr/>
          </p:nvCxnSpPr>
          <p:spPr>
            <a:xfrm rot="10800000">
              <a:off x="4274575" y="3041713"/>
              <a:ext cx="991800" cy="727800"/>
            </a:xfrm>
            <a:prstGeom prst="bentConnector3">
              <a:avLst>
                <a:gd fmla="val 49994" name="adj1"/>
              </a:avLst>
            </a:prstGeom>
            <a:noFill/>
            <a:ln cap="flat" cmpd="sng" w="38100">
              <a:solidFill>
                <a:srgbClr val="E0D4FA"/>
              </a:solidFill>
              <a:prstDash val="solid"/>
              <a:round/>
              <a:headEnd len="med" w="med" type="none"/>
              <a:tailEnd len="med" w="med" type="triangle"/>
            </a:ln>
          </p:spPr>
        </p:cxnSp>
        <p:cxnSp>
          <p:nvCxnSpPr>
            <p:cNvPr id="3341" name="Google Shape;3341;p337"/>
            <p:cNvCxnSpPr>
              <a:stCxn id="3334" idx="2"/>
              <a:endCxn id="3336" idx="0"/>
            </p:cNvCxnSpPr>
            <p:nvPr/>
          </p:nvCxnSpPr>
          <p:spPr>
            <a:xfrm>
              <a:off x="5896825" y="1970925"/>
              <a:ext cx="0" cy="530700"/>
            </a:xfrm>
            <a:prstGeom prst="straightConnector1">
              <a:avLst/>
            </a:prstGeom>
            <a:noFill/>
            <a:ln cap="flat" cmpd="sng" w="38100">
              <a:solidFill>
                <a:srgbClr val="E0D4FA"/>
              </a:solidFill>
              <a:prstDash val="solid"/>
              <a:round/>
              <a:headEnd len="med" w="med" type="none"/>
              <a:tailEnd len="med" w="med" type="triangle"/>
            </a:ln>
          </p:spPr>
        </p:cxnSp>
        <p:cxnSp>
          <p:nvCxnSpPr>
            <p:cNvPr id="3342" name="Google Shape;3342;p337"/>
            <p:cNvCxnSpPr>
              <a:stCxn id="3337" idx="0"/>
              <a:endCxn id="3336" idx="2"/>
            </p:cNvCxnSpPr>
            <p:nvPr/>
          </p:nvCxnSpPr>
          <p:spPr>
            <a:xfrm rot="10800000">
              <a:off x="5896825" y="2993113"/>
              <a:ext cx="0" cy="530700"/>
            </a:xfrm>
            <a:prstGeom prst="straightConnector1">
              <a:avLst/>
            </a:prstGeom>
            <a:noFill/>
            <a:ln cap="flat" cmpd="sng" w="38100">
              <a:solidFill>
                <a:srgbClr val="E0D4FA"/>
              </a:solidFill>
              <a:prstDash val="solid"/>
              <a:round/>
              <a:headEnd len="med" w="med" type="none"/>
              <a:tailEnd len="med" w="med" type="triangle"/>
            </a:ln>
          </p:spPr>
        </p:cxnSp>
        <p:cxnSp>
          <p:nvCxnSpPr>
            <p:cNvPr id="3343" name="Google Shape;3343;p337"/>
            <p:cNvCxnSpPr>
              <a:stCxn id="3336" idx="3"/>
              <a:endCxn id="3335" idx="1"/>
            </p:cNvCxnSpPr>
            <p:nvPr/>
          </p:nvCxnSpPr>
          <p:spPr>
            <a:xfrm>
              <a:off x="6527275" y="2747363"/>
              <a:ext cx="462600" cy="0"/>
            </a:xfrm>
            <a:prstGeom prst="straightConnector1">
              <a:avLst/>
            </a:prstGeom>
            <a:noFill/>
            <a:ln cap="flat" cmpd="sng" w="38100">
              <a:solidFill>
                <a:srgbClr val="E0D4FA"/>
              </a:solidFill>
              <a:prstDash val="solid"/>
              <a:round/>
              <a:headEnd len="med" w="med" type="none"/>
              <a:tailEnd len="med" w="med" type="triangle"/>
            </a:ln>
          </p:spPr>
        </p:cxnSp>
        <p:sp>
          <p:nvSpPr>
            <p:cNvPr id="3344" name="Google Shape;3344;p337"/>
            <p:cNvSpPr txBox="1"/>
            <p:nvPr/>
          </p:nvSpPr>
          <p:spPr>
            <a:xfrm>
              <a:off x="4915425" y="1705250"/>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1</a:t>
              </a:r>
              <a:endParaRPr b="1">
                <a:solidFill>
                  <a:srgbClr val="5A17EE"/>
                </a:solidFill>
                <a:latin typeface="Source Sans Pro"/>
                <a:ea typeface="Source Sans Pro"/>
                <a:cs typeface="Source Sans Pro"/>
                <a:sym typeface="Source Sans Pro"/>
              </a:endParaRPr>
            </a:p>
          </p:txBody>
        </p:sp>
        <p:sp>
          <p:nvSpPr>
            <p:cNvPr id="3345" name="Google Shape;3345;p337"/>
            <p:cNvSpPr txBox="1"/>
            <p:nvPr/>
          </p:nvSpPr>
          <p:spPr>
            <a:xfrm>
              <a:off x="5651125" y="1892350"/>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2</a:t>
              </a:r>
              <a:endParaRPr b="1">
                <a:solidFill>
                  <a:srgbClr val="5A17EE"/>
                </a:solidFill>
                <a:latin typeface="Source Sans Pro"/>
                <a:ea typeface="Source Sans Pro"/>
                <a:cs typeface="Source Sans Pro"/>
                <a:sym typeface="Source Sans Pro"/>
              </a:endParaRPr>
            </a:p>
          </p:txBody>
        </p:sp>
        <p:sp>
          <p:nvSpPr>
            <p:cNvPr id="3346" name="Google Shape;3346;p337"/>
            <p:cNvSpPr txBox="1"/>
            <p:nvPr/>
          </p:nvSpPr>
          <p:spPr>
            <a:xfrm>
              <a:off x="6527275" y="2449925"/>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3</a:t>
              </a:r>
              <a:endParaRPr b="1">
                <a:solidFill>
                  <a:srgbClr val="5A17EE"/>
                </a:solidFill>
                <a:latin typeface="Source Sans Pro"/>
                <a:ea typeface="Source Sans Pro"/>
                <a:cs typeface="Source Sans Pro"/>
                <a:sym typeface="Source Sans Pro"/>
              </a:endParaRPr>
            </a:p>
          </p:txBody>
        </p:sp>
        <p:sp>
          <p:nvSpPr>
            <p:cNvPr id="3347" name="Google Shape;3347;p337"/>
            <p:cNvSpPr txBox="1"/>
            <p:nvPr/>
          </p:nvSpPr>
          <p:spPr>
            <a:xfrm>
              <a:off x="7620350" y="3523825"/>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4</a:t>
              </a:r>
              <a:endParaRPr b="1">
                <a:solidFill>
                  <a:srgbClr val="5A17EE"/>
                </a:solidFill>
                <a:latin typeface="Source Sans Pro"/>
                <a:ea typeface="Source Sans Pro"/>
                <a:cs typeface="Source Sans Pro"/>
                <a:sym typeface="Source Sans Pro"/>
              </a:endParaRPr>
            </a:p>
          </p:txBody>
        </p:sp>
        <p:sp>
          <p:nvSpPr>
            <p:cNvPr id="3348" name="Google Shape;3348;p337"/>
            <p:cNvSpPr txBox="1"/>
            <p:nvPr/>
          </p:nvSpPr>
          <p:spPr>
            <a:xfrm>
              <a:off x="5651125" y="3147300"/>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5</a:t>
              </a:r>
              <a:endParaRPr b="1">
                <a:solidFill>
                  <a:srgbClr val="5A17EE"/>
                </a:solidFill>
                <a:latin typeface="Source Sans Pro"/>
                <a:ea typeface="Source Sans Pro"/>
                <a:cs typeface="Source Sans Pro"/>
                <a:sym typeface="Source Sans Pro"/>
              </a:endParaRPr>
            </a:p>
          </p:txBody>
        </p:sp>
        <p:sp>
          <p:nvSpPr>
            <p:cNvPr id="3349" name="Google Shape;3349;p337"/>
            <p:cNvSpPr txBox="1"/>
            <p:nvPr/>
          </p:nvSpPr>
          <p:spPr>
            <a:xfrm>
              <a:off x="4501775" y="2959200"/>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6</a:t>
              </a:r>
              <a:endParaRPr b="1">
                <a:solidFill>
                  <a:srgbClr val="5A17EE"/>
                </a:solidFill>
                <a:latin typeface="Source Sans Pro"/>
                <a:ea typeface="Source Sans Pro"/>
                <a:cs typeface="Source Sans Pro"/>
                <a:sym typeface="Source Sans Pro"/>
              </a:endParaRPr>
            </a:p>
          </p:txBody>
        </p:sp>
      </p:grpSp>
      <p:sp>
        <p:nvSpPr>
          <p:cNvPr id="3350" name="Google Shape;3350;p337"/>
          <p:cNvSpPr/>
          <p:nvPr/>
        </p:nvSpPr>
        <p:spPr>
          <a:xfrm>
            <a:off x="6732200" y="2471350"/>
            <a:ext cx="1878300" cy="1527300"/>
          </a:xfrm>
          <a:prstGeom prst="ellipse">
            <a:avLst/>
          </a:prstGeom>
          <a:noFill/>
          <a:ln cap="flat" cmpd="sng" w="28575">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1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4" name="Shape 3354"/>
        <p:cNvGrpSpPr/>
        <p:nvPr/>
      </p:nvGrpSpPr>
      <p:grpSpPr>
        <a:xfrm>
          <a:off x="0" y="0"/>
          <a:ext cx="0" cy="0"/>
          <a:chOff x="0" y="0"/>
          <a:chExt cx="0" cy="0"/>
        </a:xfrm>
      </p:grpSpPr>
      <p:sp>
        <p:nvSpPr>
          <p:cNvPr id="3355" name="Google Shape;3355;p338"/>
          <p:cNvSpPr txBox="1"/>
          <p:nvPr>
            <p:ph type="title"/>
          </p:nvPr>
        </p:nvSpPr>
        <p:spPr>
          <a:xfrm>
            <a:off x="1316600" y="3823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a:t>
            </a:r>
            <a:endParaRPr/>
          </a:p>
        </p:txBody>
      </p:sp>
      <p:sp>
        <p:nvSpPr>
          <p:cNvPr id="3356" name="Google Shape;3356;p338"/>
          <p:cNvSpPr txBox="1"/>
          <p:nvPr>
            <p:ph idx="2" type="title"/>
          </p:nvPr>
        </p:nvSpPr>
        <p:spPr>
          <a:xfrm>
            <a:off x="1316600" y="2106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3357" name="Google Shape;3357;p338"/>
          <p:cNvSpPr txBox="1"/>
          <p:nvPr/>
        </p:nvSpPr>
        <p:spPr>
          <a:xfrm>
            <a:off x="375300" y="1526900"/>
            <a:ext cx="3074100" cy="27474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intents: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entities: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slots: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actions: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responses: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session_config:</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p:txBody>
      </p:sp>
      <p:sp>
        <p:nvSpPr>
          <p:cNvPr id="3358" name="Google Shape;3358;p338"/>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Defines the “world” of your assistant - what it knows, can understand, and can do</a:t>
            </a:r>
            <a:endParaRPr sz="1800"/>
          </a:p>
        </p:txBody>
      </p:sp>
      <p:cxnSp>
        <p:nvCxnSpPr>
          <p:cNvPr id="3359" name="Google Shape;3359;p338"/>
          <p:cNvCxnSpPr>
            <a:endCxn id="3360" idx="1"/>
          </p:cNvCxnSpPr>
          <p:nvPr/>
        </p:nvCxnSpPr>
        <p:spPr>
          <a:xfrm flipH="1" rot="10800000">
            <a:off x="1343025" y="1684125"/>
            <a:ext cx="4011000" cy="62700"/>
          </a:xfrm>
          <a:prstGeom prst="straightConnector1">
            <a:avLst/>
          </a:prstGeom>
          <a:noFill/>
          <a:ln cap="flat" cmpd="sng" w="19050">
            <a:solidFill>
              <a:srgbClr val="5A17EE"/>
            </a:solidFill>
            <a:prstDash val="solid"/>
            <a:round/>
            <a:headEnd len="sm" w="sm" type="none"/>
            <a:tailEnd len="med" w="med" type="triangle"/>
          </a:ln>
        </p:spPr>
      </p:cxnSp>
      <p:sp>
        <p:nvSpPr>
          <p:cNvPr id="3360" name="Google Shape;3360;p338"/>
          <p:cNvSpPr txBox="1"/>
          <p:nvPr>
            <p:ph idx="1" type="body"/>
          </p:nvPr>
        </p:nvSpPr>
        <p:spPr>
          <a:xfrm>
            <a:off x="5354025" y="1474575"/>
            <a:ext cx="34020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What your bot can understand</a:t>
            </a:r>
            <a:endParaRPr b="1" sz="1600">
              <a:solidFill>
                <a:srgbClr val="5A17EE"/>
              </a:solidFill>
            </a:endParaRPr>
          </a:p>
          <a:p>
            <a:pPr indent="0" lvl="0" marL="0" rtl="0" algn="l">
              <a:spcBef>
                <a:spcPts val="1600"/>
              </a:spcBef>
              <a:spcAft>
                <a:spcPts val="1600"/>
              </a:spcAft>
              <a:buNone/>
            </a:pPr>
            <a:r>
              <a:t/>
            </a:r>
            <a:endParaRPr b="1" sz="1600">
              <a:solidFill>
                <a:srgbClr val="5A17EE"/>
              </a:solidFill>
            </a:endParaRPr>
          </a:p>
        </p:txBody>
      </p:sp>
      <p:cxnSp>
        <p:nvCxnSpPr>
          <p:cNvPr id="3361" name="Google Shape;3361;p338"/>
          <p:cNvCxnSpPr>
            <a:endCxn id="3360" idx="1"/>
          </p:cNvCxnSpPr>
          <p:nvPr/>
        </p:nvCxnSpPr>
        <p:spPr>
          <a:xfrm flipH="1" rot="10800000">
            <a:off x="1439325" y="1684125"/>
            <a:ext cx="3914700" cy="483900"/>
          </a:xfrm>
          <a:prstGeom prst="straightConnector1">
            <a:avLst/>
          </a:prstGeom>
          <a:noFill/>
          <a:ln cap="flat" cmpd="sng" w="19050">
            <a:solidFill>
              <a:srgbClr val="5A17EE"/>
            </a:solidFill>
            <a:prstDash val="solid"/>
            <a:round/>
            <a:headEnd len="sm" w="sm" type="none"/>
            <a:tailEnd len="med" w="med" type="triangle"/>
          </a:ln>
        </p:spPr>
      </p:cxnSp>
      <p:cxnSp>
        <p:nvCxnSpPr>
          <p:cNvPr id="3362" name="Google Shape;3362;p338"/>
          <p:cNvCxnSpPr>
            <a:endCxn id="3363" idx="1"/>
          </p:cNvCxnSpPr>
          <p:nvPr/>
        </p:nvCxnSpPr>
        <p:spPr>
          <a:xfrm flipH="1" rot="10800000">
            <a:off x="1132275" y="2209588"/>
            <a:ext cx="4274700" cy="370800"/>
          </a:xfrm>
          <a:prstGeom prst="straightConnector1">
            <a:avLst/>
          </a:prstGeom>
          <a:noFill/>
          <a:ln cap="flat" cmpd="sng" w="19050">
            <a:solidFill>
              <a:srgbClr val="5A17EE"/>
            </a:solidFill>
            <a:prstDash val="solid"/>
            <a:round/>
            <a:headEnd len="sm" w="sm" type="none"/>
            <a:tailEnd len="med" w="med" type="triangle"/>
          </a:ln>
        </p:spPr>
      </p:cxnSp>
      <p:sp>
        <p:nvSpPr>
          <p:cNvPr id="3363" name="Google Shape;3363;p338"/>
          <p:cNvSpPr txBox="1"/>
          <p:nvPr>
            <p:ph idx="1" type="body"/>
          </p:nvPr>
        </p:nvSpPr>
        <p:spPr>
          <a:xfrm>
            <a:off x="5406975" y="2000038"/>
            <a:ext cx="32739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What your bot can remember</a:t>
            </a:r>
            <a:endParaRPr b="1" sz="1600">
              <a:solidFill>
                <a:srgbClr val="5A17EE"/>
              </a:solidFill>
            </a:endParaRPr>
          </a:p>
          <a:p>
            <a:pPr indent="0" lvl="0" marL="0" rtl="0" algn="l">
              <a:spcBef>
                <a:spcPts val="1600"/>
              </a:spcBef>
              <a:spcAft>
                <a:spcPts val="1600"/>
              </a:spcAft>
              <a:buNone/>
            </a:pPr>
            <a:r>
              <a:t/>
            </a:r>
            <a:endParaRPr b="1" sz="1600">
              <a:solidFill>
                <a:srgbClr val="5A17EE"/>
              </a:solidFill>
            </a:endParaRPr>
          </a:p>
        </p:txBody>
      </p:sp>
      <p:sp>
        <p:nvSpPr>
          <p:cNvPr id="3364" name="Google Shape;3364;p338"/>
          <p:cNvSpPr txBox="1"/>
          <p:nvPr>
            <p:ph idx="1" type="body"/>
          </p:nvPr>
        </p:nvSpPr>
        <p:spPr>
          <a:xfrm>
            <a:off x="4643300" y="2735150"/>
            <a:ext cx="32739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What your bot can do (and say)</a:t>
            </a:r>
            <a:endParaRPr b="1" sz="1600">
              <a:solidFill>
                <a:srgbClr val="5A17EE"/>
              </a:solidFill>
            </a:endParaRPr>
          </a:p>
          <a:p>
            <a:pPr indent="0" lvl="0" marL="0" rtl="0" algn="l">
              <a:lnSpc>
                <a:spcPct val="100000"/>
              </a:lnSpc>
              <a:spcBef>
                <a:spcPts val="1600"/>
              </a:spcBef>
              <a:spcAft>
                <a:spcPts val="0"/>
              </a:spcAft>
              <a:buNone/>
            </a:pPr>
            <a:r>
              <a:t/>
            </a:r>
            <a:endParaRPr b="1" sz="1600">
              <a:solidFill>
                <a:srgbClr val="5A17EE"/>
              </a:solidFill>
            </a:endParaRPr>
          </a:p>
          <a:p>
            <a:pPr indent="0" lvl="0" marL="0" rtl="0" algn="l">
              <a:spcBef>
                <a:spcPts val="0"/>
              </a:spcBef>
              <a:spcAft>
                <a:spcPts val="1600"/>
              </a:spcAft>
              <a:buNone/>
            </a:pPr>
            <a:r>
              <a:t/>
            </a:r>
            <a:endParaRPr b="1" sz="1600">
              <a:solidFill>
                <a:srgbClr val="5A17EE"/>
              </a:solidFill>
            </a:endParaRPr>
          </a:p>
        </p:txBody>
      </p:sp>
      <p:cxnSp>
        <p:nvCxnSpPr>
          <p:cNvPr id="3365" name="Google Shape;3365;p338"/>
          <p:cNvCxnSpPr/>
          <p:nvPr/>
        </p:nvCxnSpPr>
        <p:spPr>
          <a:xfrm flipH="1" rot="10800000">
            <a:off x="1316600" y="2975450"/>
            <a:ext cx="3326700" cy="26400"/>
          </a:xfrm>
          <a:prstGeom prst="straightConnector1">
            <a:avLst/>
          </a:prstGeom>
          <a:noFill/>
          <a:ln cap="flat" cmpd="sng" w="19050">
            <a:solidFill>
              <a:srgbClr val="5A17EE"/>
            </a:solidFill>
            <a:prstDash val="solid"/>
            <a:round/>
            <a:headEnd len="sm" w="sm" type="none"/>
            <a:tailEnd len="med" w="med" type="triangle"/>
          </a:ln>
        </p:spPr>
      </p:cxnSp>
      <p:cxnSp>
        <p:nvCxnSpPr>
          <p:cNvPr id="3366" name="Google Shape;3366;p338"/>
          <p:cNvCxnSpPr/>
          <p:nvPr/>
        </p:nvCxnSpPr>
        <p:spPr>
          <a:xfrm flipH="1" rot="10800000">
            <a:off x="1559950" y="3405713"/>
            <a:ext cx="3065700" cy="8400"/>
          </a:xfrm>
          <a:prstGeom prst="straightConnector1">
            <a:avLst/>
          </a:prstGeom>
          <a:noFill/>
          <a:ln cap="flat" cmpd="sng" w="19050">
            <a:solidFill>
              <a:srgbClr val="5A17EE"/>
            </a:solidFill>
            <a:prstDash val="solid"/>
            <a:round/>
            <a:headEnd len="sm" w="sm" type="none"/>
            <a:tailEnd len="med" w="med" type="triangle"/>
          </a:ln>
        </p:spPr>
      </p:cxnSp>
      <p:sp>
        <p:nvSpPr>
          <p:cNvPr id="3367" name="Google Shape;3367;p338"/>
          <p:cNvSpPr txBox="1"/>
          <p:nvPr/>
        </p:nvSpPr>
        <p:spPr>
          <a:xfrm>
            <a:off x="4718825" y="3109325"/>
            <a:ext cx="3000000" cy="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5A17EE"/>
                </a:solidFill>
                <a:latin typeface="Source Sans Pro"/>
                <a:ea typeface="Source Sans Pro"/>
                <a:cs typeface="Source Sans Pro"/>
                <a:sym typeface="Source Sans Pro"/>
              </a:rPr>
              <a:t>What your bot can say (and display)</a:t>
            </a:r>
            <a:endParaRPr b="1" sz="1600">
              <a:solidFill>
                <a:srgbClr val="5A17EE"/>
              </a:solidFill>
              <a:latin typeface="Source Sans Pro"/>
              <a:ea typeface="Source Sans Pro"/>
              <a:cs typeface="Source Sans Pro"/>
              <a:sym typeface="Source Sans Pro"/>
            </a:endParaRPr>
          </a:p>
        </p:txBody>
      </p:sp>
      <p:cxnSp>
        <p:nvCxnSpPr>
          <p:cNvPr id="3368" name="Google Shape;3368;p338"/>
          <p:cNvCxnSpPr/>
          <p:nvPr/>
        </p:nvCxnSpPr>
        <p:spPr>
          <a:xfrm>
            <a:off x="2071450" y="3844450"/>
            <a:ext cx="3159900" cy="517800"/>
          </a:xfrm>
          <a:prstGeom prst="straightConnector1">
            <a:avLst/>
          </a:prstGeom>
          <a:noFill/>
          <a:ln cap="flat" cmpd="sng" w="19050">
            <a:solidFill>
              <a:srgbClr val="5A17EE"/>
            </a:solidFill>
            <a:prstDash val="solid"/>
            <a:round/>
            <a:headEnd len="sm" w="sm" type="none"/>
            <a:tailEnd len="med" w="med" type="triangle"/>
          </a:ln>
        </p:spPr>
      </p:cxnSp>
      <p:sp>
        <p:nvSpPr>
          <p:cNvPr id="3369" name="Google Shape;3369;p338"/>
          <p:cNvSpPr txBox="1"/>
          <p:nvPr/>
        </p:nvSpPr>
        <p:spPr>
          <a:xfrm>
            <a:off x="5231350" y="4060450"/>
            <a:ext cx="3000000" cy="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5A17EE"/>
                </a:solidFill>
                <a:latin typeface="Source Sans Pro"/>
                <a:ea typeface="Source Sans Pro"/>
                <a:cs typeface="Source Sans Pro"/>
                <a:sym typeface="Source Sans Pro"/>
              </a:rPr>
              <a:t>What your bot considers a new conversation</a:t>
            </a:r>
            <a:endParaRPr b="1" sz="1600">
              <a:solidFill>
                <a:srgbClr val="5A17EE"/>
              </a:solidFill>
              <a:latin typeface="Source Sans Pro"/>
              <a:ea typeface="Source Sans Pro"/>
              <a:cs typeface="Source Sans Pro"/>
              <a:sym typeface="Source Sans Pro"/>
            </a:endParaRPr>
          </a:p>
        </p:txBody>
      </p:sp>
    </p:spTree>
  </p:cSld>
  <p:clrMapOvr>
    <a:masterClrMapping/>
  </p:clrMapOvr>
</p:sld>
</file>

<file path=ppt/slides/slide1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73" name="Shape 3373"/>
        <p:cNvGrpSpPr/>
        <p:nvPr/>
      </p:nvGrpSpPr>
      <p:grpSpPr>
        <a:xfrm>
          <a:off x="0" y="0"/>
          <a:ext cx="0" cy="0"/>
          <a:chOff x="0" y="0"/>
          <a:chExt cx="0" cy="0"/>
        </a:xfrm>
      </p:grpSpPr>
      <p:sp>
        <p:nvSpPr>
          <p:cNvPr id="3374" name="Google Shape;3374;p339"/>
          <p:cNvSpPr txBox="1"/>
          <p:nvPr>
            <p:ph type="title"/>
          </p:nvPr>
        </p:nvSpPr>
        <p:spPr>
          <a:xfrm>
            <a:off x="1701575" y="357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Policies </a:t>
            </a:r>
            <a:endParaRPr/>
          </a:p>
        </p:txBody>
      </p:sp>
      <p:sp>
        <p:nvSpPr>
          <p:cNvPr id="3375" name="Google Shape;3375;p339"/>
          <p:cNvSpPr txBox="1"/>
          <p:nvPr>
            <p:ph idx="2" type="title"/>
          </p:nvPr>
        </p:nvSpPr>
        <p:spPr>
          <a:xfrm>
            <a:off x="1701575" y="186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 Policies</a:t>
            </a:r>
            <a:endParaRPr/>
          </a:p>
        </p:txBody>
      </p:sp>
      <p:sp>
        <p:nvSpPr>
          <p:cNvPr id="3376" name="Google Shape;3376;p339"/>
          <p:cNvSpPr txBox="1"/>
          <p:nvPr>
            <p:ph idx="1" type="body"/>
          </p:nvPr>
        </p:nvSpPr>
        <p:spPr>
          <a:xfrm>
            <a:off x="235500" y="827175"/>
            <a:ext cx="8243400" cy="875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The policy with the </a:t>
            </a:r>
            <a:r>
              <a:rPr b="1" lang="en"/>
              <a:t>highest confidence</a:t>
            </a:r>
            <a:r>
              <a:rPr lang="en"/>
              <a:t> wins.</a:t>
            </a:r>
            <a:endParaRPr/>
          </a:p>
          <a:p>
            <a:pPr indent="-342900" lvl="0" marL="457200" marR="0" rtl="0" algn="l">
              <a:lnSpc>
                <a:spcPct val="115000"/>
              </a:lnSpc>
              <a:spcBef>
                <a:spcPts val="0"/>
              </a:spcBef>
              <a:spcAft>
                <a:spcPts val="0"/>
              </a:spcAft>
              <a:buSzPts val="1800"/>
              <a:buChar char="●"/>
            </a:pPr>
            <a:r>
              <a:rPr lang="en"/>
              <a:t>If the confidence of two policies is equal, the policy with the </a:t>
            </a:r>
            <a:r>
              <a:rPr b="1" lang="en"/>
              <a:t>highest priority</a:t>
            </a:r>
            <a:r>
              <a:rPr lang="en"/>
              <a:t> wins.</a:t>
            </a:r>
            <a:endParaRPr/>
          </a:p>
        </p:txBody>
      </p:sp>
      <p:sp>
        <p:nvSpPr>
          <p:cNvPr id="3377" name="Google Shape;3377;p339"/>
          <p:cNvSpPr txBox="1"/>
          <p:nvPr/>
        </p:nvSpPr>
        <p:spPr>
          <a:xfrm>
            <a:off x="2754850" y="1983500"/>
            <a:ext cx="5328000" cy="19761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Policy priorities </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(higher numbers = higher priority)</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5. FormPolicy</a:t>
            </a:r>
            <a:endParaRPr b="1">
              <a:solidFill>
                <a:srgbClr val="757575"/>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4. FallbackPolicy, TwoStageFallbackPolicy</a:t>
            </a:r>
            <a:endParaRPr b="1">
              <a:solidFill>
                <a:srgbClr val="757575"/>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3. MemoizationPolicy, AugmentedMemoizationPolicy</a:t>
            </a:r>
            <a:endParaRPr b="1">
              <a:solidFill>
                <a:srgbClr val="757575"/>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2. MappingPolicy</a:t>
            </a:r>
            <a:endParaRPr b="1">
              <a:solidFill>
                <a:srgbClr val="757575"/>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1. EmbeddingPolicy, TEDPolicy</a:t>
            </a:r>
            <a:endParaRPr b="1">
              <a:solidFill>
                <a:srgbClr val="757575"/>
              </a:solidFill>
              <a:latin typeface="Courier New"/>
              <a:ea typeface="Courier New"/>
              <a:cs typeface="Courier New"/>
              <a:sym typeface="Courier New"/>
            </a:endParaRPr>
          </a:p>
        </p:txBody>
      </p:sp>
      <p:sp>
        <p:nvSpPr>
          <p:cNvPr id="3378" name="Google Shape;3378;p339"/>
          <p:cNvSpPr/>
          <p:nvPr/>
        </p:nvSpPr>
        <p:spPr>
          <a:xfrm flipH="1">
            <a:off x="2518050" y="2769550"/>
            <a:ext cx="189600" cy="802500"/>
          </a:xfrm>
          <a:prstGeom prst="rightBrace">
            <a:avLst>
              <a:gd fmla="val 50000" name="adj1"/>
              <a:gd fmla="val 50000" name="adj2"/>
            </a:avLst>
          </a:prstGeom>
          <a:noFill/>
          <a:ln cap="flat" cmpd="sng" w="28575">
            <a:solidFill>
              <a:srgbClr val="5A17EE"/>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3379" name="Google Shape;3379;p339"/>
          <p:cNvSpPr txBox="1"/>
          <p:nvPr/>
        </p:nvSpPr>
        <p:spPr>
          <a:xfrm>
            <a:off x="631550" y="2471050"/>
            <a:ext cx="1839300" cy="1399500"/>
          </a:xfrm>
          <a:prstGeom prst="rect">
            <a:avLst/>
          </a:prstGeom>
          <a:noFill/>
          <a:ln>
            <a:noFill/>
          </a:ln>
        </p:spPr>
        <p:txBody>
          <a:bodyPr anchorCtr="0" anchor="t" bIns="91425" lIns="91425" spcFirstLastPara="1" rIns="91425" wrap="square" tIns="91425">
            <a:noAutofit/>
          </a:bodyPr>
          <a:lstStyle/>
          <a:p>
            <a:pPr indent="0" lvl="0" marL="457200" rtl="0" algn="r">
              <a:lnSpc>
                <a:spcPct val="115000"/>
              </a:lnSpc>
              <a:spcBef>
                <a:spcPts val="0"/>
              </a:spcBef>
              <a:spcAft>
                <a:spcPts val="1600"/>
              </a:spcAft>
              <a:buNone/>
            </a:pPr>
            <a:r>
              <a:rPr lang="en">
                <a:solidFill>
                  <a:srgbClr val="757575"/>
                </a:solidFill>
                <a:latin typeface="Source Sans Pro"/>
                <a:ea typeface="Source Sans Pro"/>
                <a:cs typeface="Source Sans Pro"/>
                <a:sym typeface="Source Sans Pro"/>
              </a:rPr>
              <a:t>Rule-based policies have higher priority than ML-based policies</a:t>
            </a:r>
            <a:endParaRPr/>
          </a:p>
        </p:txBody>
      </p:sp>
    </p:spTree>
  </p:cSld>
  <p:clrMapOvr>
    <a:masterClrMapping/>
  </p:clrMapOvr>
</p:sld>
</file>

<file path=ppt/slides/slide1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3" name="Shape 3383"/>
        <p:cNvGrpSpPr/>
        <p:nvPr/>
      </p:nvGrpSpPr>
      <p:grpSpPr>
        <a:xfrm>
          <a:off x="0" y="0"/>
          <a:ext cx="0" cy="0"/>
          <a:chOff x="0" y="0"/>
          <a:chExt cx="0" cy="0"/>
        </a:xfrm>
      </p:grpSpPr>
      <p:sp>
        <p:nvSpPr>
          <p:cNvPr id="3384" name="Google Shape;3384;p340"/>
          <p:cNvSpPr txBox="1"/>
          <p:nvPr>
            <p:ph type="title"/>
          </p:nvPr>
        </p:nvSpPr>
        <p:spPr>
          <a:xfrm>
            <a:off x="1591625" y="3775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DIET is our new neural network architecture for NLU</a:t>
            </a:r>
            <a:endParaRPr/>
          </a:p>
        </p:txBody>
      </p:sp>
      <p:sp>
        <p:nvSpPr>
          <p:cNvPr id="3385" name="Google Shape;3385;p340"/>
          <p:cNvSpPr txBox="1"/>
          <p:nvPr>
            <p:ph idx="2" type="title"/>
          </p:nvPr>
        </p:nvSpPr>
        <p:spPr>
          <a:xfrm>
            <a:off x="1591625" y="1984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3386" name="Google Shape;3386;p340"/>
          <p:cNvSpPr txBox="1"/>
          <p:nvPr>
            <p:ph idx="1" type="body"/>
          </p:nvPr>
        </p:nvSpPr>
        <p:spPr>
          <a:xfrm>
            <a:off x="1254150" y="1108025"/>
            <a:ext cx="6635700" cy="11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u="sng">
                <a:solidFill>
                  <a:schemeClr val="hlink"/>
                </a:solidFill>
                <a:hlinkClick r:id="rId3"/>
              </a:rPr>
              <a:t>DIET</a:t>
            </a:r>
            <a:r>
              <a:rPr lang="en"/>
              <a:t>?</a:t>
            </a:r>
            <a:endParaRPr/>
          </a:p>
          <a:p>
            <a:pPr indent="-317500" lvl="0" marL="457200" rtl="0" algn="l">
              <a:spcBef>
                <a:spcPts val="0"/>
              </a:spcBef>
              <a:spcAft>
                <a:spcPts val="0"/>
              </a:spcAft>
              <a:buSzPts val="1400"/>
              <a:buChar char="●"/>
            </a:pPr>
            <a:r>
              <a:rPr lang="en"/>
              <a:t>New state of the art neural network architecture for NLU</a:t>
            </a:r>
            <a:endParaRPr/>
          </a:p>
          <a:p>
            <a:pPr indent="-317500" lvl="0" marL="457200" rtl="0" algn="l">
              <a:spcBef>
                <a:spcPts val="0"/>
              </a:spcBef>
              <a:spcAft>
                <a:spcPts val="0"/>
              </a:spcAft>
              <a:buSzPts val="1400"/>
              <a:buChar char="●"/>
            </a:pPr>
            <a:r>
              <a:rPr lang="en"/>
              <a:t>Predicts intents and entities together</a:t>
            </a:r>
            <a:endParaRPr/>
          </a:p>
          <a:p>
            <a:pPr indent="-317500" lvl="0" marL="457200" rtl="0" algn="l">
              <a:spcBef>
                <a:spcPts val="0"/>
              </a:spcBef>
              <a:spcAft>
                <a:spcPts val="0"/>
              </a:spcAft>
              <a:buSzPts val="1400"/>
              <a:buChar char="●"/>
            </a:pPr>
            <a:r>
              <a:rPr lang="en"/>
              <a:t>Plug and play pretrained language models</a:t>
            </a:r>
            <a:endParaRPr/>
          </a:p>
        </p:txBody>
      </p:sp>
      <p:pic>
        <p:nvPicPr>
          <p:cNvPr id="3387" name="Google Shape;3387;p340"/>
          <p:cNvPicPr preferRelativeResize="0"/>
          <p:nvPr/>
        </p:nvPicPr>
        <p:blipFill>
          <a:blip r:embed="rId4">
            <a:alphaModFix/>
          </a:blip>
          <a:stretch>
            <a:fillRect/>
          </a:stretch>
        </p:blipFill>
        <p:spPr>
          <a:xfrm>
            <a:off x="2117162" y="2477348"/>
            <a:ext cx="5013326" cy="2378774"/>
          </a:xfrm>
          <a:prstGeom prst="rect">
            <a:avLst/>
          </a:prstGeom>
          <a:noFill/>
          <a:ln>
            <a:noFill/>
          </a:ln>
        </p:spPr>
      </p:pic>
    </p:spTree>
  </p:cSld>
  <p:clrMapOvr>
    <a:masterClrMapping/>
  </p:clrMapOvr>
</p:sld>
</file>

<file path=ppt/slides/slide1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91" name="Shape 3391"/>
        <p:cNvGrpSpPr/>
        <p:nvPr/>
      </p:nvGrpSpPr>
      <p:grpSpPr>
        <a:xfrm>
          <a:off x="0" y="0"/>
          <a:ext cx="0" cy="0"/>
          <a:chOff x="0" y="0"/>
          <a:chExt cx="0" cy="0"/>
        </a:xfrm>
      </p:grpSpPr>
      <p:sp>
        <p:nvSpPr>
          <p:cNvPr id="3392" name="Google Shape;3392;p341"/>
          <p:cNvSpPr txBox="1"/>
          <p:nvPr>
            <p:ph type="title"/>
          </p:nvPr>
        </p:nvSpPr>
        <p:spPr>
          <a:xfrm>
            <a:off x="1563825" y="394525"/>
            <a:ext cx="7192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out that the Transformer Embedding Dialogue policy can untangle sub-dialogues</a:t>
            </a:r>
            <a:endParaRPr/>
          </a:p>
        </p:txBody>
      </p:sp>
      <p:sp>
        <p:nvSpPr>
          <p:cNvPr id="3393" name="Google Shape;3393;p341"/>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94" name="Google Shape;3394;p341"/>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395" name="Google Shape;3395;p341"/>
          <p:cNvPicPr preferRelativeResize="0"/>
          <p:nvPr/>
        </p:nvPicPr>
        <p:blipFill>
          <a:blip r:embed="rId3">
            <a:alphaModFix/>
          </a:blip>
          <a:stretch>
            <a:fillRect/>
          </a:stretch>
        </p:blipFill>
        <p:spPr>
          <a:xfrm>
            <a:off x="625289" y="1132525"/>
            <a:ext cx="5118024" cy="3422151"/>
          </a:xfrm>
          <a:prstGeom prst="rect">
            <a:avLst/>
          </a:prstGeom>
          <a:noFill/>
          <a:ln>
            <a:noFill/>
          </a:ln>
        </p:spPr>
      </p:pic>
      <p:pic>
        <p:nvPicPr>
          <p:cNvPr id="3396" name="Google Shape;3396;p341"/>
          <p:cNvPicPr preferRelativeResize="0"/>
          <p:nvPr/>
        </p:nvPicPr>
        <p:blipFill>
          <a:blip r:embed="rId4">
            <a:alphaModFix/>
          </a:blip>
          <a:stretch>
            <a:fillRect/>
          </a:stretch>
        </p:blipFill>
        <p:spPr>
          <a:xfrm>
            <a:off x="6289499" y="2625225"/>
            <a:ext cx="2466599" cy="1853250"/>
          </a:xfrm>
          <a:prstGeom prst="rect">
            <a:avLst/>
          </a:prstGeom>
          <a:noFill/>
          <a:ln>
            <a:noFill/>
          </a:ln>
        </p:spPr>
      </p:pic>
      <p:sp>
        <p:nvSpPr>
          <p:cNvPr id="3397" name="Google Shape;3397;p341"/>
          <p:cNvSpPr txBox="1"/>
          <p:nvPr/>
        </p:nvSpPr>
        <p:spPr>
          <a:xfrm>
            <a:off x="6566810" y="2384025"/>
            <a:ext cx="1510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u="sng">
                <a:solidFill>
                  <a:schemeClr val="hlink"/>
                </a:solidFill>
                <a:latin typeface="Source Sans Pro"/>
                <a:ea typeface="Source Sans Pro"/>
                <a:cs typeface="Source Sans Pro"/>
                <a:sym typeface="Source Sans Pro"/>
                <a:hlinkClick r:id="rId5"/>
              </a:rPr>
              <a:t>paper</a:t>
            </a:r>
            <a:endParaRPr b="1" sz="1200">
              <a:solidFill>
                <a:srgbClr val="5A17EF"/>
              </a:solidFill>
              <a:latin typeface="Source Sans Pro"/>
              <a:ea typeface="Source Sans Pro"/>
              <a:cs typeface="Source Sans Pro"/>
              <a:sym typeface="Source Sans Pro"/>
            </a:endParaRPr>
          </a:p>
        </p:txBody>
      </p:sp>
      <p:sp>
        <p:nvSpPr>
          <p:cNvPr id="3398" name="Google Shape;3398;p341"/>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1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2" name="Shape 3402"/>
        <p:cNvGrpSpPr/>
        <p:nvPr/>
      </p:nvGrpSpPr>
      <p:grpSpPr>
        <a:xfrm>
          <a:off x="0" y="0"/>
          <a:ext cx="0" cy="0"/>
          <a:chOff x="0" y="0"/>
          <a:chExt cx="0" cy="0"/>
        </a:xfrm>
      </p:grpSpPr>
      <p:sp>
        <p:nvSpPr>
          <p:cNvPr id="3403" name="Google Shape;3403;p342"/>
          <p:cNvSpPr txBox="1"/>
          <p:nvPr>
            <p:ph type="title"/>
          </p:nvPr>
        </p:nvSpPr>
        <p:spPr>
          <a:xfrm>
            <a:off x="1359500" y="3701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Conversation</a:t>
            </a:r>
            <a:endParaRPr/>
          </a:p>
        </p:txBody>
      </p:sp>
      <p:sp>
        <p:nvSpPr>
          <p:cNvPr id="3404" name="Google Shape;3404;p342"/>
          <p:cNvSpPr txBox="1"/>
          <p:nvPr>
            <p:ph idx="2" type="title"/>
          </p:nvPr>
        </p:nvSpPr>
        <p:spPr>
          <a:xfrm>
            <a:off x="1359500" y="1984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Conversation Design</a:t>
            </a:r>
            <a:endParaRPr/>
          </a:p>
        </p:txBody>
      </p:sp>
      <p:sp>
        <p:nvSpPr>
          <p:cNvPr id="3405" name="Google Shape;3405;p342"/>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How to get started with conversation design </a:t>
            </a:r>
            <a:endParaRPr sz="1800"/>
          </a:p>
          <a:p>
            <a:pPr indent="0" lvl="0" marL="0" marR="0" rtl="0" algn="l">
              <a:lnSpc>
                <a:spcPct val="115000"/>
              </a:lnSpc>
              <a:spcBef>
                <a:spcPts val="1600"/>
              </a:spcBef>
              <a:spcAft>
                <a:spcPts val="1600"/>
              </a:spcAft>
              <a:buNone/>
            </a:pPr>
            <a:r>
              <a:t/>
            </a:r>
            <a:endParaRPr sz="1800"/>
          </a:p>
        </p:txBody>
      </p:sp>
      <p:sp>
        <p:nvSpPr>
          <p:cNvPr id="3406" name="Google Shape;3406;p342"/>
          <p:cNvSpPr txBox="1"/>
          <p:nvPr/>
        </p:nvSpPr>
        <p:spPr>
          <a:xfrm>
            <a:off x="323275" y="1408200"/>
            <a:ext cx="7623600" cy="285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0"/>
              </a:spcAft>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0"/>
              </a:spcAft>
              <a:buClr>
                <a:schemeClr val="dk1"/>
              </a:buClr>
              <a:buSzPts val="1100"/>
              <a:buFont typeface="Arial"/>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0"/>
              </a:spcAft>
              <a:buClr>
                <a:schemeClr val="dk1"/>
              </a:buClr>
              <a:buSzPts val="1100"/>
              <a:buFont typeface="Arial"/>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1600"/>
              </a:spcAft>
              <a:buNone/>
            </a:pPr>
            <a:r>
              <a:t/>
            </a:r>
            <a:endParaRPr>
              <a:solidFill>
                <a:srgbClr val="757575"/>
              </a:solidFill>
              <a:latin typeface="Source Sans Pro"/>
              <a:ea typeface="Source Sans Pro"/>
              <a:cs typeface="Source Sans Pro"/>
              <a:sym typeface="Source Sans Pro"/>
            </a:endParaRPr>
          </a:p>
        </p:txBody>
      </p:sp>
      <p:sp>
        <p:nvSpPr>
          <p:cNvPr id="3407" name="Google Shape;3407;p342"/>
          <p:cNvSpPr txBox="1"/>
          <p:nvPr/>
        </p:nvSpPr>
        <p:spPr>
          <a:xfrm>
            <a:off x="323275" y="1478650"/>
            <a:ext cx="7059300" cy="31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The assistant’s purpose</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Leverage the knowledge of domain experts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Common search queries</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FAQs and wikis</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spTree>
  </p:cSld>
  <p:clrMapOvr>
    <a:masterClrMapping/>
  </p:clrMapOvr>
</p:sld>
</file>

<file path=ppt/slides/slide1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1" name="Shape 3411"/>
        <p:cNvGrpSpPr/>
        <p:nvPr/>
      </p:nvGrpSpPr>
      <p:grpSpPr>
        <a:xfrm>
          <a:off x="0" y="0"/>
          <a:ext cx="0" cy="0"/>
          <a:chOff x="0" y="0"/>
          <a:chExt cx="0" cy="0"/>
        </a:xfrm>
      </p:grpSpPr>
      <p:sp>
        <p:nvSpPr>
          <p:cNvPr id="3412" name="Google Shape;3412;p343"/>
          <p:cNvSpPr txBox="1"/>
          <p:nvPr>
            <p:ph type="title"/>
          </p:nvPr>
        </p:nvSpPr>
        <p:spPr>
          <a:xfrm>
            <a:off x="1453875" y="394525"/>
            <a:ext cx="7302300" cy="66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5A17EE"/>
                </a:solidFill>
              </a:rPr>
              <a:t>Machine learning models require training data that the models can generalize from</a:t>
            </a:r>
            <a:endParaRPr>
              <a:solidFill>
                <a:srgbClr val="5A17EE"/>
              </a:solidFill>
            </a:endParaRPr>
          </a:p>
          <a:p>
            <a:pPr indent="0" lvl="0" marL="0" rtl="0" algn="l">
              <a:spcBef>
                <a:spcPts val="1600"/>
              </a:spcBef>
              <a:spcAft>
                <a:spcPts val="0"/>
              </a:spcAft>
              <a:buNone/>
            </a:pPr>
            <a:r>
              <a:t/>
            </a:r>
            <a:endParaRPr/>
          </a:p>
        </p:txBody>
      </p:sp>
      <p:sp>
        <p:nvSpPr>
          <p:cNvPr id="3413" name="Google Shape;3413;p343"/>
          <p:cNvSpPr txBox="1"/>
          <p:nvPr>
            <p:ph idx="2" type="title"/>
          </p:nvPr>
        </p:nvSpPr>
        <p:spPr>
          <a:xfrm>
            <a:off x="1453875" y="222850"/>
            <a:ext cx="73023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 Data for NLU and Dialogue Management</a:t>
            </a:r>
            <a:endParaRPr/>
          </a:p>
        </p:txBody>
      </p:sp>
      <p:sp>
        <p:nvSpPr>
          <p:cNvPr id="3414" name="Google Shape;3414;p343"/>
          <p:cNvSpPr txBox="1"/>
          <p:nvPr>
            <p:ph idx="1" type="body"/>
          </p:nvPr>
        </p:nvSpPr>
        <p:spPr>
          <a:xfrm>
            <a:off x="259625" y="1056325"/>
            <a:ext cx="4529700" cy="783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NLU needs data in the form of examples for intents</a:t>
            </a:r>
            <a:endParaRPr sz="1800"/>
          </a:p>
        </p:txBody>
      </p:sp>
      <p:sp>
        <p:nvSpPr>
          <p:cNvPr id="3415" name="Google Shape;3415;p343"/>
          <p:cNvSpPr txBox="1"/>
          <p:nvPr/>
        </p:nvSpPr>
        <p:spPr>
          <a:xfrm>
            <a:off x="296575" y="1840225"/>
            <a:ext cx="4241700" cy="28440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 intent:bot_challenge</a:t>
            </a:r>
            <a:endParaRPr b="1">
              <a:solidFill>
                <a:srgbClr val="5A17EE"/>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are you a bot?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are you a human?</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am I talking to a bot?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am I talking to a human?</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 intent:i_like_food</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I like [</a:t>
            </a:r>
            <a:r>
              <a:rPr b="1" lang="en">
                <a:solidFill>
                  <a:srgbClr val="757575"/>
                </a:solidFill>
                <a:latin typeface="Courier New"/>
                <a:ea typeface="Courier New"/>
                <a:cs typeface="Courier New"/>
                <a:sym typeface="Courier New"/>
              </a:rPr>
              <a:t>apples</a:t>
            </a:r>
            <a:r>
              <a:rPr lang="en">
                <a:solidFill>
                  <a:srgbClr val="757575"/>
                </a:solidFill>
                <a:latin typeface="Courier New"/>
                <a:ea typeface="Courier New"/>
                <a:cs typeface="Courier New"/>
                <a:sym typeface="Courier New"/>
              </a:rPr>
              <a:t>](</a:t>
            </a:r>
            <a:r>
              <a:rPr i="1" lang="en">
                <a:solidFill>
                  <a:srgbClr val="757575"/>
                </a:solidFill>
                <a:latin typeface="Courier New"/>
                <a:ea typeface="Courier New"/>
                <a:cs typeface="Courier New"/>
                <a:sym typeface="Courier New"/>
              </a:rPr>
              <a:t>food</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my friend likes [</a:t>
            </a:r>
            <a:r>
              <a:rPr b="1" lang="en">
                <a:solidFill>
                  <a:srgbClr val="757575"/>
                </a:solidFill>
                <a:latin typeface="Courier New"/>
                <a:ea typeface="Courier New"/>
                <a:cs typeface="Courier New"/>
                <a:sym typeface="Courier New"/>
              </a:rPr>
              <a:t>oranges</a:t>
            </a:r>
            <a:r>
              <a:rPr lang="en">
                <a:solidFill>
                  <a:srgbClr val="757575"/>
                </a:solidFill>
                <a:latin typeface="Courier New"/>
                <a:ea typeface="Courier New"/>
                <a:cs typeface="Courier New"/>
                <a:sym typeface="Courier New"/>
              </a:rPr>
              <a:t>](</a:t>
            </a:r>
            <a:r>
              <a:rPr i="1" lang="en">
                <a:solidFill>
                  <a:srgbClr val="757575"/>
                </a:solidFill>
                <a:latin typeface="Courier New"/>
                <a:ea typeface="Courier New"/>
                <a:cs typeface="Courier New"/>
                <a:sym typeface="Courier New"/>
              </a:rPr>
              <a:t>food</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I'm a fan of [</a:t>
            </a:r>
            <a:r>
              <a:rPr b="1" lang="en">
                <a:solidFill>
                  <a:srgbClr val="757575"/>
                </a:solidFill>
                <a:latin typeface="Courier New"/>
                <a:ea typeface="Courier New"/>
                <a:cs typeface="Courier New"/>
                <a:sym typeface="Courier New"/>
              </a:rPr>
              <a:t>pears</a:t>
            </a:r>
            <a:r>
              <a:rPr lang="en">
                <a:solidFill>
                  <a:srgbClr val="757575"/>
                </a:solidFill>
                <a:latin typeface="Courier New"/>
                <a:ea typeface="Courier New"/>
                <a:cs typeface="Courier New"/>
                <a:sym typeface="Courier New"/>
              </a:rPr>
              <a:t>](</a:t>
            </a:r>
            <a:r>
              <a:rPr i="1" lang="en">
                <a:solidFill>
                  <a:srgbClr val="757575"/>
                </a:solidFill>
                <a:latin typeface="Courier New"/>
                <a:ea typeface="Courier New"/>
                <a:cs typeface="Courier New"/>
                <a:sym typeface="Courier New"/>
              </a:rPr>
              <a:t>food</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do you like [</a:t>
            </a:r>
            <a:r>
              <a:rPr b="1" lang="en">
                <a:solidFill>
                  <a:srgbClr val="757575"/>
                </a:solidFill>
                <a:latin typeface="Courier New"/>
                <a:ea typeface="Courier New"/>
                <a:cs typeface="Courier New"/>
                <a:sym typeface="Courier New"/>
              </a:rPr>
              <a:t>coffee</a:t>
            </a:r>
            <a:r>
              <a:rPr lang="en">
                <a:solidFill>
                  <a:srgbClr val="757575"/>
                </a:solidFill>
                <a:latin typeface="Courier New"/>
                <a:ea typeface="Courier New"/>
                <a:cs typeface="Courier New"/>
                <a:sym typeface="Courier New"/>
              </a:rPr>
              <a:t>](</a:t>
            </a:r>
            <a:r>
              <a:rPr i="1" lang="en">
                <a:solidFill>
                  <a:srgbClr val="757575"/>
                </a:solidFill>
                <a:latin typeface="Courier New"/>
                <a:ea typeface="Courier New"/>
                <a:cs typeface="Courier New"/>
                <a:sym typeface="Courier New"/>
              </a:rPr>
              <a:t>food</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p:txBody>
      </p:sp>
      <p:sp>
        <p:nvSpPr>
          <p:cNvPr id="3416" name="Google Shape;3416;p343"/>
          <p:cNvSpPr txBox="1"/>
          <p:nvPr>
            <p:ph idx="1" type="body"/>
          </p:nvPr>
        </p:nvSpPr>
        <p:spPr>
          <a:xfrm>
            <a:off x="4789325" y="1056313"/>
            <a:ext cx="3979500" cy="661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Dialogue management model needs data in the form of stories</a:t>
            </a:r>
            <a:endParaRPr sz="1800"/>
          </a:p>
        </p:txBody>
      </p:sp>
      <p:sp>
        <p:nvSpPr>
          <p:cNvPr id="3417" name="Google Shape;3417;p343"/>
          <p:cNvSpPr txBox="1"/>
          <p:nvPr/>
        </p:nvSpPr>
        <p:spPr>
          <a:xfrm>
            <a:off x="4746525" y="1840225"/>
            <a:ext cx="4278600" cy="28440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 new to rasa at start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how_to_get_started{"</a:t>
            </a:r>
            <a:r>
              <a:rPr b="1" lang="en">
                <a:solidFill>
                  <a:srgbClr val="757575"/>
                </a:solidFill>
                <a:latin typeface="Courier New"/>
                <a:ea typeface="Courier New"/>
                <a:cs typeface="Courier New"/>
                <a:sym typeface="Courier New"/>
              </a:rPr>
              <a:t>user_type</a:t>
            </a:r>
            <a:r>
              <a:rPr lang="en">
                <a:solidFill>
                  <a:srgbClr val="757575"/>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new</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action_set_onboarding</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slot{"</a:t>
            </a:r>
            <a:r>
              <a:rPr b="1" lang="en">
                <a:solidFill>
                  <a:srgbClr val="757575"/>
                </a:solidFill>
                <a:latin typeface="Courier New"/>
                <a:ea typeface="Courier New"/>
                <a:cs typeface="Courier New"/>
                <a:sym typeface="Courier New"/>
              </a:rPr>
              <a:t>onboarding</a:t>
            </a:r>
            <a:r>
              <a:rPr lang="en">
                <a:solidFill>
                  <a:srgbClr val="757575"/>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true</a:t>
            </a:r>
            <a:r>
              <a:rPr lang="en">
                <a:solidFill>
                  <a:srgbClr val="757575"/>
                </a:solidFill>
                <a:latin typeface="Courier New"/>
                <a:ea typeface="Courier New"/>
                <a:cs typeface="Courier New"/>
                <a:sym typeface="Courier New"/>
              </a:rPr>
              <a:t>}</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utter_getstarted_new</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utter_built_bot_before</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deny</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utter_explain_rasa_components</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utter_rasa_components_details</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utter_ask_explain_nlucorex</a:t>
            </a:r>
            <a:endParaRPr>
              <a:solidFill>
                <a:srgbClr val="757575"/>
              </a:solidFill>
              <a:latin typeface="Courier New"/>
              <a:ea typeface="Courier New"/>
              <a:cs typeface="Courier New"/>
              <a:sym typeface="Courier New"/>
            </a:endParaRPr>
          </a:p>
        </p:txBody>
      </p:sp>
    </p:spTree>
  </p:cSld>
  <p:clrMapOvr>
    <a:masterClrMapping/>
  </p:clrMapOvr>
</p:sld>
</file>

<file path=ppt/slides/slide1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1" name="Shape 3421"/>
        <p:cNvGrpSpPr/>
        <p:nvPr/>
      </p:nvGrpSpPr>
      <p:grpSpPr>
        <a:xfrm>
          <a:off x="0" y="0"/>
          <a:ext cx="0" cy="0"/>
          <a:chOff x="0" y="0"/>
          <a:chExt cx="0" cy="0"/>
        </a:xfrm>
      </p:grpSpPr>
      <p:sp>
        <p:nvSpPr>
          <p:cNvPr id="3422" name="Google Shape;3422;p344"/>
          <p:cNvSpPr txBox="1"/>
          <p:nvPr>
            <p:ph type="title"/>
          </p:nvPr>
        </p:nvSpPr>
        <p:spPr>
          <a:xfrm>
            <a:off x="1686000" y="394525"/>
            <a:ext cx="7070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 Minimum Viable Assistant (MVA)?</a:t>
            </a:r>
            <a:endParaRPr/>
          </a:p>
        </p:txBody>
      </p:sp>
      <p:sp>
        <p:nvSpPr>
          <p:cNvPr id="3423" name="Google Shape;3423;p344"/>
          <p:cNvSpPr txBox="1"/>
          <p:nvPr>
            <p:ph idx="1" type="body"/>
          </p:nvPr>
        </p:nvSpPr>
        <p:spPr>
          <a:xfrm>
            <a:off x="235500" y="1015300"/>
            <a:ext cx="8520600" cy="3694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617287"/>
              </a:buClr>
              <a:buSzPts val="1800"/>
              <a:buChar char="●"/>
            </a:pPr>
            <a:r>
              <a:rPr lang="en" sz="1800">
                <a:solidFill>
                  <a:srgbClr val="617287"/>
                </a:solidFill>
                <a:highlight>
                  <a:srgbClr val="FFFFFF"/>
                </a:highlight>
              </a:rPr>
              <a:t>A basic assistant that can handle the most important </a:t>
            </a:r>
            <a:r>
              <a:rPr b="1" lang="en" sz="1800">
                <a:solidFill>
                  <a:srgbClr val="617287"/>
                </a:solidFill>
                <a:highlight>
                  <a:srgbClr val="FFFFFF"/>
                </a:highlight>
              </a:rPr>
              <a:t>happy path</a:t>
            </a:r>
            <a:r>
              <a:rPr lang="en" sz="1800">
                <a:solidFill>
                  <a:srgbClr val="617287"/>
                </a:solidFill>
                <a:highlight>
                  <a:srgbClr val="FFFFFF"/>
                </a:highlight>
              </a:rPr>
              <a:t> stories.</a:t>
            </a:r>
            <a:endParaRPr sz="1800">
              <a:solidFill>
                <a:srgbClr val="617287"/>
              </a:solidFill>
              <a:highlight>
                <a:srgbClr val="FFFFFF"/>
              </a:highlight>
            </a:endParaRPr>
          </a:p>
          <a:p>
            <a:pPr indent="-342900" lvl="1" marL="914400" marR="0" rtl="0" algn="l">
              <a:lnSpc>
                <a:spcPct val="115000"/>
              </a:lnSpc>
              <a:spcBef>
                <a:spcPts val="1000"/>
              </a:spcBef>
              <a:spcAft>
                <a:spcPts val="0"/>
              </a:spcAft>
              <a:buClr>
                <a:srgbClr val="617287"/>
              </a:buClr>
              <a:buSzPts val="1800"/>
              <a:buChar char="○"/>
            </a:pPr>
            <a:r>
              <a:rPr b="1" lang="en" sz="1800">
                <a:solidFill>
                  <a:srgbClr val="617287"/>
                </a:solidFill>
                <a:highlight>
                  <a:srgbClr val="FFFFFF"/>
                </a:highlight>
              </a:rPr>
              <a:t>Happy path</a:t>
            </a:r>
            <a:r>
              <a:rPr lang="en" sz="1800">
                <a:solidFill>
                  <a:srgbClr val="617287"/>
                </a:solidFill>
                <a:highlight>
                  <a:srgbClr val="FFFFFF"/>
                </a:highlight>
              </a:rPr>
              <a:t>: If your assistant asks a user for some information and the user provides it, we call that a happy path.</a:t>
            </a:r>
            <a:endParaRPr sz="1800">
              <a:solidFill>
                <a:srgbClr val="617287"/>
              </a:solidFill>
              <a:highlight>
                <a:srgbClr val="FFFFFF"/>
              </a:highlight>
            </a:endParaRPr>
          </a:p>
          <a:p>
            <a:pPr indent="-342900" lvl="1" marL="914400" marR="0" rtl="0" algn="l">
              <a:lnSpc>
                <a:spcPct val="115000"/>
              </a:lnSpc>
              <a:spcBef>
                <a:spcPts val="1000"/>
              </a:spcBef>
              <a:spcAft>
                <a:spcPts val="0"/>
              </a:spcAft>
              <a:buClr>
                <a:srgbClr val="617287"/>
              </a:buClr>
              <a:buSzPts val="1800"/>
              <a:buChar char="○"/>
            </a:pPr>
            <a:r>
              <a:rPr b="1" lang="en" sz="1800">
                <a:solidFill>
                  <a:srgbClr val="617287"/>
                </a:solidFill>
                <a:highlight>
                  <a:srgbClr val="FFFFFF"/>
                </a:highlight>
              </a:rPr>
              <a:t>Unhappy path: </a:t>
            </a:r>
            <a:r>
              <a:rPr lang="en" sz="1800">
                <a:solidFill>
                  <a:srgbClr val="617287"/>
                </a:solidFill>
                <a:highlight>
                  <a:srgbClr val="FFFFFF"/>
                </a:highlight>
              </a:rPr>
              <a:t>All the possible edge cases of the bot</a:t>
            </a:r>
            <a:endParaRPr sz="1800">
              <a:solidFill>
                <a:srgbClr val="617287"/>
              </a:solidFill>
              <a:highlight>
                <a:srgbClr val="FFFFFF"/>
              </a:highlight>
            </a:endParaRPr>
          </a:p>
          <a:p>
            <a:pPr indent="0" lvl="0" marL="0" marR="0" rtl="0" algn="l">
              <a:lnSpc>
                <a:spcPct val="115000"/>
              </a:lnSpc>
              <a:spcBef>
                <a:spcPts val="1000"/>
              </a:spcBef>
              <a:spcAft>
                <a:spcPts val="1600"/>
              </a:spcAft>
              <a:buNone/>
            </a:pPr>
            <a:r>
              <a:t/>
            </a:r>
            <a:endParaRPr sz="1350">
              <a:solidFill>
                <a:srgbClr val="617287"/>
              </a:solidFill>
              <a:highlight>
                <a:srgbClr val="FFFFFF"/>
              </a:highlight>
            </a:endParaRPr>
          </a:p>
        </p:txBody>
      </p:sp>
      <p:sp>
        <p:nvSpPr>
          <p:cNvPr id="3424" name="Google Shape;3424;p344"/>
          <p:cNvSpPr txBox="1"/>
          <p:nvPr>
            <p:ph idx="2" type="title"/>
          </p:nvPr>
        </p:nvSpPr>
        <p:spPr>
          <a:xfrm>
            <a:off x="1686000" y="222850"/>
            <a:ext cx="70701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 CODING: MINIMUM VIABLE ASSISTANT</a:t>
            </a:r>
            <a:endParaRPr/>
          </a:p>
        </p:txBody>
      </p:sp>
      <p:sp>
        <p:nvSpPr>
          <p:cNvPr id="3425" name="Google Shape;3425;p344"/>
          <p:cNvSpPr txBox="1"/>
          <p:nvPr/>
        </p:nvSpPr>
        <p:spPr>
          <a:xfrm>
            <a:off x="5639350" y="2383025"/>
            <a:ext cx="4262700" cy="497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1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9" name="Shape 3429"/>
        <p:cNvGrpSpPr/>
        <p:nvPr/>
      </p:nvGrpSpPr>
      <p:grpSpPr>
        <a:xfrm>
          <a:off x="0" y="0"/>
          <a:ext cx="0" cy="0"/>
          <a:chOff x="0" y="0"/>
          <a:chExt cx="0" cy="0"/>
        </a:xfrm>
      </p:grpSpPr>
      <p:sp>
        <p:nvSpPr>
          <p:cNvPr id="3430" name="Google Shape;3430;p345"/>
          <p:cNvSpPr txBox="1"/>
          <p:nvPr>
            <p:ph type="title"/>
          </p:nvPr>
        </p:nvSpPr>
        <p:spPr>
          <a:xfrm>
            <a:off x="1286200" y="31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Rasa CLI to test your assistant</a:t>
            </a:r>
            <a:endParaRPr/>
          </a:p>
        </p:txBody>
      </p:sp>
      <p:sp>
        <p:nvSpPr>
          <p:cNvPr id="3431" name="Google Shape;3431;p345"/>
          <p:cNvSpPr txBox="1"/>
          <p:nvPr>
            <p:ph idx="2" type="title"/>
          </p:nvPr>
        </p:nvSpPr>
        <p:spPr>
          <a:xfrm>
            <a:off x="1286200" y="13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Testing</a:t>
            </a:r>
            <a:endParaRPr/>
          </a:p>
        </p:txBody>
      </p:sp>
      <p:grpSp>
        <p:nvGrpSpPr>
          <p:cNvPr id="3432" name="Google Shape;3432;p345"/>
          <p:cNvGrpSpPr/>
          <p:nvPr/>
        </p:nvGrpSpPr>
        <p:grpSpPr>
          <a:xfrm>
            <a:off x="3410233" y="972496"/>
            <a:ext cx="2323535" cy="3467386"/>
            <a:chOff x="1118224" y="283725"/>
            <a:chExt cx="2090826" cy="4076400"/>
          </a:xfrm>
        </p:grpSpPr>
        <p:sp>
          <p:nvSpPr>
            <p:cNvPr id="3433" name="Google Shape;3433;p345"/>
            <p:cNvSpPr/>
            <p:nvPr/>
          </p:nvSpPr>
          <p:spPr>
            <a:xfrm>
              <a:off x="1178650" y="283725"/>
              <a:ext cx="2030400" cy="4076400"/>
            </a:xfrm>
            <a:prstGeom prst="rect">
              <a:avLst/>
            </a:prstGeom>
            <a:solidFill>
              <a:srgbClr val="2C3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4" name="Google Shape;3434;p345"/>
            <p:cNvSpPr/>
            <p:nvPr/>
          </p:nvSpPr>
          <p:spPr>
            <a:xfrm>
              <a:off x="1118224" y="341749"/>
              <a:ext cx="2048100" cy="2490600"/>
            </a:xfrm>
            <a:prstGeom prst="rect">
              <a:avLst/>
            </a:prstGeom>
            <a:solidFill>
              <a:srgbClr val="FFFFFF"/>
            </a:solidFill>
            <a:ln cap="flat" cmpd="sng" w="19050">
              <a:solidFill>
                <a:srgbClr val="2C39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5" name="Google Shape;3435;p345"/>
            <p:cNvSpPr/>
            <p:nvPr/>
          </p:nvSpPr>
          <p:spPr>
            <a:xfrm>
              <a:off x="1233923" y="1774349"/>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5A17EE"/>
                  </a:solidFill>
                  <a:latin typeface="Source Sans Pro"/>
                  <a:ea typeface="Source Sans Pro"/>
                  <a:cs typeface="Source Sans Pro"/>
                  <a:sym typeface="Source Sans Pro"/>
                </a:rPr>
                <a:t>Split data into a test set or estimate how well your model generalizes using cross-validation.</a:t>
              </a:r>
              <a:endParaRPr sz="1100">
                <a:solidFill>
                  <a:srgbClr val="5A17EE"/>
                </a:solidFill>
                <a:latin typeface="Source Sans Pro"/>
                <a:ea typeface="Source Sans Pro"/>
                <a:cs typeface="Source Sans Pro"/>
                <a:sym typeface="Source Sans Pro"/>
              </a:endParaRPr>
            </a:p>
          </p:txBody>
        </p:sp>
        <p:sp>
          <p:nvSpPr>
            <p:cNvPr id="3436" name="Google Shape;3436;p34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A17EE"/>
                  </a:solidFill>
                  <a:latin typeface="Source Sans Pro"/>
                  <a:ea typeface="Source Sans Pro"/>
                  <a:cs typeface="Source Sans Pro"/>
                  <a:sym typeface="Source Sans Pro"/>
                </a:rPr>
                <a:t>NLU Evaluation</a:t>
              </a:r>
              <a:endParaRPr b="1" sz="3000">
                <a:solidFill>
                  <a:srgbClr val="5A17EE"/>
                </a:solidFill>
                <a:latin typeface="Source Sans Pro"/>
                <a:ea typeface="Source Sans Pro"/>
                <a:cs typeface="Source Sans Pro"/>
                <a:sym typeface="Source Sans Pro"/>
              </a:endParaRPr>
            </a:p>
          </p:txBody>
        </p:sp>
        <p:sp>
          <p:nvSpPr>
            <p:cNvPr id="3437" name="Google Shape;3437;p34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38" name="Google Shape;3438;p345"/>
            <p:cNvSpPr/>
            <p:nvPr/>
          </p:nvSpPr>
          <p:spPr>
            <a:xfrm>
              <a:off x="1314819" y="3118989"/>
              <a:ext cx="18150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Source Code Pro Medium"/>
                  <a:ea typeface="Source Code Pro Medium"/>
                  <a:cs typeface="Source Code Pro Medium"/>
                  <a:sym typeface="Source Code Pro Medium"/>
                </a:rPr>
                <a:t>$ rasa test nlu -u data/nlu.md --config config.yml --cross-validation</a:t>
              </a:r>
              <a:endParaRPr sz="1100">
                <a:solidFill>
                  <a:srgbClr val="FFFFFF"/>
                </a:solidFill>
                <a:latin typeface="Source Code Pro Medium"/>
                <a:ea typeface="Source Code Pro Medium"/>
                <a:cs typeface="Source Code Pro Medium"/>
                <a:sym typeface="Source Code Pro Medium"/>
              </a:endParaRPr>
            </a:p>
            <a:p>
              <a:pPr indent="0" lvl="0" marL="457200" rtl="0" algn="l">
                <a:lnSpc>
                  <a:spcPct val="115000"/>
                </a:lnSpc>
                <a:spcBef>
                  <a:spcPts val="0"/>
                </a:spcBef>
                <a:spcAft>
                  <a:spcPts val="0"/>
                </a:spcAft>
                <a:buClr>
                  <a:schemeClr val="dk1"/>
                </a:buClr>
                <a:buSzPts val="1100"/>
                <a:buFont typeface="Arial"/>
                <a:buNone/>
              </a:pPr>
              <a:r>
                <a:t/>
              </a:r>
              <a:endParaRPr sz="1100">
                <a:solidFill>
                  <a:srgbClr val="FFFFFF"/>
                </a:solidFill>
                <a:latin typeface="Source Code Pro Medium"/>
                <a:ea typeface="Source Code Pro Medium"/>
                <a:cs typeface="Source Code Pro Medium"/>
                <a:sym typeface="Source Code Pro Medium"/>
              </a:endParaRPr>
            </a:p>
          </p:txBody>
        </p:sp>
      </p:grpSp>
      <p:grpSp>
        <p:nvGrpSpPr>
          <p:cNvPr id="3439" name="Google Shape;3439;p345"/>
          <p:cNvGrpSpPr/>
          <p:nvPr/>
        </p:nvGrpSpPr>
        <p:grpSpPr>
          <a:xfrm>
            <a:off x="5792048" y="972496"/>
            <a:ext cx="2323535" cy="3467386"/>
            <a:chOff x="1118224" y="283725"/>
            <a:chExt cx="2090826" cy="4076400"/>
          </a:xfrm>
        </p:grpSpPr>
        <p:sp>
          <p:nvSpPr>
            <p:cNvPr id="3440" name="Google Shape;3440;p345"/>
            <p:cNvSpPr/>
            <p:nvPr/>
          </p:nvSpPr>
          <p:spPr>
            <a:xfrm>
              <a:off x="1178650" y="283725"/>
              <a:ext cx="2030400" cy="4076400"/>
            </a:xfrm>
            <a:prstGeom prst="rect">
              <a:avLst/>
            </a:prstGeom>
            <a:solidFill>
              <a:srgbClr val="2C3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1" name="Google Shape;3441;p345"/>
            <p:cNvSpPr/>
            <p:nvPr/>
          </p:nvSpPr>
          <p:spPr>
            <a:xfrm>
              <a:off x="1118224" y="341749"/>
              <a:ext cx="2048100" cy="2490600"/>
            </a:xfrm>
            <a:prstGeom prst="rect">
              <a:avLst/>
            </a:prstGeom>
            <a:solidFill>
              <a:srgbClr val="FFFFFF"/>
            </a:solidFill>
            <a:ln cap="flat" cmpd="sng" w="19050">
              <a:solidFill>
                <a:srgbClr val="2C39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2" name="Google Shape;3442;p345"/>
            <p:cNvSpPr/>
            <p:nvPr/>
          </p:nvSpPr>
          <p:spPr>
            <a:xfrm>
              <a:off x="1233923" y="1774349"/>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5A17EE"/>
                  </a:solidFill>
                  <a:latin typeface="Source Sans Pro"/>
                  <a:ea typeface="Source Sans Pro"/>
                  <a:cs typeface="Source Sans Pro"/>
                  <a:sym typeface="Source Sans Pro"/>
                </a:rPr>
                <a:t>Evaluate your trained model on a set of test stories and generate a confusion matrix.</a:t>
              </a:r>
              <a:endParaRPr sz="1100">
                <a:solidFill>
                  <a:srgbClr val="5A17EE"/>
                </a:solidFill>
                <a:latin typeface="Source Sans Pro"/>
                <a:ea typeface="Source Sans Pro"/>
                <a:cs typeface="Source Sans Pro"/>
                <a:sym typeface="Source Sans Pro"/>
              </a:endParaRPr>
            </a:p>
          </p:txBody>
        </p:sp>
        <p:sp>
          <p:nvSpPr>
            <p:cNvPr id="3443" name="Google Shape;3443;p34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A17EE"/>
                  </a:solidFill>
                  <a:latin typeface="Source Sans Pro"/>
                  <a:ea typeface="Source Sans Pro"/>
                  <a:cs typeface="Source Sans Pro"/>
                  <a:sym typeface="Source Sans Pro"/>
                </a:rPr>
                <a:t>Core Evaluation</a:t>
              </a:r>
              <a:endParaRPr b="1" sz="3000">
                <a:solidFill>
                  <a:srgbClr val="5A17EE"/>
                </a:solidFill>
                <a:latin typeface="Source Sans Pro"/>
                <a:ea typeface="Source Sans Pro"/>
                <a:cs typeface="Source Sans Pro"/>
                <a:sym typeface="Source Sans Pro"/>
              </a:endParaRPr>
            </a:p>
          </p:txBody>
        </p:sp>
        <p:sp>
          <p:nvSpPr>
            <p:cNvPr id="3444" name="Google Shape;3444;p34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5" name="Google Shape;3445;p345"/>
            <p:cNvSpPr/>
            <p:nvPr/>
          </p:nvSpPr>
          <p:spPr>
            <a:xfrm>
              <a:off x="1286355" y="3118989"/>
              <a:ext cx="18150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Source Code Pro Medium"/>
                  <a:ea typeface="Source Code Pro Medium"/>
                  <a:cs typeface="Source Code Pro Medium"/>
                  <a:sym typeface="Source Code Pro Medium"/>
                </a:rPr>
                <a:t>$ rasa test core --stories test_stories.md --out results</a:t>
              </a:r>
              <a:endParaRPr sz="1100">
                <a:solidFill>
                  <a:srgbClr val="FFFFFF"/>
                </a:solidFill>
                <a:latin typeface="Source Code Pro Medium"/>
                <a:ea typeface="Source Code Pro Medium"/>
                <a:cs typeface="Source Code Pro Medium"/>
                <a:sym typeface="Source Code Pro Medium"/>
              </a:endParaRPr>
            </a:p>
          </p:txBody>
        </p:sp>
      </p:grpSp>
      <p:grpSp>
        <p:nvGrpSpPr>
          <p:cNvPr id="3446" name="Google Shape;3446;p345"/>
          <p:cNvGrpSpPr/>
          <p:nvPr/>
        </p:nvGrpSpPr>
        <p:grpSpPr>
          <a:xfrm>
            <a:off x="1028419" y="972496"/>
            <a:ext cx="2453949" cy="3467386"/>
            <a:chOff x="1118224" y="283725"/>
            <a:chExt cx="2208179" cy="4076400"/>
          </a:xfrm>
        </p:grpSpPr>
        <p:sp>
          <p:nvSpPr>
            <p:cNvPr id="3447" name="Google Shape;3447;p345"/>
            <p:cNvSpPr/>
            <p:nvPr/>
          </p:nvSpPr>
          <p:spPr>
            <a:xfrm>
              <a:off x="1178650" y="283725"/>
              <a:ext cx="2030400" cy="4076400"/>
            </a:xfrm>
            <a:prstGeom prst="rect">
              <a:avLst/>
            </a:prstGeom>
            <a:solidFill>
              <a:srgbClr val="2C3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8" name="Google Shape;3448;p345"/>
            <p:cNvSpPr/>
            <p:nvPr/>
          </p:nvSpPr>
          <p:spPr>
            <a:xfrm>
              <a:off x="1118224" y="341749"/>
              <a:ext cx="2048100" cy="2490600"/>
            </a:xfrm>
            <a:prstGeom prst="rect">
              <a:avLst/>
            </a:prstGeom>
            <a:solidFill>
              <a:srgbClr val="FFFFFF"/>
            </a:solidFill>
            <a:ln cap="flat" cmpd="sng" w="19050">
              <a:solidFill>
                <a:srgbClr val="2C39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49" name="Google Shape;3449;p345"/>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A17EE"/>
                  </a:solidFill>
                  <a:latin typeface="Source Sans Pro"/>
                  <a:ea typeface="Source Sans Pro"/>
                  <a:cs typeface="Source Sans Pro"/>
                  <a:sym typeface="Source Sans Pro"/>
                </a:rPr>
                <a:t>End to End Evaluation</a:t>
              </a:r>
              <a:endParaRPr b="1" sz="3000">
                <a:solidFill>
                  <a:srgbClr val="5A17EE"/>
                </a:solidFill>
                <a:latin typeface="Source Sans Pro"/>
                <a:ea typeface="Source Sans Pro"/>
                <a:cs typeface="Source Sans Pro"/>
                <a:sym typeface="Source Sans Pro"/>
              </a:endParaRPr>
            </a:p>
          </p:txBody>
        </p:sp>
        <p:sp>
          <p:nvSpPr>
            <p:cNvPr id="3450" name="Google Shape;3450;p345"/>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51" name="Google Shape;3451;p345"/>
            <p:cNvSpPr/>
            <p:nvPr/>
          </p:nvSpPr>
          <p:spPr>
            <a:xfrm>
              <a:off x="1296002"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Source Code Pro Medium"/>
                  <a:ea typeface="Source Code Pro Medium"/>
                  <a:cs typeface="Source Code Pro Medium"/>
                  <a:sym typeface="Source Code Pro Medium"/>
                </a:rPr>
                <a:t>$ rasa test </a:t>
              </a:r>
              <a:endParaRPr sz="1100">
                <a:solidFill>
                  <a:srgbClr val="FFFFFF"/>
                </a:solidFill>
                <a:latin typeface="Source Code Pro Medium"/>
                <a:ea typeface="Source Code Pro Medium"/>
                <a:cs typeface="Source Code Pro Medium"/>
                <a:sym typeface="Source Code Pro Medium"/>
              </a:endParaRPr>
            </a:p>
          </p:txBody>
        </p:sp>
        <p:sp>
          <p:nvSpPr>
            <p:cNvPr id="3452" name="Google Shape;3452;p345"/>
            <p:cNvSpPr/>
            <p:nvPr/>
          </p:nvSpPr>
          <p:spPr>
            <a:xfrm>
              <a:off x="1233923" y="174411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5A17EE"/>
                  </a:solidFill>
                  <a:latin typeface="Source Sans Pro"/>
                  <a:ea typeface="Source Sans Pro"/>
                  <a:cs typeface="Source Sans Pro"/>
                  <a:sym typeface="Source Sans Pro"/>
                </a:rPr>
                <a:t>Run through test conversations to make sure that both NLU and Core make correct predictions.</a:t>
              </a:r>
              <a:endParaRPr sz="1100">
                <a:solidFill>
                  <a:srgbClr val="5A17EE"/>
                </a:solidFill>
                <a:latin typeface="Source Sans Pro"/>
                <a:ea typeface="Source Sans Pro"/>
                <a:cs typeface="Source Sans Pro"/>
                <a:sym typeface="Source Sans Pro"/>
              </a:endParaRPr>
            </a:p>
          </p:txBody>
        </p:sp>
      </p:grpSp>
    </p:spTree>
  </p:cSld>
  <p:clrMapOvr>
    <a:masterClrMapping/>
  </p:clrMapOvr>
</p:sld>
</file>

<file path=ppt/slides/slide1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6" name="Shape 3456"/>
        <p:cNvGrpSpPr/>
        <p:nvPr/>
      </p:nvGrpSpPr>
      <p:grpSpPr>
        <a:xfrm>
          <a:off x="0" y="0"/>
          <a:ext cx="0" cy="0"/>
          <a:chOff x="0" y="0"/>
          <a:chExt cx="0" cy="0"/>
        </a:xfrm>
      </p:grpSpPr>
      <p:sp>
        <p:nvSpPr>
          <p:cNvPr id="3457" name="Google Shape;3457;p346"/>
          <p:cNvSpPr/>
          <p:nvPr/>
        </p:nvSpPr>
        <p:spPr>
          <a:xfrm>
            <a:off x="2749300" y="1283975"/>
            <a:ext cx="5043300" cy="3401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b="1">
              <a:solidFill>
                <a:srgbClr val="D9D9D9"/>
              </a:solidFill>
              <a:latin typeface="Source Sans Pro"/>
              <a:ea typeface="Source Sans Pro"/>
              <a:cs typeface="Source Sans Pro"/>
              <a:sym typeface="Source Sans Pro"/>
            </a:endParaRPr>
          </a:p>
        </p:txBody>
      </p:sp>
      <p:sp>
        <p:nvSpPr>
          <p:cNvPr id="3458" name="Google Shape;3458;p346"/>
          <p:cNvSpPr/>
          <p:nvPr/>
        </p:nvSpPr>
        <p:spPr>
          <a:xfrm>
            <a:off x="6294500" y="2371000"/>
            <a:ext cx="12411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ML-based Dialogue Management</a:t>
            </a:r>
            <a:endParaRPr b="1">
              <a:solidFill>
                <a:srgbClr val="5A17EE"/>
              </a:solidFill>
              <a:latin typeface="Source Sans Pro"/>
              <a:ea typeface="Source Sans Pro"/>
              <a:cs typeface="Source Sans Pro"/>
              <a:sym typeface="Source Sans Pro"/>
            </a:endParaRPr>
          </a:p>
        </p:txBody>
      </p:sp>
      <p:sp>
        <p:nvSpPr>
          <p:cNvPr id="3459" name="Google Shape;3459;p346"/>
          <p:cNvSpPr/>
          <p:nvPr/>
        </p:nvSpPr>
        <p:spPr>
          <a:xfrm>
            <a:off x="4719150" y="1416400"/>
            <a:ext cx="1413900" cy="954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D9D9D9"/>
                </a:solidFill>
                <a:latin typeface="Source Sans Pro"/>
                <a:ea typeface="Source Sans Pro"/>
                <a:cs typeface="Source Sans Pro"/>
                <a:sym typeface="Source Sans Pro"/>
              </a:rPr>
            </a:br>
            <a:r>
              <a:rPr b="1" lang="en">
                <a:solidFill>
                  <a:srgbClr val="D9D9D9"/>
                </a:solidFill>
                <a:latin typeface="Source Sans Pro"/>
                <a:ea typeface="Source Sans Pro"/>
                <a:cs typeface="Source Sans Pro"/>
                <a:sym typeface="Source Sans Pro"/>
              </a:rPr>
              <a:t>Natural Language Understanding</a:t>
            </a:r>
            <a:endParaRPr b="1">
              <a:solidFill>
                <a:srgbClr val="D9D9D9"/>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D9D9D9"/>
                </a:solidFill>
                <a:latin typeface="Source Sans Pro"/>
                <a:ea typeface="Source Sans Pro"/>
                <a:cs typeface="Source Sans Pro"/>
                <a:sym typeface="Source Sans Pro"/>
              </a:rPr>
            </a:br>
            <a:endParaRPr b="1">
              <a:solidFill>
                <a:srgbClr val="D9D9D9"/>
              </a:solidFill>
              <a:latin typeface="Source Sans Pro"/>
              <a:ea typeface="Source Sans Pro"/>
              <a:cs typeface="Source Sans Pro"/>
              <a:sym typeface="Source Sans Pro"/>
            </a:endParaRPr>
          </a:p>
        </p:txBody>
      </p:sp>
      <p:sp>
        <p:nvSpPr>
          <p:cNvPr id="3460" name="Google Shape;3460;p346"/>
          <p:cNvSpPr/>
          <p:nvPr/>
        </p:nvSpPr>
        <p:spPr>
          <a:xfrm>
            <a:off x="4719150" y="3414401"/>
            <a:ext cx="1413900" cy="1259100"/>
          </a:xfrm>
          <a:prstGeom prst="rect">
            <a:avLst/>
          </a:prstGeom>
          <a:solidFill>
            <a:srgbClr val="FFFFFF"/>
          </a:solidFill>
          <a:ln cap="flat" cmpd="sng" w="9525">
            <a:solidFill>
              <a:srgbClr val="F7F8F9"/>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Natural Language Generation</a:t>
            </a:r>
            <a:endParaRPr>
              <a:solidFill>
                <a:srgbClr val="D9D9D9"/>
              </a:solidFill>
              <a:latin typeface="Source Sans Pro"/>
              <a:ea typeface="Source Sans Pro"/>
              <a:cs typeface="Source Sans Pro"/>
              <a:sym typeface="Source Sans Pro"/>
            </a:endParaRPr>
          </a:p>
        </p:txBody>
      </p:sp>
      <p:sp>
        <p:nvSpPr>
          <p:cNvPr id="3461" name="Google Shape;3461;p346"/>
          <p:cNvSpPr/>
          <p:nvPr/>
        </p:nvSpPr>
        <p:spPr>
          <a:xfrm>
            <a:off x="3014550" y="2274550"/>
            <a:ext cx="1241100" cy="15762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i="0" lang="en" sz="1400" u="none" cap="none" strike="noStrike">
                <a:solidFill>
                  <a:srgbClr val="D9D9D9"/>
                </a:solidFill>
                <a:latin typeface="Source Sans Pro"/>
                <a:ea typeface="Source Sans Pro"/>
                <a:cs typeface="Source Sans Pro"/>
                <a:sym typeface="Source Sans Pro"/>
              </a:rPr>
              <a:t>Connector Modules</a:t>
            </a:r>
            <a:endParaRPr i="0" sz="1100" u="none" cap="none" strike="noStrike">
              <a:solidFill>
                <a:srgbClr val="D9D9D9"/>
              </a:solidFill>
              <a:latin typeface="Source Sans Pro"/>
              <a:ea typeface="Source Sans Pro"/>
              <a:cs typeface="Source Sans Pro"/>
              <a:sym typeface="Source Sans Pro"/>
            </a:endParaRPr>
          </a:p>
        </p:txBody>
      </p:sp>
      <p:cxnSp>
        <p:nvCxnSpPr>
          <p:cNvPr id="3462" name="Google Shape;3462;p346"/>
          <p:cNvCxnSpPr>
            <a:stCxn id="3461" idx="0"/>
          </p:cNvCxnSpPr>
          <p:nvPr/>
        </p:nvCxnSpPr>
        <p:spPr>
          <a:xfrm rot="-5400000">
            <a:off x="3975750" y="1528300"/>
            <a:ext cx="405600" cy="1086900"/>
          </a:xfrm>
          <a:prstGeom prst="bentConnector2">
            <a:avLst/>
          </a:prstGeom>
          <a:noFill/>
          <a:ln cap="flat" cmpd="sng" w="9525">
            <a:solidFill>
              <a:srgbClr val="EFEFEF"/>
            </a:solidFill>
            <a:prstDash val="solid"/>
            <a:round/>
            <a:headEnd len="sm" w="sm" type="none"/>
            <a:tailEnd len="sm" w="sm" type="triangle"/>
          </a:ln>
          <a:effectLst>
            <a:outerShdw blurRad="57150" rotWithShape="0" algn="bl" dir="5400000" dist="19050">
              <a:srgbClr val="D9D9D9">
                <a:alpha val="19000"/>
              </a:srgbClr>
            </a:outerShdw>
          </a:effectLst>
        </p:spPr>
      </p:cxnSp>
      <p:cxnSp>
        <p:nvCxnSpPr>
          <p:cNvPr id="3463" name="Google Shape;3463;p346"/>
          <p:cNvCxnSpPr>
            <a:endCxn id="3458" idx="0"/>
          </p:cNvCxnSpPr>
          <p:nvPr/>
        </p:nvCxnSpPr>
        <p:spPr>
          <a:xfrm>
            <a:off x="6141050" y="1869100"/>
            <a:ext cx="774000" cy="501900"/>
          </a:xfrm>
          <a:prstGeom prst="bentConnector2">
            <a:avLst/>
          </a:prstGeom>
          <a:noFill/>
          <a:ln cap="flat" cmpd="sng" w="28575">
            <a:solidFill>
              <a:srgbClr val="EEEEEE"/>
            </a:solidFill>
            <a:prstDash val="solid"/>
            <a:round/>
            <a:headEnd len="sm" w="sm" type="none"/>
            <a:tailEnd len="med" w="med" type="triangle"/>
          </a:ln>
        </p:spPr>
      </p:cxnSp>
      <p:cxnSp>
        <p:nvCxnSpPr>
          <p:cNvPr id="3464" name="Google Shape;3464;p346"/>
          <p:cNvCxnSpPr>
            <a:stCxn id="3458" idx="2"/>
          </p:cNvCxnSpPr>
          <p:nvPr/>
        </p:nvCxnSpPr>
        <p:spPr>
          <a:xfrm rot="5400000">
            <a:off x="6284450" y="3501100"/>
            <a:ext cx="501600" cy="759600"/>
          </a:xfrm>
          <a:prstGeom prst="bentConnector2">
            <a:avLst/>
          </a:prstGeom>
          <a:noFill/>
          <a:ln cap="flat" cmpd="sng" w="28575">
            <a:solidFill>
              <a:srgbClr val="EEEEEE"/>
            </a:solidFill>
            <a:prstDash val="solid"/>
            <a:round/>
            <a:headEnd len="sm" w="sm" type="none"/>
            <a:tailEnd len="med" w="med" type="triangle"/>
          </a:ln>
        </p:spPr>
      </p:cxnSp>
      <p:cxnSp>
        <p:nvCxnSpPr>
          <p:cNvPr id="3465" name="Google Shape;3465;p346"/>
          <p:cNvCxnSpPr>
            <a:endCxn id="3461" idx="2"/>
          </p:cNvCxnSpPr>
          <p:nvPr/>
        </p:nvCxnSpPr>
        <p:spPr>
          <a:xfrm rot="10800000">
            <a:off x="3635100" y="3850750"/>
            <a:ext cx="1093800" cy="386400"/>
          </a:xfrm>
          <a:prstGeom prst="bentConnector2">
            <a:avLst/>
          </a:prstGeom>
          <a:noFill/>
          <a:ln cap="flat" cmpd="sng" w="28575">
            <a:solidFill>
              <a:srgbClr val="EEEEEE"/>
            </a:solidFill>
            <a:prstDash val="solid"/>
            <a:round/>
            <a:headEnd len="sm" w="sm" type="none"/>
            <a:tailEnd len="med" w="med" type="triangle"/>
          </a:ln>
        </p:spPr>
      </p:cxnSp>
      <p:grpSp>
        <p:nvGrpSpPr>
          <p:cNvPr id="3466" name="Google Shape;3466;p346"/>
          <p:cNvGrpSpPr/>
          <p:nvPr/>
        </p:nvGrpSpPr>
        <p:grpSpPr>
          <a:xfrm>
            <a:off x="8110100" y="2023150"/>
            <a:ext cx="952800" cy="1954800"/>
            <a:chOff x="8034050" y="1672800"/>
            <a:chExt cx="952800" cy="1954800"/>
          </a:xfrm>
        </p:grpSpPr>
        <p:sp>
          <p:nvSpPr>
            <p:cNvPr id="3467" name="Google Shape;3467;p346"/>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5A17EE"/>
                  </a:solidFill>
                  <a:latin typeface="Source Sans Pro"/>
                  <a:ea typeface="Source Sans Pro"/>
                  <a:cs typeface="Source Sans Pro"/>
                  <a:sym typeface="Source Sans Pro"/>
                </a:rPr>
                <a:t>Backend,</a:t>
              </a:r>
              <a:endParaRPr sz="1100">
                <a:solidFill>
                  <a:srgbClr val="5A17EE"/>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5A17EE"/>
                  </a:solidFill>
                  <a:latin typeface="Source Sans Pro"/>
                  <a:ea typeface="Source Sans Pro"/>
                  <a:cs typeface="Source Sans Pro"/>
                  <a:sym typeface="Source Sans Pro"/>
                </a:rPr>
                <a:t>database, API, etc.</a:t>
              </a:r>
              <a:endParaRPr sz="1100">
                <a:solidFill>
                  <a:srgbClr val="5A17EE"/>
                </a:solidFill>
                <a:latin typeface="Source Sans Pro"/>
                <a:ea typeface="Source Sans Pro"/>
                <a:cs typeface="Source Sans Pro"/>
                <a:sym typeface="Source Sans Pro"/>
              </a:endParaRPr>
            </a:p>
          </p:txBody>
        </p:sp>
        <p:pic>
          <p:nvPicPr>
            <p:cNvPr id="3468" name="Google Shape;3468;p346"/>
            <p:cNvPicPr preferRelativeResize="0"/>
            <p:nvPr/>
          </p:nvPicPr>
          <p:blipFill>
            <a:blip r:embed="rId3">
              <a:alphaModFix/>
            </a:blip>
            <a:stretch>
              <a:fillRect/>
            </a:stretch>
          </p:blipFill>
          <p:spPr>
            <a:xfrm>
              <a:off x="8179543" y="2319292"/>
              <a:ext cx="661800" cy="661800"/>
            </a:xfrm>
            <a:prstGeom prst="rect">
              <a:avLst/>
            </a:prstGeom>
            <a:noFill/>
            <a:ln>
              <a:noFill/>
            </a:ln>
          </p:spPr>
        </p:pic>
      </p:grpSp>
      <p:cxnSp>
        <p:nvCxnSpPr>
          <p:cNvPr id="3469" name="Google Shape;3469;p346"/>
          <p:cNvCxnSpPr>
            <a:stCxn id="3458" idx="3"/>
            <a:endCxn id="3467" idx="1"/>
          </p:cNvCxnSpPr>
          <p:nvPr/>
        </p:nvCxnSpPr>
        <p:spPr>
          <a:xfrm>
            <a:off x="7535600" y="3000550"/>
            <a:ext cx="574500" cy="0"/>
          </a:xfrm>
          <a:prstGeom prst="straightConnector1">
            <a:avLst/>
          </a:prstGeom>
          <a:noFill/>
          <a:ln cap="flat" cmpd="sng" w="28575">
            <a:solidFill>
              <a:srgbClr val="5A17EE"/>
            </a:solidFill>
            <a:prstDash val="solid"/>
            <a:round/>
            <a:headEnd len="sm" w="sm" type="triangle"/>
            <a:tailEnd len="med" w="med" type="triangle"/>
          </a:ln>
        </p:spPr>
      </p:cxnSp>
      <p:pic>
        <p:nvPicPr>
          <p:cNvPr id="3470" name="Google Shape;3470;p346"/>
          <p:cNvPicPr preferRelativeResize="0"/>
          <p:nvPr/>
        </p:nvPicPr>
        <p:blipFill>
          <a:blip r:embed="rId4">
            <a:alphaModFix/>
          </a:blip>
          <a:stretch>
            <a:fillRect/>
          </a:stretch>
        </p:blipFill>
        <p:spPr>
          <a:xfrm>
            <a:off x="211425" y="2062577"/>
            <a:ext cx="568525" cy="568562"/>
          </a:xfrm>
          <a:prstGeom prst="rect">
            <a:avLst/>
          </a:prstGeom>
          <a:noFill/>
          <a:ln>
            <a:noFill/>
          </a:ln>
        </p:spPr>
      </p:pic>
      <p:sp>
        <p:nvSpPr>
          <p:cNvPr id="3471" name="Google Shape;3471;p346"/>
          <p:cNvSpPr/>
          <p:nvPr/>
        </p:nvSpPr>
        <p:spPr>
          <a:xfrm>
            <a:off x="926550" y="1915950"/>
            <a:ext cx="1490100" cy="9897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1200">
                <a:solidFill>
                  <a:srgbClr val="EFEFEF"/>
                </a:solidFill>
                <a:latin typeface="Source Sans Pro"/>
                <a:ea typeface="Source Sans Pro"/>
                <a:cs typeface="Source Sans Pro"/>
                <a:sym typeface="Source Sans Pro"/>
              </a:rPr>
              <a:t>My new address is 222 Broadway NYC.</a:t>
            </a:r>
            <a:endParaRPr b="1" i="1" sz="1200">
              <a:solidFill>
                <a:srgbClr val="EFEFEF"/>
              </a:solidFill>
              <a:latin typeface="Source Sans Pro"/>
              <a:ea typeface="Source Sans Pro"/>
              <a:cs typeface="Source Sans Pro"/>
              <a:sym typeface="Source Sans Pro"/>
            </a:endParaRPr>
          </a:p>
        </p:txBody>
      </p:sp>
      <p:pic>
        <p:nvPicPr>
          <p:cNvPr id="3472" name="Google Shape;3472;p346"/>
          <p:cNvPicPr preferRelativeResize="0"/>
          <p:nvPr/>
        </p:nvPicPr>
        <p:blipFill>
          <a:blip r:embed="rId5">
            <a:alphaModFix/>
          </a:blip>
          <a:stretch>
            <a:fillRect/>
          </a:stretch>
        </p:blipFill>
        <p:spPr>
          <a:xfrm>
            <a:off x="2836275" y="1420337"/>
            <a:ext cx="574499" cy="279325"/>
          </a:xfrm>
          <a:prstGeom prst="rect">
            <a:avLst/>
          </a:prstGeom>
          <a:no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pic>
      <p:cxnSp>
        <p:nvCxnSpPr>
          <p:cNvPr id="3473" name="Google Shape;3473;p346"/>
          <p:cNvCxnSpPr>
            <a:endCxn id="3471" idx="3"/>
          </p:cNvCxnSpPr>
          <p:nvPr/>
        </p:nvCxnSpPr>
        <p:spPr>
          <a:xfrm rot="10800000">
            <a:off x="2416650" y="2410800"/>
            <a:ext cx="618900" cy="0"/>
          </a:xfrm>
          <a:prstGeom prst="straightConnector1">
            <a:avLst/>
          </a:prstGeom>
          <a:noFill/>
          <a:ln cap="flat" cmpd="sng" w="28575">
            <a:solidFill>
              <a:srgbClr val="EEEEEE"/>
            </a:solidFill>
            <a:prstDash val="solid"/>
            <a:round/>
            <a:headEnd len="med" w="med" type="triangle"/>
            <a:tailEnd len="med" w="med" type="none"/>
          </a:ln>
        </p:spPr>
      </p:cxnSp>
      <p:sp>
        <p:nvSpPr>
          <p:cNvPr id="3474" name="Google Shape;3474;p346"/>
          <p:cNvSpPr/>
          <p:nvPr/>
        </p:nvSpPr>
        <p:spPr>
          <a:xfrm>
            <a:off x="825800" y="3165300"/>
            <a:ext cx="1490100" cy="8688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EFEFEF"/>
                </a:solidFill>
                <a:latin typeface="Source Sans Pro"/>
                <a:ea typeface="Source Sans Pro"/>
                <a:cs typeface="Source Sans Pro"/>
                <a:sym typeface="Source Sans Pro"/>
              </a:rPr>
              <a:t>~~~</a:t>
            </a:r>
            <a:endParaRPr b="1" i="1" sz="1200">
              <a:solidFill>
                <a:srgbClr val="EFEFEF"/>
              </a:solidFill>
              <a:latin typeface="Source Sans Pro"/>
              <a:ea typeface="Source Sans Pro"/>
              <a:cs typeface="Source Sans Pro"/>
              <a:sym typeface="Source Sans Pro"/>
            </a:endParaRPr>
          </a:p>
        </p:txBody>
      </p:sp>
      <p:cxnSp>
        <p:nvCxnSpPr>
          <p:cNvPr id="3475" name="Google Shape;3475;p346"/>
          <p:cNvCxnSpPr/>
          <p:nvPr/>
        </p:nvCxnSpPr>
        <p:spPr>
          <a:xfrm rot="10800000">
            <a:off x="2386111" y="3521296"/>
            <a:ext cx="628500" cy="0"/>
          </a:xfrm>
          <a:prstGeom prst="straightConnector1">
            <a:avLst/>
          </a:prstGeom>
          <a:noFill/>
          <a:ln cap="flat" cmpd="sng" w="28575">
            <a:solidFill>
              <a:srgbClr val="EEEEEE"/>
            </a:solidFill>
            <a:prstDash val="solid"/>
            <a:round/>
            <a:headEnd len="sm" w="sm" type="none"/>
            <a:tailEnd len="med" w="med" type="triangle"/>
          </a:ln>
        </p:spPr>
      </p:cxnSp>
      <p:pic>
        <p:nvPicPr>
          <p:cNvPr id="3476" name="Google Shape;3476;p346"/>
          <p:cNvPicPr preferRelativeResize="0"/>
          <p:nvPr/>
        </p:nvPicPr>
        <p:blipFill>
          <a:blip r:embed="rId6">
            <a:alphaModFix/>
          </a:blip>
          <a:stretch>
            <a:fillRect/>
          </a:stretch>
        </p:blipFill>
        <p:spPr>
          <a:xfrm>
            <a:off x="136700" y="3246187"/>
            <a:ext cx="618900" cy="707026"/>
          </a:xfrm>
          <a:prstGeom prst="rect">
            <a:avLst/>
          </a:prstGeom>
          <a:noFill/>
          <a:ln>
            <a:noFill/>
          </a:ln>
        </p:spPr>
      </p:pic>
      <p:sp>
        <p:nvSpPr>
          <p:cNvPr id="3477" name="Google Shape;3477;p346"/>
          <p:cNvSpPr txBox="1"/>
          <p:nvPr>
            <p:ph type="title"/>
          </p:nvPr>
        </p:nvSpPr>
        <p:spPr>
          <a:xfrm>
            <a:off x="1686000" y="394525"/>
            <a:ext cx="7070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Custom Actions: Connecting to the outside world</a:t>
            </a:r>
            <a:endParaRPr/>
          </a:p>
        </p:txBody>
      </p:sp>
      <p:sp>
        <p:nvSpPr>
          <p:cNvPr id="3478" name="Google Shape;3478;p346"/>
          <p:cNvSpPr txBox="1"/>
          <p:nvPr>
            <p:ph idx="2" type="title"/>
          </p:nvPr>
        </p:nvSpPr>
        <p:spPr>
          <a:xfrm>
            <a:off x="1686000" y="222850"/>
            <a:ext cx="70701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pic>
        <p:nvPicPr>
          <p:cNvPr id="3479" name="Google Shape;3479;p346"/>
          <p:cNvPicPr preferRelativeResize="0"/>
          <p:nvPr/>
        </p:nvPicPr>
        <p:blipFill>
          <a:blip r:embed="rId7">
            <a:alphaModFix/>
          </a:blip>
          <a:stretch>
            <a:fillRect/>
          </a:stretch>
        </p:blipFill>
        <p:spPr>
          <a:xfrm>
            <a:off x="8255593" y="2669642"/>
            <a:ext cx="661800" cy="6618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149"/>
          <p:cNvSpPr txBox="1"/>
          <p:nvPr>
            <p:ph type="title"/>
          </p:nvPr>
        </p:nvSpPr>
        <p:spPr>
          <a:xfrm>
            <a:off x="235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655" name="Google Shape;655;p149"/>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a:t>
            </a:r>
            <a:endParaRPr/>
          </a:p>
        </p:txBody>
      </p:sp>
      <p:sp>
        <p:nvSpPr>
          <p:cNvPr id="656" name="Google Shape;656;p149"/>
          <p:cNvSpPr txBox="1"/>
          <p:nvPr>
            <p:ph idx="1" type="body"/>
          </p:nvPr>
        </p:nvSpPr>
        <p:spPr>
          <a:xfrm>
            <a:off x="235500" y="8358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50">
                <a:solidFill>
                  <a:srgbClr val="666666"/>
                </a:solidFill>
              </a:rPr>
              <a:t>Part</a:t>
            </a:r>
            <a:r>
              <a:rPr b="1" lang="en" sz="1250">
                <a:solidFill>
                  <a:srgbClr val="666666"/>
                </a:solidFill>
              </a:rPr>
              <a:t> 1: Welcome and deep dive into Rasa</a:t>
            </a:r>
            <a:endParaRPr b="1" sz="1250">
              <a:solidFill>
                <a:srgbClr val="666666"/>
              </a:solidFill>
            </a:endParaRPr>
          </a:p>
          <a:p>
            <a:pPr indent="-307975" lvl="0" marL="457200" rtl="0" algn="l">
              <a:spcBef>
                <a:spcPts val="1600"/>
              </a:spcBef>
              <a:spcAft>
                <a:spcPts val="0"/>
              </a:spcAft>
              <a:buClr>
                <a:srgbClr val="666666"/>
              </a:buClr>
              <a:buSzPts val="1250"/>
              <a:buChar char="●"/>
            </a:pPr>
            <a:r>
              <a:rPr lang="en" sz="1250">
                <a:solidFill>
                  <a:srgbClr val="666666"/>
                </a:solidFill>
              </a:rPr>
              <a:t>Welcome! 👋</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Intro to Rasa</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Conversation Design</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Deep dive into NLU</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Deep dive into dialogue policies</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CDD and testing</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Demo</a:t>
            </a:r>
            <a:endParaRPr sz="1250">
              <a:solidFill>
                <a:srgbClr val="666666"/>
              </a:solidFill>
            </a:endParaRPr>
          </a:p>
          <a:p>
            <a:pPr indent="0" lvl="0" marL="0" rtl="0" algn="l">
              <a:spcBef>
                <a:spcPts val="1600"/>
              </a:spcBef>
              <a:spcAft>
                <a:spcPts val="0"/>
              </a:spcAft>
              <a:buNone/>
            </a:pPr>
            <a:r>
              <a:rPr b="1" lang="en" sz="1250">
                <a:solidFill>
                  <a:srgbClr val="666666"/>
                </a:solidFill>
              </a:rPr>
              <a:t>Part </a:t>
            </a:r>
            <a:r>
              <a:rPr b="1" lang="en" sz="1250">
                <a:solidFill>
                  <a:srgbClr val="666666"/>
                </a:solidFill>
              </a:rPr>
              <a:t>2: Adding custom actions, forms and improving your assistant using Rasa X</a:t>
            </a:r>
            <a:endParaRPr b="1" sz="1250">
              <a:solidFill>
                <a:srgbClr val="666666"/>
              </a:solidFill>
            </a:endParaRPr>
          </a:p>
          <a:p>
            <a:pPr indent="-307975" lvl="0" marL="457200" rtl="0" algn="l">
              <a:spcBef>
                <a:spcPts val="1600"/>
              </a:spcBef>
              <a:spcAft>
                <a:spcPts val="0"/>
              </a:spcAft>
              <a:buClr>
                <a:srgbClr val="666666"/>
              </a:buClr>
              <a:buSzPts val="1250"/>
              <a:buChar char="●"/>
            </a:pPr>
            <a:r>
              <a:rPr lang="en" sz="1250">
                <a:solidFill>
                  <a:srgbClr val="666666"/>
                </a:solidFill>
              </a:rPr>
              <a:t>Reviewing the previous day 📚</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Events and Slots</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Custom actions and Forms</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Improving the assistant using Rasa X</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Connecting the assistant to the external messaging channels</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What’s next</a:t>
            </a:r>
            <a:endParaRPr sz="1250">
              <a:solidFill>
                <a:srgbClr val="666666"/>
              </a:solidFill>
            </a:endParaRPr>
          </a:p>
          <a:p>
            <a:pPr indent="0" lvl="0" marL="0" rtl="0" algn="l">
              <a:spcBef>
                <a:spcPts val="1600"/>
              </a:spcBef>
              <a:spcAft>
                <a:spcPts val="0"/>
              </a:spcAft>
              <a:buNone/>
            </a:pPr>
            <a:r>
              <a:t/>
            </a:r>
            <a:endParaRPr b="1" sz="1300">
              <a:solidFill>
                <a:srgbClr val="434343"/>
              </a:solidFill>
            </a:endParaRPr>
          </a:p>
          <a:p>
            <a:pPr indent="0" lvl="0" marL="0" rtl="0" algn="l">
              <a:spcBef>
                <a:spcPts val="1600"/>
              </a:spcBef>
              <a:spcAft>
                <a:spcPts val="1600"/>
              </a:spcAft>
              <a:buNone/>
            </a:pPr>
            <a:r>
              <a:t/>
            </a:r>
            <a:endParaRPr sz="1300">
              <a:solidFill>
                <a:srgbClr val="666666"/>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67"/>
          <p:cNvSpPr txBox="1"/>
          <p:nvPr>
            <p:ph type="title"/>
          </p:nvPr>
        </p:nvSpPr>
        <p:spPr>
          <a:xfrm>
            <a:off x="1271825" y="4083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Representation: Word Vectors</a:t>
            </a:r>
            <a:endParaRPr/>
          </a:p>
        </p:txBody>
      </p:sp>
      <p:sp>
        <p:nvSpPr>
          <p:cNvPr id="933" name="Google Shape;933;p167"/>
          <p:cNvSpPr txBox="1"/>
          <p:nvPr>
            <p:ph idx="2" type="title"/>
          </p:nvPr>
        </p:nvSpPr>
        <p:spPr>
          <a:xfrm>
            <a:off x="1271825" y="2366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934" name="Google Shape;934;p167"/>
          <p:cNvSpPr txBox="1"/>
          <p:nvPr>
            <p:ph idx="1" type="body"/>
          </p:nvPr>
        </p:nvSpPr>
        <p:spPr>
          <a:xfrm>
            <a:off x="1368825" y="835325"/>
            <a:ext cx="5569200" cy="451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t>“Judge a Word by the Company it Keeps” — John R. Firth</a:t>
            </a:r>
            <a:endParaRPr sz="1800"/>
          </a:p>
        </p:txBody>
      </p:sp>
      <p:sp>
        <p:nvSpPr>
          <p:cNvPr id="935" name="Google Shape;935;p167"/>
          <p:cNvSpPr txBox="1"/>
          <p:nvPr/>
        </p:nvSpPr>
        <p:spPr>
          <a:xfrm>
            <a:off x="384625" y="1575600"/>
            <a:ext cx="2581200" cy="1992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solidFill>
                  <a:srgbClr val="5A17EE"/>
                </a:solidFill>
                <a:latin typeface="Source Sans Pro"/>
                <a:ea typeface="Source Sans Pro"/>
                <a:cs typeface="Source Sans Pro"/>
                <a:sym typeface="Source Sans Pro"/>
              </a:rPr>
              <a:t>“... </a:t>
            </a:r>
            <a:r>
              <a:rPr i="1" lang="en" sz="1600">
                <a:solidFill>
                  <a:srgbClr val="5A17EE"/>
                </a:solidFill>
                <a:latin typeface="Source Sans Pro"/>
                <a:ea typeface="Source Sans Pro"/>
                <a:cs typeface="Source Sans Pro"/>
                <a:sym typeface="Source Sans Pro"/>
              </a:rPr>
              <a:t>sleep</a:t>
            </a:r>
            <a:r>
              <a:rPr b="1" lang="en" sz="1600">
                <a:solidFill>
                  <a:srgbClr val="5A17EE"/>
                </a:solidFill>
                <a:latin typeface="Source Sans Pro"/>
                <a:ea typeface="Source Sans Pro"/>
                <a:cs typeface="Source Sans Pro"/>
                <a:sym typeface="Source Sans Pro"/>
              </a:rPr>
              <a:t> </a:t>
            </a:r>
            <a:r>
              <a:rPr lang="en" sz="1600">
                <a:solidFill>
                  <a:srgbClr val="5A17EE"/>
                </a:solidFill>
                <a:latin typeface="Source Sans Pro"/>
                <a:ea typeface="Source Sans Pro"/>
                <a:cs typeface="Source Sans Pro"/>
                <a:sym typeface="Source Sans Pro"/>
              </a:rPr>
              <a:t>on a </a:t>
            </a:r>
            <a:r>
              <a:rPr b="1" lang="en" sz="1600">
                <a:solidFill>
                  <a:srgbClr val="5A17EE"/>
                </a:solidFill>
                <a:latin typeface="Source Sans Pro"/>
                <a:ea typeface="Source Sans Pro"/>
                <a:cs typeface="Source Sans Pro"/>
                <a:sym typeface="Source Sans Pro"/>
              </a:rPr>
              <a:t>bed</a:t>
            </a:r>
            <a:r>
              <a:rPr lang="en" sz="1600">
                <a:solidFill>
                  <a:srgbClr val="5A17EE"/>
                </a:solidFill>
                <a:latin typeface="Source Sans Pro"/>
                <a:ea typeface="Source Sans Pro"/>
                <a:cs typeface="Source Sans Pro"/>
                <a:sym typeface="Source Sans Pro"/>
              </a:rPr>
              <a:t>...”</a:t>
            </a:r>
            <a:endParaRPr sz="1600">
              <a:solidFill>
                <a:srgbClr val="5A17EE"/>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600">
                <a:solidFill>
                  <a:srgbClr val="5A17EE"/>
                </a:solidFill>
                <a:latin typeface="Source Sans Pro"/>
                <a:ea typeface="Source Sans Pro"/>
                <a:cs typeface="Source Sans Pro"/>
                <a:sym typeface="Source Sans Pro"/>
              </a:rPr>
              <a:t>“...</a:t>
            </a:r>
            <a:r>
              <a:rPr i="1" lang="en" sz="1600">
                <a:solidFill>
                  <a:srgbClr val="5A17EE"/>
                </a:solidFill>
                <a:latin typeface="Source Sans Pro"/>
                <a:ea typeface="Source Sans Pro"/>
                <a:cs typeface="Source Sans Pro"/>
                <a:sym typeface="Source Sans Pro"/>
              </a:rPr>
              <a:t>sleep</a:t>
            </a:r>
            <a:r>
              <a:rPr b="1" lang="en" sz="1600">
                <a:solidFill>
                  <a:srgbClr val="5A17EE"/>
                </a:solidFill>
                <a:latin typeface="Source Sans Pro"/>
                <a:ea typeface="Source Sans Pro"/>
                <a:cs typeface="Source Sans Pro"/>
                <a:sym typeface="Source Sans Pro"/>
              </a:rPr>
              <a:t> </a:t>
            </a:r>
            <a:r>
              <a:rPr lang="en" sz="1600">
                <a:solidFill>
                  <a:srgbClr val="5A17EE"/>
                </a:solidFill>
                <a:latin typeface="Source Sans Pro"/>
                <a:ea typeface="Source Sans Pro"/>
                <a:cs typeface="Source Sans Pro"/>
                <a:sym typeface="Source Sans Pro"/>
              </a:rPr>
              <a:t>in a </a:t>
            </a:r>
            <a:r>
              <a:rPr b="1" lang="en" sz="1600">
                <a:solidFill>
                  <a:srgbClr val="5A17EE"/>
                </a:solidFill>
                <a:latin typeface="Source Sans Pro"/>
                <a:ea typeface="Source Sans Pro"/>
                <a:cs typeface="Source Sans Pro"/>
                <a:sym typeface="Source Sans Pro"/>
              </a:rPr>
              <a:t>bed</a:t>
            </a:r>
            <a:r>
              <a:rPr lang="en" sz="1600">
                <a:solidFill>
                  <a:srgbClr val="5A17EE"/>
                </a:solidFill>
                <a:latin typeface="Source Sans Pro"/>
                <a:ea typeface="Source Sans Pro"/>
                <a:cs typeface="Source Sans Pro"/>
                <a:sym typeface="Source Sans Pro"/>
              </a:rPr>
              <a:t>?”</a:t>
            </a:r>
            <a:endParaRPr sz="1600">
              <a:solidFill>
                <a:srgbClr val="5A17EE"/>
              </a:solidFill>
              <a:latin typeface="Source Sans Pro"/>
              <a:ea typeface="Source Sans Pro"/>
              <a:cs typeface="Source Sans Pro"/>
              <a:sym typeface="Source Sans Pro"/>
            </a:endParaRPr>
          </a:p>
          <a:p>
            <a:pPr indent="0" lvl="0" marL="0" rtl="0" algn="l">
              <a:lnSpc>
                <a:spcPct val="115000"/>
              </a:lnSpc>
              <a:spcBef>
                <a:spcPts val="1600"/>
              </a:spcBef>
              <a:spcAft>
                <a:spcPts val="0"/>
              </a:spcAft>
              <a:buNone/>
            </a:pPr>
            <a:r>
              <a:rPr lang="en" sz="1600">
                <a:solidFill>
                  <a:srgbClr val="5A17EE"/>
                </a:solidFill>
                <a:latin typeface="Source Sans Pro"/>
                <a:ea typeface="Source Sans Pro"/>
                <a:cs typeface="Source Sans Pro"/>
                <a:sym typeface="Source Sans Pro"/>
              </a:rPr>
              <a:t>“...</a:t>
            </a:r>
            <a:r>
              <a:rPr i="1" lang="en" sz="1600">
                <a:solidFill>
                  <a:srgbClr val="5A17EE"/>
                </a:solidFill>
                <a:latin typeface="Source Sans Pro"/>
                <a:ea typeface="Source Sans Pro"/>
                <a:cs typeface="Source Sans Pro"/>
                <a:sym typeface="Source Sans Pro"/>
              </a:rPr>
              <a:t>sleep</a:t>
            </a:r>
            <a:r>
              <a:rPr lang="en" sz="1600">
                <a:solidFill>
                  <a:srgbClr val="5A17EE"/>
                </a:solidFill>
                <a:latin typeface="Source Sans Pro"/>
                <a:ea typeface="Source Sans Pro"/>
                <a:cs typeface="Source Sans Pro"/>
                <a:sym typeface="Source Sans Pro"/>
              </a:rPr>
              <a:t> on a </a:t>
            </a:r>
            <a:r>
              <a:rPr b="1" lang="en" sz="1600">
                <a:solidFill>
                  <a:srgbClr val="5A17EE"/>
                </a:solidFill>
                <a:latin typeface="Source Sans Pro"/>
                <a:ea typeface="Source Sans Pro"/>
                <a:cs typeface="Source Sans Pro"/>
                <a:sym typeface="Source Sans Pro"/>
              </a:rPr>
              <a:t>mattress</a:t>
            </a:r>
            <a:r>
              <a:rPr lang="en" sz="1600">
                <a:solidFill>
                  <a:srgbClr val="5A17EE"/>
                </a:solidFill>
                <a:latin typeface="Source Sans Pro"/>
                <a:ea typeface="Source Sans Pro"/>
                <a:cs typeface="Source Sans Pro"/>
                <a:sym typeface="Source Sans Pro"/>
              </a:rPr>
              <a:t>...”</a:t>
            </a:r>
            <a:endParaRPr sz="1600">
              <a:solidFill>
                <a:srgbClr val="5A17EE"/>
              </a:solidFill>
              <a:latin typeface="Source Sans Pro"/>
              <a:ea typeface="Source Sans Pro"/>
              <a:cs typeface="Source Sans Pro"/>
              <a:sym typeface="Source Sans Pro"/>
            </a:endParaRPr>
          </a:p>
          <a:p>
            <a:pPr indent="0" lvl="0" marL="0" rtl="0" algn="l">
              <a:lnSpc>
                <a:spcPct val="115000"/>
              </a:lnSpc>
              <a:spcBef>
                <a:spcPts val="1600"/>
              </a:spcBef>
              <a:spcAft>
                <a:spcPts val="1600"/>
              </a:spcAft>
              <a:buClr>
                <a:schemeClr val="dk1"/>
              </a:buClr>
              <a:buSzPts val="1100"/>
              <a:buFont typeface="Arial"/>
              <a:buNone/>
            </a:pPr>
            <a:r>
              <a:rPr lang="en" sz="1600">
                <a:solidFill>
                  <a:srgbClr val="5A17EE"/>
                </a:solidFill>
                <a:latin typeface="Source Sans Pro"/>
                <a:ea typeface="Source Sans Pro"/>
                <a:cs typeface="Source Sans Pro"/>
                <a:sym typeface="Source Sans Pro"/>
              </a:rPr>
              <a:t>“...</a:t>
            </a:r>
            <a:r>
              <a:rPr b="1" lang="en" sz="1600">
                <a:solidFill>
                  <a:srgbClr val="5A17EE"/>
                </a:solidFill>
                <a:latin typeface="Source Sans Pro"/>
                <a:ea typeface="Source Sans Pro"/>
                <a:cs typeface="Source Sans Pro"/>
                <a:sym typeface="Source Sans Pro"/>
              </a:rPr>
              <a:t>mattress</a:t>
            </a:r>
            <a:r>
              <a:rPr lang="en" sz="1600">
                <a:solidFill>
                  <a:srgbClr val="5A17EE"/>
                </a:solidFill>
                <a:latin typeface="Source Sans Pro"/>
                <a:ea typeface="Source Sans Pro"/>
                <a:cs typeface="Source Sans Pro"/>
                <a:sym typeface="Source Sans Pro"/>
              </a:rPr>
              <a:t> to </a:t>
            </a:r>
            <a:r>
              <a:rPr i="1" lang="en" sz="1600">
                <a:solidFill>
                  <a:srgbClr val="5A17EE"/>
                </a:solidFill>
                <a:latin typeface="Source Sans Pro"/>
                <a:ea typeface="Source Sans Pro"/>
                <a:cs typeface="Source Sans Pro"/>
                <a:sym typeface="Source Sans Pro"/>
              </a:rPr>
              <a:t>sleep</a:t>
            </a:r>
            <a:r>
              <a:rPr b="1" lang="en" sz="1600">
                <a:solidFill>
                  <a:srgbClr val="5A17EE"/>
                </a:solidFill>
                <a:latin typeface="Source Sans Pro"/>
                <a:ea typeface="Source Sans Pro"/>
                <a:cs typeface="Source Sans Pro"/>
                <a:sym typeface="Source Sans Pro"/>
              </a:rPr>
              <a:t> </a:t>
            </a:r>
            <a:r>
              <a:rPr lang="en" sz="1600">
                <a:solidFill>
                  <a:srgbClr val="5A17EE"/>
                </a:solidFill>
                <a:latin typeface="Source Sans Pro"/>
                <a:ea typeface="Source Sans Pro"/>
                <a:cs typeface="Source Sans Pro"/>
                <a:sym typeface="Source Sans Pro"/>
              </a:rPr>
              <a:t>on…”</a:t>
            </a:r>
            <a:endParaRPr sz="1600">
              <a:solidFill>
                <a:srgbClr val="5A17EE"/>
              </a:solidFill>
              <a:latin typeface="Source Sans Pro"/>
              <a:ea typeface="Source Sans Pro"/>
              <a:cs typeface="Source Sans Pro"/>
              <a:sym typeface="Source Sans Pro"/>
            </a:endParaRPr>
          </a:p>
        </p:txBody>
      </p:sp>
      <p:cxnSp>
        <p:nvCxnSpPr>
          <p:cNvPr id="936" name="Google Shape;936;p167"/>
          <p:cNvCxnSpPr/>
          <p:nvPr/>
        </p:nvCxnSpPr>
        <p:spPr>
          <a:xfrm>
            <a:off x="4136825" y="3644225"/>
            <a:ext cx="2790600" cy="0"/>
          </a:xfrm>
          <a:prstGeom prst="straightConnector1">
            <a:avLst/>
          </a:prstGeom>
          <a:noFill/>
          <a:ln cap="flat" cmpd="sng" w="28575">
            <a:solidFill>
              <a:srgbClr val="B7B7B7"/>
            </a:solidFill>
            <a:prstDash val="dash"/>
            <a:round/>
            <a:headEnd len="sm" w="sm" type="none"/>
            <a:tailEnd len="med" w="med" type="triangle"/>
          </a:ln>
        </p:spPr>
      </p:cxnSp>
      <p:cxnSp>
        <p:nvCxnSpPr>
          <p:cNvPr id="937" name="Google Shape;937;p167"/>
          <p:cNvCxnSpPr/>
          <p:nvPr/>
        </p:nvCxnSpPr>
        <p:spPr>
          <a:xfrm flipH="1" rot="10800000">
            <a:off x="4125725" y="1357025"/>
            <a:ext cx="11100" cy="2287200"/>
          </a:xfrm>
          <a:prstGeom prst="straightConnector1">
            <a:avLst/>
          </a:prstGeom>
          <a:noFill/>
          <a:ln cap="flat" cmpd="sng" w="28575">
            <a:solidFill>
              <a:srgbClr val="B7B7B7"/>
            </a:solidFill>
            <a:prstDash val="dash"/>
            <a:round/>
            <a:headEnd len="sm" w="sm" type="none"/>
            <a:tailEnd len="med" w="med" type="triangle"/>
          </a:ln>
        </p:spPr>
      </p:cxnSp>
      <p:sp>
        <p:nvSpPr>
          <p:cNvPr id="938" name="Google Shape;938;p167"/>
          <p:cNvSpPr txBox="1"/>
          <p:nvPr>
            <p:ph idx="1" type="body"/>
          </p:nvPr>
        </p:nvSpPr>
        <p:spPr>
          <a:xfrm>
            <a:off x="4185350" y="3931575"/>
            <a:ext cx="4284900" cy="451500"/>
          </a:xfrm>
          <a:prstGeom prst="rect">
            <a:avLst/>
          </a:prstGeom>
        </p:spPr>
        <p:txBody>
          <a:bodyPr anchorCtr="0" anchor="ctr" bIns="91425" lIns="91425" spcFirstLastPara="1" rIns="91425" wrap="square" tIns="91425">
            <a:noAutofit/>
          </a:bodyPr>
          <a:lstStyle/>
          <a:p>
            <a:pPr indent="0" lvl="0" marL="0" marR="0" rtl="0" algn="l">
              <a:lnSpc>
                <a:spcPct val="115000"/>
              </a:lnSpc>
              <a:spcBef>
                <a:spcPts val="0"/>
              </a:spcBef>
              <a:spcAft>
                <a:spcPts val="1600"/>
              </a:spcAft>
              <a:buNone/>
            </a:pPr>
            <a:r>
              <a:rPr lang="en" sz="1800"/>
              <a:t>These would be two of </a:t>
            </a:r>
            <a:r>
              <a:rPr b="1" lang="en" sz="1800"/>
              <a:t>many</a:t>
            </a:r>
            <a:r>
              <a:rPr lang="en" sz="1800"/>
              <a:t> dimensions!</a:t>
            </a:r>
            <a:endParaRPr sz="1800"/>
          </a:p>
        </p:txBody>
      </p:sp>
      <p:cxnSp>
        <p:nvCxnSpPr>
          <p:cNvPr id="939" name="Google Shape;939;p167"/>
          <p:cNvCxnSpPr>
            <a:endCxn id="940" idx="2"/>
          </p:cNvCxnSpPr>
          <p:nvPr/>
        </p:nvCxnSpPr>
        <p:spPr>
          <a:xfrm flipH="1" rot="10800000">
            <a:off x="4147528" y="2627371"/>
            <a:ext cx="744300" cy="1005600"/>
          </a:xfrm>
          <a:prstGeom prst="straightConnector1">
            <a:avLst/>
          </a:prstGeom>
          <a:noFill/>
          <a:ln cap="flat" cmpd="sng" w="28575">
            <a:solidFill>
              <a:srgbClr val="5A17EE"/>
            </a:solidFill>
            <a:prstDash val="solid"/>
            <a:round/>
            <a:headEnd len="sm" w="sm" type="none"/>
            <a:tailEnd len="med" w="med" type="stealth"/>
          </a:ln>
        </p:spPr>
      </p:cxnSp>
      <p:cxnSp>
        <p:nvCxnSpPr>
          <p:cNvPr id="941" name="Google Shape;941;p167"/>
          <p:cNvCxnSpPr>
            <a:endCxn id="942" idx="2"/>
          </p:cNvCxnSpPr>
          <p:nvPr/>
        </p:nvCxnSpPr>
        <p:spPr>
          <a:xfrm flipH="1" rot="10800000">
            <a:off x="4169500" y="2652425"/>
            <a:ext cx="2003400" cy="981000"/>
          </a:xfrm>
          <a:prstGeom prst="straightConnector1">
            <a:avLst/>
          </a:prstGeom>
          <a:noFill/>
          <a:ln cap="flat" cmpd="sng" w="28575">
            <a:solidFill>
              <a:srgbClr val="5A17EE"/>
            </a:solidFill>
            <a:prstDash val="solid"/>
            <a:round/>
            <a:headEnd len="sm" w="sm" type="none"/>
            <a:tailEnd len="med" w="med" type="stealth"/>
          </a:ln>
        </p:spPr>
      </p:cxnSp>
      <p:sp>
        <p:nvSpPr>
          <p:cNvPr id="940" name="Google Shape;940;p167"/>
          <p:cNvSpPr txBox="1"/>
          <p:nvPr/>
        </p:nvSpPr>
        <p:spPr>
          <a:xfrm>
            <a:off x="4601428" y="2303671"/>
            <a:ext cx="580800" cy="323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5A17EE"/>
                </a:solidFill>
                <a:latin typeface="Source Sans Pro"/>
                <a:ea typeface="Source Sans Pro"/>
                <a:cs typeface="Source Sans Pro"/>
                <a:sym typeface="Source Sans Pro"/>
              </a:rPr>
              <a:t>bed</a:t>
            </a:r>
            <a:endParaRPr/>
          </a:p>
        </p:txBody>
      </p:sp>
      <p:sp>
        <p:nvSpPr>
          <p:cNvPr id="942" name="Google Shape;942;p167"/>
          <p:cNvSpPr txBox="1"/>
          <p:nvPr/>
        </p:nvSpPr>
        <p:spPr>
          <a:xfrm>
            <a:off x="5646850" y="2278625"/>
            <a:ext cx="1052100" cy="373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5A17EE"/>
                </a:solidFill>
                <a:latin typeface="Source Sans Pro"/>
                <a:ea typeface="Source Sans Pro"/>
                <a:cs typeface="Source Sans Pro"/>
                <a:sym typeface="Source Sans Pro"/>
              </a:rPr>
              <a:t>mattress</a:t>
            </a:r>
            <a:endParaRPr/>
          </a:p>
        </p:txBody>
      </p:sp>
      <p:sp>
        <p:nvSpPr>
          <p:cNvPr id="943" name="Google Shape;943;p167"/>
          <p:cNvSpPr txBox="1"/>
          <p:nvPr/>
        </p:nvSpPr>
        <p:spPr>
          <a:xfrm rot="-5400000">
            <a:off x="2966025" y="2350800"/>
            <a:ext cx="1924200" cy="373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1600"/>
              </a:spcAft>
              <a:buNone/>
            </a:pPr>
            <a:r>
              <a:rPr b="1" lang="en" sz="1600">
                <a:solidFill>
                  <a:srgbClr val="5A17EE"/>
                </a:solidFill>
                <a:latin typeface="Source Sans Pro"/>
                <a:ea typeface="Source Sans Pro"/>
                <a:cs typeface="Source Sans Pro"/>
                <a:sym typeface="Source Sans Pro"/>
              </a:rPr>
              <a:t>sleep?</a:t>
            </a:r>
            <a:endParaRPr/>
          </a:p>
        </p:txBody>
      </p:sp>
    </p:spTree>
  </p:cSld>
  <p:clrMapOvr>
    <a:masterClrMapping/>
  </p:clrMapOvr>
</p:sld>
</file>

<file path=ppt/slides/slide2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83" name="Shape 3483"/>
        <p:cNvGrpSpPr/>
        <p:nvPr/>
      </p:nvGrpSpPr>
      <p:grpSpPr>
        <a:xfrm>
          <a:off x="0" y="0"/>
          <a:ext cx="0" cy="0"/>
          <a:chOff x="0" y="0"/>
          <a:chExt cx="0" cy="0"/>
        </a:xfrm>
      </p:grpSpPr>
      <p:sp>
        <p:nvSpPr>
          <p:cNvPr id="3484" name="Google Shape;3484;p347"/>
          <p:cNvSpPr txBox="1"/>
          <p:nvPr>
            <p:ph type="title"/>
          </p:nvPr>
        </p:nvSpPr>
        <p:spPr>
          <a:xfrm>
            <a:off x="1726025" y="3944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3485" name="Google Shape;3485;p347"/>
          <p:cNvSpPr txBox="1"/>
          <p:nvPr>
            <p:ph idx="2" type="title"/>
          </p:nvPr>
        </p:nvSpPr>
        <p:spPr>
          <a:xfrm>
            <a:off x="1726025" y="2227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3486" name="Google Shape;3486;p347"/>
          <p:cNvSpPr txBox="1"/>
          <p:nvPr>
            <p:ph idx="1" type="body"/>
          </p:nvPr>
        </p:nvSpPr>
        <p:spPr>
          <a:xfrm>
            <a:off x="1726025" y="827050"/>
            <a:ext cx="8445300" cy="941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b="1" lang="en" sz="1800"/>
              <a:t>Internally</a:t>
            </a:r>
            <a:r>
              <a:rPr lang="en" sz="1800"/>
              <a:t>, all conversations are represented as a sequence of </a:t>
            </a:r>
            <a:r>
              <a:rPr b="1" lang="en" sz="1800"/>
              <a:t>events.</a:t>
            </a:r>
            <a:endParaRPr b="1" sz="1800"/>
          </a:p>
          <a:p>
            <a:pPr indent="-342900" lvl="0" marL="457200" marR="0" rtl="0" algn="l">
              <a:lnSpc>
                <a:spcPct val="115000"/>
              </a:lnSpc>
              <a:spcBef>
                <a:spcPts val="0"/>
              </a:spcBef>
              <a:spcAft>
                <a:spcPts val="0"/>
              </a:spcAft>
              <a:buSzPts val="1800"/>
              <a:buChar char="●"/>
            </a:pPr>
            <a:r>
              <a:rPr lang="en" sz="1800"/>
              <a:t>Some events are automatically tracked</a:t>
            </a:r>
            <a:endParaRPr sz="1800"/>
          </a:p>
          <a:p>
            <a:pPr indent="0" lvl="0" marL="0" marR="0" rtl="0" algn="l">
              <a:lnSpc>
                <a:spcPct val="115000"/>
              </a:lnSpc>
              <a:spcBef>
                <a:spcPts val="1600"/>
              </a:spcBef>
              <a:spcAft>
                <a:spcPts val="1600"/>
              </a:spcAft>
              <a:buNone/>
            </a:pPr>
            <a:r>
              <a:t/>
            </a:r>
            <a:endParaRPr b="1" sz="1800"/>
          </a:p>
        </p:txBody>
      </p:sp>
      <p:grpSp>
        <p:nvGrpSpPr>
          <p:cNvPr id="3487" name="Google Shape;3487;p347"/>
          <p:cNvGrpSpPr/>
          <p:nvPr/>
        </p:nvGrpSpPr>
        <p:grpSpPr>
          <a:xfrm>
            <a:off x="4100521" y="1729210"/>
            <a:ext cx="4457363" cy="2138188"/>
            <a:chOff x="4276250" y="1325475"/>
            <a:chExt cx="4676700" cy="2138188"/>
          </a:xfrm>
        </p:grpSpPr>
        <p:sp>
          <p:nvSpPr>
            <p:cNvPr id="3488" name="Google Shape;3488;p347"/>
            <p:cNvSpPr txBox="1"/>
            <p:nvPr/>
          </p:nvSpPr>
          <p:spPr>
            <a:xfrm>
              <a:off x="4276250" y="1686763"/>
              <a:ext cx="4676700" cy="17769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 new to rasa at start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how_to_get_started{"</a:t>
              </a:r>
              <a:r>
                <a:rPr b="1" lang="en">
                  <a:solidFill>
                    <a:srgbClr val="757575"/>
                  </a:solidFill>
                  <a:latin typeface="Courier New"/>
                  <a:ea typeface="Courier New"/>
                  <a:cs typeface="Courier New"/>
                  <a:sym typeface="Courier New"/>
                </a:rPr>
                <a:t>user_type</a:t>
              </a:r>
              <a:r>
                <a:rPr lang="en">
                  <a:solidFill>
                    <a:srgbClr val="757575"/>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new</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action_set_onboarding</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slot{"</a:t>
              </a:r>
              <a:r>
                <a:rPr b="1" lang="en">
                  <a:solidFill>
                    <a:srgbClr val="757575"/>
                  </a:solidFill>
                  <a:latin typeface="Courier New"/>
                  <a:ea typeface="Courier New"/>
                  <a:cs typeface="Courier New"/>
                  <a:sym typeface="Courier New"/>
                </a:rPr>
                <a:t>onboarding</a:t>
              </a:r>
              <a:r>
                <a:rPr lang="en">
                  <a:solidFill>
                    <a:srgbClr val="757575"/>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true</a:t>
              </a:r>
              <a:r>
                <a:rPr lang="en">
                  <a:solidFill>
                    <a:srgbClr val="757575"/>
                  </a:solidFill>
                  <a:latin typeface="Courier New"/>
                  <a:ea typeface="Courier New"/>
                  <a:cs typeface="Courier New"/>
                  <a:sym typeface="Courier New"/>
                </a:rPr>
                <a:t>}</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utter_getstarted_new</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restart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action_restart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t>
              </a:r>
              <a:endParaRPr>
                <a:solidFill>
                  <a:srgbClr val="757575"/>
                </a:solidFill>
                <a:latin typeface="Courier New"/>
                <a:ea typeface="Courier New"/>
                <a:cs typeface="Courier New"/>
                <a:sym typeface="Courier New"/>
              </a:endParaRPr>
            </a:p>
          </p:txBody>
        </p:sp>
        <p:sp>
          <p:nvSpPr>
            <p:cNvPr id="3489" name="Google Shape;3489;p347"/>
            <p:cNvSpPr txBox="1"/>
            <p:nvPr/>
          </p:nvSpPr>
          <p:spPr>
            <a:xfrm>
              <a:off x="4276250" y="1325475"/>
              <a:ext cx="7587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7575"/>
                  </a:solidFill>
                  <a:latin typeface="Source Sans Pro"/>
                  <a:ea typeface="Source Sans Pro"/>
                  <a:cs typeface="Source Sans Pro"/>
                  <a:sym typeface="Source Sans Pro"/>
                </a:rPr>
                <a:t>Story</a:t>
              </a:r>
              <a:endParaRPr>
                <a:latin typeface="Source Sans Pro"/>
                <a:ea typeface="Source Sans Pro"/>
                <a:cs typeface="Source Sans Pro"/>
                <a:sym typeface="Source Sans Pro"/>
              </a:endParaRPr>
            </a:p>
          </p:txBody>
        </p:sp>
      </p:grpSp>
      <p:cxnSp>
        <p:nvCxnSpPr>
          <p:cNvPr id="3490" name="Google Shape;3490;p347"/>
          <p:cNvCxnSpPr/>
          <p:nvPr/>
        </p:nvCxnSpPr>
        <p:spPr>
          <a:xfrm rot="10800000">
            <a:off x="2624213" y="2317325"/>
            <a:ext cx="1474500" cy="184200"/>
          </a:xfrm>
          <a:prstGeom prst="straightConnector1">
            <a:avLst/>
          </a:prstGeom>
          <a:noFill/>
          <a:ln cap="flat" cmpd="sng" w="19050">
            <a:solidFill>
              <a:srgbClr val="5A17EE"/>
            </a:solidFill>
            <a:prstDash val="solid"/>
            <a:round/>
            <a:headEnd len="med" w="med" type="none"/>
            <a:tailEnd len="med" w="med" type="triangle"/>
          </a:ln>
        </p:spPr>
      </p:cxnSp>
      <p:cxnSp>
        <p:nvCxnSpPr>
          <p:cNvPr id="3491" name="Google Shape;3491;p347"/>
          <p:cNvCxnSpPr/>
          <p:nvPr/>
        </p:nvCxnSpPr>
        <p:spPr>
          <a:xfrm flipH="1">
            <a:off x="2615400" y="3151050"/>
            <a:ext cx="1913700" cy="26400"/>
          </a:xfrm>
          <a:prstGeom prst="straightConnector1">
            <a:avLst/>
          </a:prstGeom>
          <a:noFill/>
          <a:ln cap="flat" cmpd="sng" w="19050">
            <a:solidFill>
              <a:srgbClr val="5A17EE"/>
            </a:solidFill>
            <a:prstDash val="solid"/>
            <a:round/>
            <a:headEnd len="med" w="med" type="none"/>
            <a:tailEnd len="med" w="med" type="triangle"/>
          </a:ln>
        </p:spPr>
      </p:cxnSp>
      <p:cxnSp>
        <p:nvCxnSpPr>
          <p:cNvPr id="3492" name="Google Shape;3492;p347"/>
          <p:cNvCxnSpPr/>
          <p:nvPr/>
        </p:nvCxnSpPr>
        <p:spPr>
          <a:xfrm flipH="1">
            <a:off x="2632888" y="2726725"/>
            <a:ext cx="1891500" cy="3000"/>
          </a:xfrm>
          <a:prstGeom prst="straightConnector1">
            <a:avLst/>
          </a:prstGeom>
          <a:noFill/>
          <a:ln cap="flat" cmpd="sng" w="19050">
            <a:solidFill>
              <a:srgbClr val="5A17EE"/>
            </a:solidFill>
            <a:prstDash val="solid"/>
            <a:round/>
            <a:headEnd len="med" w="med" type="none"/>
            <a:tailEnd len="med" w="med" type="triangle"/>
          </a:ln>
        </p:spPr>
      </p:cxnSp>
      <p:cxnSp>
        <p:nvCxnSpPr>
          <p:cNvPr id="3493" name="Google Shape;3493;p347"/>
          <p:cNvCxnSpPr/>
          <p:nvPr/>
        </p:nvCxnSpPr>
        <p:spPr>
          <a:xfrm rot="10800000">
            <a:off x="2624288" y="2492825"/>
            <a:ext cx="1483200" cy="8700"/>
          </a:xfrm>
          <a:prstGeom prst="straightConnector1">
            <a:avLst/>
          </a:prstGeom>
          <a:noFill/>
          <a:ln cap="flat" cmpd="sng" w="19050">
            <a:solidFill>
              <a:srgbClr val="5A17EE"/>
            </a:solidFill>
            <a:prstDash val="solid"/>
            <a:round/>
            <a:headEnd len="med" w="med" type="none"/>
            <a:tailEnd len="med" w="med" type="triangle"/>
          </a:ln>
        </p:spPr>
      </p:cxnSp>
      <p:cxnSp>
        <p:nvCxnSpPr>
          <p:cNvPr id="3494" name="Google Shape;3494;p347"/>
          <p:cNvCxnSpPr/>
          <p:nvPr/>
        </p:nvCxnSpPr>
        <p:spPr>
          <a:xfrm flipH="1">
            <a:off x="2632763" y="3361700"/>
            <a:ext cx="1483500" cy="8700"/>
          </a:xfrm>
          <a:prstGeom prst="straightConnector1">
            <a:avLst/>
          </a:prstGeom>
          <a:noFill/>
          <a:ln cap="flat" cmpd="sng" w="19050">
            <a:solidFill>
              <a:srgbClr val="5A17EE"/>
            </a:solidFill>
            <a:prstDash val="solid"/>
            <a:round/>
            <a:headEnd len="med" w="med" type="none"/>
            <a:tailEnd len="med" w="med" type="triangle"/>
          </a:ln>
        </p:spPr>
      </p:cxnSp>
      <p:sp>
        <p:nvSpPr>
          <p:cNvPr id="3495" name="Google Shape;3495;p347"/>
          <p:cNvSpPr txBox="1"/>
          <p:nvPr/>
        </p:nvSpPr>
        <p:spPr>
          <a:xfrm>
            <a:off x="586113" y="2091839"/>
            <a:ext cx="2036400" cy="17673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lang="en">
                <a:solidFill>
                  <a:srgbClr val="5A17EE"/>
                </a:solidFill>
                <a:latin typeface="Courier New"/>
                <a:ea typeface="Courier New"/>
                <a:cs typeface="Courier New"/>
                <a:sym typeface="Courier New"/>
              </a:rPr>
              <a:t>UserUttered</a:t>
            </a:r>
            <a:endParaRPr b="1">
              <a:solidFill>
                <a:srgbClr val="5A17EE"/>
              </a:solidFill>
              <a:latin typeface="Courier New"/>
              <a:ea typeface="Courier New"/>
              <a:cs typeface="Courier New"/>
              <a:sym typeface="Courier New"/>
            </a:endParaRPr>
          </a:p>
          <a:p>
            <a:pPr indent="0" lvl="0" marL="0" marR="0" rtl="0" algn="r">
              <a:lnSpc>
                <a:spcPct val="100000"/>
              </a:lnSpc>
              <a:spcBef>
                <a:spcPts val="0"/>
              </a:spcBef>
              <a:spcAft>
                <a:spcPts val="0"/>
              </a:spcAft>
              <a:buNone/>
            </a:pPr>
            <a:r>
              <a:rPr b="1" lang="en">
                <a:solidFill>
                  <a:srgbClr val="5A17EE"/>
                </a:solidFill>
                <a:latin typeface="Courier New"/>
                <a:ea typeface="Courier New"/>
                <a:cs typeface="Courier New"/>
                <a:sym typeface="Courier New"/>
              </a:rPr>
              <a:t>SlotSet</a:t>
            </a:r>
            <a:endParaRPr b="1">
              <a:solidFill>
                <a:srgbClr val="5A17EE"/>
              </a:solidFill>
              <a:latin typeface="Courier New"/>
              <a:ea typeface="Courier New"/>
              <a:cs typeface="Courier New"/>
              <a:sym typeface="Courier New"/>
            </a:endParaRPr>
          </a:p>
          <a:p>
            <a:pPr indent="0" lvl="0" marL="0" rtl="0" algn="r">
              <a:spcBef>
                <a:spcPts val="0"/>
              </a:spcBef>
              <a:spcAft>
                <a:spcPts val="0"/>
              </a:spcAft>
              <a:buClr>
                <a:schemeClr val="dk1"/>
              </a:buClr>
              <a:buSzPts val="1100"/>
              <a:buFont typeface="Arial"/>
              <a:buNone/>
            </a:pPr>
            <a:r>
              <a:rPr b="1" lang="en">
                <a:solidFill>
                  <a:srgbClr val="5A17EE"/>
                </a:solidFill>
                <a:latin typeface="Courier New"/>
                <a:ea typeface="Courier New"/>
                <a:cs typeface="Courier New"/>
                <a:sym typeface="Courier New"/>
              </a:rPr>
              <a:t>SlotSet</a:t>
            </a:r>
            <a:endParaRPr b="1">
              <a:solidFill>
                <a:srgbClr val="5A17EE"/>
              </a:solidFill>
              <a:latin typeface="Courier New"/>
              <a:ea typeface="Courier New"/>
              <a:cs typeface="Courier New"/>
              <a:sym typeface="Courier New"/>
            </a:endParaRPr>
          </a:p>
          <a:p>
            <a:pPr indent="0" lvl="0" marL="0" marR="0" rtl="0" algn="r">
              <a:lnSpc>
                <a:spcPct val="100000"/>
              </a:lnSpc>
              <a:spcBef>
                <a:spcPts val="0"/>
              </a:spcBef>
              <a:spcAft>
                <a:spcPts val="0"/>
              </a:spcAft>
              <a:buNone/>
            </a:pPr>
            <a:r>
              <a:t/>
            </a:r>
            <a:endParaRPr b="1">
              <a:solidFill>
                <a:srgbClr val="5A17EE"/>
              </a:solidFill>
              <a:latin typeface="Courier New"/>
              <a:ea typeface="Courier New"/>
              <a:cs typeface="Courier New"/>
              <a:sym typeface="Courier New"/>
            </a:endParaRPr>
          </a:p>
          <a:p>
            <a:pPr indent="0" lvl="0" marL="0" marR="0" rtl="0" algn="r">
              <a:lnSpc>
                <a:spcPct val="100000"/>
              </a:lnSpc>
              <a:spcBef>
                <a:spcPts val="0"/>
              </a:spcBef>
              <a:spcAft>
                <a:spcPts val="0"/>
              </a:spcAft>
              <a:buNone/>
            </a:pPr>
            <a:r>
              <a:rPr b="1" lang="en">
                <a:solidFill>
                  <a:srgbClr val="5A17EE"/>
                </a:solidFill>
                <a:latin typeface="Courier New"/>
                <a:ea typeface="Courier New"/>
                <a:cs typeface="Courier New"/>
                <a:sym typeface="Courier New"/>
              </a:rPr>
              <a:t>BotUttered</a:t>
            </a:r>
            <a:endParaRPr b="1">
              <a:solidFill>
                <a:srgbClr val="5A17EE"/>
              </a:solidFill>
              <a:latin typeface="Courier New"/>
              <a:ea typeface="Courier New"/>
              <a:cs typeface="Courier New"/>
              <a:sym typeface="Courier New"/>
            </a:endParaRPr>
          </a:p>
          <a:p>
            <a:pPr indent="0" lvl="0" marL="0" rtl="0" algn="r">
              <a:spcBef>
                <a:spcPts val="0"/>
              </a:spcBef>
              <a:spcAft>
                <a:spcPts val="0"/>
              </a:spcAft>
              <a:buNone/>
            </a:pPr>
            <a:r>
              <a:rPr b="1" lang="en">
                <a:solidFill>
                  <a:srgbClr val="5A17EE"/>
                </a:solidFill>
                <a:latin typeface="Courier New"/>
                <a:ea typeface="Courier New"/>
                <a:cs typeface="Courier New"/>
                <a:sym typeface="Courier New"/>
              </a:rPr>
              <a:t>UserUttered</a:t>
            </a:r>
            <a:endParaRPr b="1">
              <a:solidFill>
                <a:srgbClr val="5A17EE"/>
              </a:solidFill>
              <a:latin typeface="Courier New"/>
              <a:ea typeface="Courier New"/>
              <a:cs typeface="Courier New"/>
              <a:sym typeface="Courier New"/>
            </a:endParaRPr>
          </a:p>
          <a:p>
            <a:pPr indent="0" lvl="0" marL="0" rtl="0" algn="r">
              <a:spcBef>
                <a:spcPts val="0"/>
              </a:spcBef>
              <a:spcAft>
                <a:spcPts val="0"/>
              </a:spcAft>
              <a:buClr>
                <a:schemeClr val="dk1"/>
              </a:buClr>
              <a:buSzPts val="1100"/>
              <a:buFont typeface="Arial"/>
              <a:buNone/>
            </a:pPr>
            <a:r>
              <a:rPr b="1" lang="en">
                <a:solidFill>
                  <a:srgbClr val="5A17EE"/>
                </a:solidFill>
                <a:latin typeface="Courier New"/>
                <a:ea typeface="Courier New"/>
                <a:cs typeface="Courier New"/>
                <a:sym typeface="Courier New"/>
              </a:rPr>
              <a:t>Restarted</a:t>
            </a:r>
            <a:endParaRPr b="1">
              <a:solidFill>
                <a:srgbClr val="5A17EE"/>
              </a:solidFill>
              <a:latin typeface="Courier New"/>
              <a:ea typeface="Courier New"/>
              <a:cs typeface="Courier New"/>
              <a:sym typeface="Courier New"/>
            </a:endParaRPr>
          </a:p>
        </p:txBody>
      </p:sp>
      <p:sp>
        <p:nvSpPr>
          <p:cNvPr id="3496" name="Google Shape;3496;p347"/>
          <p:cNvSpPr txBox="1"/>
          <p:nvPr/>
        </p:nvSpPr>
        <p:spPr>
          <a:xfrm>
            <a:off x="586113" y="1768144"/>
            <a:ext cx="7587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7575"/>
                </a:solidFill>
                <a:latin typeface="Source Sans Pro"/>
                <a:ea typeface="Source Sans Pro"/>
                <a:cs typeface="Source Sans Pro"/>
                <a:sym typeface="Source Sans Pro"/>
              </a:rPr>
              <a:t>Events</a:t>
            </a:r>
            <a:endParaRPr>
              <a:latin typeface="Source Sans Pro"/>
              <a:ea typeface="Source Sans Pro"/>
              <a:cs typeface="Source Sans Pro"/>
              <a:sym typeface="Source Sans Pro"/>
            </a:endParaRPr>
          </a:p>
        </p:txBody>
      </p:sp>
      <p:cxnSp>
        <p:nvCxnSpPr>
          <p:cNvPr id="3497" name="Google Shape;3497;p347"/>
          <p:cNvCxnSpPr/>
          <p:nvPr/>
        </p:nvCxnSpPr>
        <p:spPr>
          <a:xfrm flipH="1">
            <a:off x="2615175" y="3572375"/>
            <a:ext cx="1957800" cy="9000"/>
          </a:xfrm>
          <a:prstGeom prst="straightConnector1">
            <a:avLst/>
          </a:prstGeom>
          <a:noFill/>
          <a:ln cap="flat" cmpd="sng" w="19050">
            <a:solidFill>
              <a:srgbClr val="5A17EE"/>
            </a:solidFill>
            <a:prstDash val="solid"/>
            <a:round/>
            <a:headEnd len="med" w="med" type="none"/>
            <a:tailEnd len="med" w="med" type="triangle"/>
          </a:ln>
        </p:spPr>
      </p:cxnSp>
    </p:spTree>
  </p:cSld>
  <p:clrMapOvr>
    <a:masterClrMapping/>
  </p:clrMapOvr>
</p:sld>
</file>

<file path=ppt/slides/slide2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1" name="Shape 3501"/>
        <p:cNvGrpSpPr/>
        <p:nvPr/>
      </p:nvGrpSpPr>
      <p:grpSpPr>
        <a:xfrm>
          <a:off x="0" y="0"/>
          <a:ext cx="0" cy="0"/>
          <a:chOff x="0" y="0"/>
          <a:chExt cx="0" cy="0"/>
        </a:xfrm>
      </p:grpSpPr>
      <p:sp>
        <p:nvSpPr>
          <p:cNvPr id="3502" name="Google Shape;3502;p348"/>
          <p:cNvSpPr txBox="1"/>
          <p:nvPr>
            <p:ph type="title"/>
          </p:nvPr>
        </p:nvSpPr>
        <p:spPr>
          <a:xfrm>
            <a:off x="1356125" y="394525"/>
            <a:ext cx="7400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Tracker</a:t>
            </a:r>
            <a:endParaRPr/>
          </a:p>
        </p:txBody>
      </p:sp>
      <p:sp>
        <p:nvSpPr>
          <p:cNvPr id="3503" name="Google Shape;3503;p348"/>
          <p:cNvSpPr txBox="1"/>
          <p:nvPr>
            <p:ph idx="2" type="title"/>
          </p:nvPr>
        </p:nvSpPr>
        <p:spPr>
          <a:xfrm>
            <a:off x="1356125" y="222850"/>
            <a:ext cx="74001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3504" name="Google Shape;3504;p348"/>
          <p:cNvSpPr txBox="1"/>
          <p:nvPr>
            <p:ph idx="1" type="body"/>
          </p:nvPr>
        </p:nvSpPr>
        <p:spPr>
          <a:xfrm>
            <a:off x="235500" y="827175"/>
            <a:ext cx="8445300" cy="942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t>Trackers maintain the </a:t>
            </a:r>
            <a:r>
              <a:rPr b="1" lang="en" sz="1800"/>
              <a:t>state of a dialogue</a:t>
            </a:r>
            <a:r>
              <a:rPr lang="en" sz="1800"/>
              <a:t> between the assistant and the user. </a:t>
            </a:r>
            <a:endParaRPr sz="1800"/>
          </a:p>
          <a:p>
            <a:pPr indent="-342900" lvl="0" marL="457200" marR="0" rtl="0" algn="l">
              <a:lnSpc>
                <a:spcPct val="115000"/>
              </a:lnSpc>
              <a:spcBef>
                <a:spcPts val="0"/>
              </a:spcBef>
              <a:spcAft>
                <a:spcPts val="0"/>
              </a:spcAft>
              <a:buSzPts val="1800"/>
              <a:buChar char="●"/>
            </a:pPr>
            <a:r>
              <a:rPr lang="en" sz="1800"/>
              <a:t>It keeps track of events, slots, session info etc.</a:t>
            </a:r>
            <a:endParaRPr sz="1800"/>
          </a:p>
        </p:txBody>
      </p:sp>
      <p:sp>
        <p:nvSpPr>
          <p:cNvPr id="3505" name="Google Shape;3505;p348"/>
          <p:cNvSpPr txBox="1"/>
          <p:nvPr/>
        </p:nvSpPr>
        <p:spPr>
          <a:xfrm>
            <a:off x="702175" y="1612037"/>
            <a:ext cx="3967200" cy="32397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"sender_id": "default",</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"slots":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"user_type": "new",</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"onboarding": true},</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"latest_message":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"events":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{"event": "action",</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"name": "action_set_onboarding",</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"policy": "MemoizationPolicy",</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"confidence": 0.92},</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{"event": "user",</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"text": "\/restart",...},</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a:t>
            </a:r>
            <a:endParaRPr b="1" sz="1100">
              <a:solidFill>
                <a:srgbClr val="5A17EE"/>
              </a:solidFill>
              <a:latin typeface="Courier New"/>
              <a:ea typeface="Courier New"/>
              <a:cs typeface="Courier New"/>
              <a:sym typeface="Courier New"/>
            </a:endParaRPr>
          </a:p>
        </p:txBody>
      </p:sp>
      <p:sp>
        <p:nvSpPr>
          <p:cNvPr id="3506" name="Google Shape;3506;p348"/>
          <p:cNvSpPr txBox="1"/>
          <p:nvPr/>
        </p:nvSpPr>
        <p:spPr>
          <a:xfrm>
            <a:off x="5645625" y="3000750"/>
            <a:ext cx="1613100" cy="14184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Events:</a:t>
            </a:r>
            <a:endParaRPr b="1">
              <a:solidFill>
                <a:srgbClr val="5A17E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SlotSet</a:t>
            </a:r>
            <a:endParaRPr b="1">
              <a:solidFill>
                <a:srgbClr val="5A17E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UserUttered</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p:txBody>
      </p:sp>
      <p:cxnSp>
        <p:nvCxnSpPr>
          <p:cNvPr id="3507" name="Google Shape;3507;p348"/>
          <p:cNvCxnSpPr>
            <a:stCxn id="3506" idx="1"/>
            <a:endCxn id="3508" idx="1"/>
          </p:cNvCxnSpPr>
          <p:nvPr/>
        </p:nvCxnSpPr>
        <p:spPr>
          <a:xfrm rot="10800000">
            <a:off x="4125525" y="3709950"/>
            <a:ext cx="1520100" cy="0"/>
          </a:xfrm>
          <a:prstGeom prst="straightConnector1">
            <a:avLst/>
          </a:prstGeom>
          <a:noFill/>
          <a:ln cap="flat" cmpd="sng" w="28575">
            <a:solidFill>
              <a:srgbClr val="5A17EE"/>
            </a:solidFill>
            <a:prstDash val="solid"/>
            <a:round/>
            <a:headEnd len="med" w="med" type="none"/>
            <a:tailEnd len="med" w="med" type="triangle"/>
          </a:ln>
        </p:spPr>
      </p:cxnSp>
      <p:sp>
        <p:nvSpPr>
          <p:cNvPr id="3509" name="Google Shape;3509;p348"/>
          <p:cNvSpPr txBox="1"/>
          <p:nvPr/>
        </p:nvSpPr>
        <p:spPr>
          <a:xfrm>
            <a:off x="5645625" y="1769175"/>
            <a:ext cx="1613100" cy="3786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Session info</a:t>
            </a:r>
            <a:endParaRPr b="1">
              <a:solidFill>
                <a:srgbClr val="5A17EE"/>
              </a:solidFill>
              <a:latin typeface="Courier New"/>
              <a:ea typeface="Courier New"/>
              <a:cs typeface="Courier New"/>
              <a:sym typeface="Courier New"/>
            </a:endParaRPr>
          </a:p>
        </p:txBody>
      </p:sp>
      <p:cxnSp>
        <p:nvCxnSpPr>
          <p:cNvPr id="3510" name="Google Shape;3510;p348"/>
          <p:cNvCxnSpPr>
            <a:stCxn id="3509" idx="1"/>
          </p:cNvCxnSpPr>
          <p:nvPr/>
        </p:nvCxnSpPr>
        <p:spPr>
          <a:xfrm flipH="1">
            <a:off x="2905425" y="1958475"/>
            <a:ext cx="2740200" cy="16500"/>
          </a:xfrm>
          <a:prstGeom prst="straightConnector1">
            <a:avLst/>
          </a:prstGeom>
          <a:noFill/>
          <a:ln cap="flat" cmpd="sng" w="28575">
            <a:solidFill>
              <a:srgbClr val="5A17EE"/>
            </a:solidFill>
            <a:prstDash val="solid"/>
            <a:round/>
            <a:headEnd len="med" w="med" type="none"/>
            <a:tailEnd len="med" w="med" type="triangle"/>
          </a:ln>
        </p:spPr>
      </p:cxnSp>
      <p:sp>
        <p:nvSpPr>
          <p:cNvPr id="3511" name="Google Shape;3511;p348"/>
          <p:cNvSpPr txBox="1"/>
          <p:nvPr/>
        </p:nvSpPr>
        <p:spPr>
          <a:xfrm>
            <a:off x="5645625" y="2272100"/>
            <a:ext cx="796800" cy="3786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Slots </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5A17EE"/>
              </a:solidFill>
              <a:latin typeface="Courier New"/>
              <a:ea typeface="Courier New"/>
              <a:cs typeface="Courier New"/>
              <a:sym typeface="Courier New"/>
            </a:endParaRPr>
          </a:p>
        </p:txBody>
      </p:sp>
      <p:cxnSp>
        <p:nvCxnSpPr>
          <p:cNvPr id="3512" name="Google Shape;3512;p348"/>
          <p:cNvCxnSpPr>
            <a:stCxn id="3511" idx="1"/>
          </p:cNvCxnSpPr>
          <p:nvPr/>
        </p:nvCxnSpPr>
        <p:spPr>
          <a:xfrm flipH="1">
            <a:off x="2914125" y="2461400"/>
            <a:ext cx="2731500" cy="6900"/>
          </a:xfrm>
          <a:prstGeom prst="straightConnector1">
            <a:avLst/>
          </a:prstGeom>
          <a:noFill/>
          <a:ln cap="flat" cmpd="sng" w="28575">
            <a:solidFill>
              <a:srgbClr val="5A17EE"/>
            </a:solidFill>
            <a:prstDash val="solid"/>
            <a:round/>
            <a:headEnd len="med" w="med" type="none"/>
            <a:tailEnd len="med" w="med" type="triangle"/>
          </a:ln>
        </p:spPr>
      </p:cxnSp>
      <p:sp>
        <p:nvSpPr>
          <p:cNvPr id="3508" name="Google Shape;3508;p348"/>
          <p:cNvSpPr/>
          <p:nvPr/>
        </p:nvSpPr>
        <p:spPr>
          <a:xfrm>
            <a:off x="3958575" y="2826300"/>
            <a:ext cx="166800" cy="1767300"/>
          </a:xfrm>
          <a:prstGeom prst="rightBrace">
            <a:avLst>
              <a:gd fmla="val 50000" name="adj1"/>
              <a:gd fmla="val 50000" name="adj2"/>
            </a:avLst>
          </a:prstGeom>
          <a:noFill/>
          <a:ln cap="flat" cmpd="sng" w="28575">
            <a:solidFill>
              <a:srgbClr val="5A17EE"/>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sld>
</file>

<file path=ppt/slides/slide2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16" name="Shape 3516"/>
        <p:cNvGrpSpPr/>
        <p:nvPr/>
      </p:nvGrpSpPr>
      <p:grpSpPr>
        <a:xfrm>
          <a:off x="0" y="0"/>
          <a:ext cx="0" cy="0"/>
          <a:chOff x="0" y="0"/>
          <a:chExt cx="0" cy="0"/>
        </a:xfrm>
      </p:grpSpPr>
      <p:sp>
        <p:nvSpPr>
          <p:cNvPr id="3517" name="Google Shape;3517;p349"/>
          <p:cNvSpPr txBox="1"/>
          <p:nvPr>
            <p:ph type="title"/>
          </p:nvPr>
        </p:nvSpPr>
        <p:spPr>
          <a:xfrm>
            <a:off x="1624900" y="394525"/>
            <a:ext cx="7131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Slots</a:t>
            </a:r>
            <a:endParaRPr/>
          </a:p>
          <a:p>
            <a:pPr indent="0" lvl="0" marL="0" rtl="0" algn="l">
              <a:spcBef>
                <a:spcPts val="0"/>
              </a:spcBef>
              <a:spcAft>
                <a:spcPts val="0"/>
              </a:spcAft>
              <a:buNone/>
            </a:pPr>
            <a:r>
              <a:t/>
            </a:r>
            <a:endParaRPr/>
          </a:p>
        </p:txBody>
      </p:sp>
      <p:sp>
        <p:nvSpPr>
          <p:cNvPr id="3518" name="Google Shape;3518;p349"/>
          <p:cNvSpPr txBox="1"/>
          <p:nvPr>
            <p:ph idx="2" type="title"/>
          </p:nvPr>
        </p:nvSpPr>
        <p:spPr>
          <a:xfrm>
            <a:off x="1624900" y="222850"/>
            <a:ext cx="71313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sp>
        <p:nvSpPr>
          <p:cNvPr id="3519" name="Google Shape;3519;p349"/>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Your bot’s memory</a:t>
            </a:r>
            <a:endParaRPr sz="1800"/>
          </a:p>
        </p:txBody>
      </p:sp>
      <p:sp>
        <p:nvSpPr>
          <p:cNvPr id="3520" name="Google Shape;3520;p349"/>
          <p:cNvSpPr txBox="1"/>
          <p:nvPr/>
        </p:nvSpPr>
        <p:spPr>
          <a:xfrm>
            <a:off x="269325" y="1312000"/>
            <a:ext cx="7623600" cy="269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757575"/>
              </a:buClr>
              <a:buSzPts val="1800"/>
              <a:buFont typeface="Source Sans Pro"/>
              <a:buChar char="●"/>
            </a:pPr>
            <a:r>
              <a:rPr lang="en">
                <a:solidFill>
                  <a:srgbClr val="757575"/>
                </a:solidFill>
                <a:latin typeface="Source Sans Pro"/>
                <a:ea typeface="Source Sans Pro"/>
                <a:cs typeface="Source Sans Pro"/>
                <a:sym typeface="Source Sans Pro"/>
              </a:rPr>
              <a:t>Can store:</a:t>
            </a:r>
            <a:endParaRPr>
              <a:solidFill>
                <a:srgbClr val="757575"/>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757575"/>
              </a:buClr>
              <a:buSzPts val="1400"/>
              <a:buFont typeface="Source Sans Pro"/>
              <a:buChar char="○"/>
            </a:pPr>
            <a:r>
              <a:rPr lang="en">
                <a:solidFill>
                  <a:srgbClr val="757575"/>
                </a:solidFill>
                <a:latin typeface="Source Sans Pro"/>
                <a:ea typeface="Source Sans Pro"/>
                <a:cs typeface="Source Sans Pro"/>
                <a:sym typeface="Source Sans Pro"/>
              </a:rPr>
              <a:t>user-provided info </a:t>
            </a:r>
            <a:endParaRPr>
              <a:solidFill>
                <a:srgbClr val="757575"/>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757575"/>
              </a:buClr>
              <a:buSzPts val="1400"/>
              <a:buFont typeface="Source Sans Pro"/>
              <a:buChar char="○"/>
            </a:pPr>
            <a:r>
              <a:rPr lang="en">
                <a:solidFill>
                  <a:srgbClr val="757575"/>
                </a:solidFill>
                <a:latin typeface="Source Sans Pro"/>
                <a:ea typeface="Source Sans Pro"/>
                <a:cs typeface="Source Sans Pro"/>
                <a:sym typeface="Source Sans Pro"/>
              </a:rPr>
              <a:t>info from the outside world </a:t>
            </a:r>
            <a:endParaRPr>
              <a:solidFill>
                <a:srgbClr val="757575"/>
              </a:solidFill>
              <a:latin typeface="Source Sans Pro"/>
              <a:ea typeface="Source Sans Pro"/>
              <a:cs typeface="Source Sans Pro"/>
              <a:sym typeface="Source Sans Pro"/>
            </a:endParaRPr>
          </a:p>
          <a:p>
            <a:pPr indent="-342900" lvl="0" marL="457200" marR="0" rtl="0" algn="l">
              <a:lnSpc>
                <a:spcPct val="115000"/>
              </a:lnSpc>
              <a:spcBef>
                <a:spcPts val="0"/>
              </a:spcBef>
              <a:spcAft>
                <a:spcPts val="0"/>
              </a:spcAft>
              <a:buClr>
                <a:srgbClr val="757575"/>
              </a:buClr>
              <a:buSzPts val="1800"/>
              <a:buFont typeface="Source Sans Pro"/>
              <a:buChar char="●"/>
            </a:pPr>
            <a:r>
              <a:rPr lang="en">
                <a:solidFill>
                  <a:srgbClr val="757575"/>
                </a:solidFill>
                <a:latin typeface="Source Sans Pro"/>
                <a:ea typeface="Source Sans Pro"/>
                <a:cs typeface="Source Sans Pro"/>
                <a:sym typeface="Source Sans Pro"/>
              </a:rPr>
              <a:t>Can be set by:</a:t>
            </a:r>
            <a:endParaRPr>
              <a:solidFill>
                <a:srgbClr val="757575"/>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757575"/>
              </a:buClr>
              <a:buSzPts val="1400"/>
              <a:buFont typeface="Source Sans Pro"/>
              <a:buChar char="○"/>
            </a:pPr>
            <a:r>
              <a:rPr lang="en">
                <a:solidFill>
                  <a:srgbClr val="757575"/>
                </a:solidFill>
                <a:latin typeface="Source Sans Pro"/>
                <a:ea typeface="Source Sans Pro"/>
                <a:cs typeface="Source Sans Pro"/>
                <a:sym typeface="Source Sans Pro"/>
              </a:rPr>
              <a:t>NLU (from extracted entities, or buttons)</a:t>
            </a:r>
            <a:endParaRPr>
              <a:solidFill>
                <a:srgbClr val="757575"/>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757575"/>
              </a:buClr>
              <a:buSzPts val="1400"/>
              <a:buFont typeface="Source Sans Pro"/>
              <a:buChar char="○"/>
            </a:pPr>
            <a:r>
              <a:rPr lang="en">
                <a:solidFill>
                  <a:srgbClr val="757575"/>
                </a:solidFill>
                <a:latin typeface="Source Sans Pro"/>
                <a:ea typeface="Source Sans Pro"/>
                <a:cs typeface="Source Sans Pro"/>
                <a:sym typeface="Source Sans Pro"/>
              </a:rPr>
              <a:t>Custom Actions</a:t>
            </a:r>
            <a:endParaRPr>
              <a:solidFill>
                <a:srgbClr val="757575"/>
              </a:solidFill>
              <a:latin typeface="Source Sans Pro"/>
              <a:ea typeface="Source Sans Pro"/>
              <a:cs typeface="Source Sans Pro"/>
              <a:sym typeface="Source Sans Pro"/>
            </a:endParaRPr>
          </a:p>
          <a:p>
            <a:pPr indent="-342900" lvl="0" marL="457200" marR="0" rtl="0" algn="l">
              <a:lnSpc>
                <a:spcPct val="115000"/>
              </a:lnSpc>
              <a:spcBef>
                <a:spcPts val="0"/>
              </a:spcBef>
              <a:spcAft>
                <a:spcPts val="0"/>
              </a:spcAft>
              <a:buClr>
                <a:srgbClr val="757575"/>
              </a:buClr>
              <a:buSzPts val="1800"/>
              <a:buFont typeface="Source Sans Pro"/>
              <a:buChar char="●"/>
            </a:pPr>
            <a:r>
              <a:rPr lang="en">
                <a:solidFill>
                  <a:srgbClr val="757575"/>
                </a:solidFill>
                <a:latin typeface="Source Sans Pro"/>
                <a:ea typeface="Source Sans Pro"/>
                <a:cs typeface="Source Sans Pro"/>
                <a:sym typeface="Source Sans Pro"/>
              </a:rPr>
              <a:t>Can be configured to affect or not affect the dialogue progression</a:t>
            </a:r>
            <a:endParaRPr>
              <a:solidFill>
                <a:srgbClr val="757575"/>
              </a:solidFill>
              <a:latin typeface="Source Sans Pro"/>
              <a:ea typeface="Source Sans Pro"/>
              <a:cs typeface="Source Sans Pro"/>
              <a:sym typeface="Source Sans Pro"/>
            </a:endParaRPr>
          </a:p>
        </p:txBody>
      </p:sp>
    </p:spTree>
  </p:cSld>
  <p:clrMapOvr>
    <a:masterClrMapping/>
  </p:clrMapOvr>
</p:sld>
</file>

<file path=ppt/slides/slide2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4" name="Shape 3524"/>
        <p:cNvGrpSpPr/>
        <p:nvPr/>
      </p:nvGrpSpPr>
      <p:grpSpPr>
        <a:xfrm>
          <a:off x="0" y="0"/>
          <a:ext cx="0" cy="0"/>
          <a:chOff x="0" y="0"/>
          <a:chExt cx="0" cy="0"/>
        </a:xfrm>
      </p:grpSpPr>
      <p:sp>
        <p:nvSpPr>
          <p:cNvPr id="3525" name="Google Shape;3525;p350"/>
          <p:cNvSpPr txBox="1"/>
          <p:nvPr>
            <p:ph type="title"/>
          </p:nvPr>
        </p:nvSpPr>
        <p:spPr>
          <a:xfrm>
            <a:off x="1649350" y="394525"/>
            <a:ext cx="71067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Actions</a:t>
            </a:r>
            <a:endParaRPr/>
          </a:p>
        </p:txBody>
      </p:sp>
      <p:sp>
        <p:nvSpPr>
          <p:cNvPr id="3526" name="Google Shape;3526;p350"/>
          <p:cNvSpPr txBox="1"/>
          <p:nvPr>
            <p:ph idx="2" type="title"/>
          </p:nvPr>
        </p:nvSpPr>
        <p:spPr>
          <a:xfrm>
            <a:off x="1649350" y="222850"/>
            <a:ext cx="71067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3527" name="Google Shape;3527;p350"/>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Things your bot runs in response to user input. </a:t>
            </a:r>
            <a:endParaRPr sz="1800"/>
          </a:p>
        </p:txBody>
      </p:sp>
      <p:sp>
        <p:nvSpPr>
          <p:cNvPr id="3528" name="Google Shape;3528;p350"/>
          <p:cNvSpPr txBox="1"/>
          <p:nvPr>
            <p:ph idx="1" type="body"/>
          </p:nvPr>
        </p:nvSpPr>
        <p:spPr>
          <a:xfrm>
            <a:off x="311700" y="1246275"/>
            <a:ext cx="8520600" cy="3586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Four different action types:</a:t>
            </a:r>
            <a:endParaRPr/>
          </a:p>
          <a:p>
            <a:pPr indent="-342900" lvl="0" marL="457200" rtl="0" algn="l">
              <a:spcBef>
                <a:spcPts val="0"/>
              </a:spcBef>
              <a:spcAft>
                <a:spcPts val="0"/>
              </a:spcAft>
              <a:buSzPts val="1800"/>
              <a:buChar char="●"/>
            </a:pPr>
            <a:r>
              <a:rPr b="1" lang="en"/>
              <a:t>Utterance actions</a:t>
            </a:r>
            <a:r>
              <a:rPr lang="en"/>
              <a:t>: </a:t>
            </a:r>
            <a:r>
              <a:rPr b="1" lang="en">
                <a:latin typeface="Courier New"/>
                <a:ea typeface="Courier New"/>
                <a:cs typeface="Courier New"/>
                <a:sym typeface="Courier New"/>
              </a:rPr>
              <a:t>`utter_`</a:t>
            </a:r>
            <a:endParaRPr/>
          </a:p>
          <a:p>
            <a:pPr indent="-317500" lvl="1" marL="914400" rtl="0" algn="l">
              <a:spcBef>
                <a:spcPts val="0"/>
              </a:spcBef>
              <a:spcAft>
                <a:spcPts val="0"/>
              </a:spcAft>
              <a:buSzPts val="1400"/>
              <a:buChar char="○"/>
            </a:pPr>
            <a:r>
              <a:rPr lang="en"/>
              <a:t>send a specific message to the user</a:t>
            </a:r>
            <a:endParaRPr/>
          </a:p>
          <a:p>
            <a:pPr indent="-317500" lvl="1" marL="914400" rtl="0" algn="l">
              <a:spcBef>
                <a:spcPts val="0"/>
              </a:spcBef>
              <a:spcAft>
                <a:spcPts val="0"/>
              </a:spcAft>
              <a:buSzPts val="1400"/>
              <a:buChar char="○"/>
            </a:pPr>
            <a:r>
              <a:rPr lang="en"/>
              <a:t>specified in </a:t>
            </a:r>
            <a:r>
              <a:rPr b="1" lang="en">
                <a:latin typeface="Courier New"/>
                <a:ea typeface="Courier New"/>
                <a:cs typeface="Courier New"/>
                <a:sym typeface="Courier New"/>
              </a:rPr>
              <a:t>`responses`</a:t>
            </a:r>
            <a:r>
              <a:rPr lang="en"/>
              <a:t> section of the domain</a:t>
            </a:r>
            <a:endParaRPr/>
          </a:p>
          <a:p>
            <a:pPr indent="-342900" lvl="0" marL="457200" rtl="0" algn="l">
              <a:spcBef>
                <a:spcPts val="0"/>
              </a:spcBef>
              <a:spcAft>
                <a:spcPts val="0"/>
              </a:spcAft>
              <a:buSzPts val="1800"/>
              <a:buChar char="●"/>
            </a:pPr>
            <a:r>
              <a:rPr b="1" lang="en"/>
              <a:t>Retrieval actions</a:t>
            </a:r>
            <a:r>
              <a:rPr lang="en"/>
              <a:t>:</a:t>
            </a:r>
            <a:r>
              <a:rPr b="1" lang="en">
                <a:latin typeface="Courier New"/>
                <a:ea typeface="Courier New"/>
                <a:cs typeface="Courier New"/>
                <a:sym typeface="Courier New"/>
              </a:rPr>
              <a:t> `respond_`</a:t>
            </a:r>
            <a:endParaRPr/>
          </a:p>
          <a:p>
            <a:pPr indent="-317500" lvl="1" marL="914400" rtl="0" algn="l">
              <a:spcBef>
                <a:spcPts val="0"/>
              </a:spcBef>
              <a:spcAft>
                <a:spcPts val="0"/>
              </a:spcAft>
              <a:buSzPts val="1400"/>
              <a:buChar char="○"/>
            </a:pPr>
            <a:r>
              <a:rPr lang="en"/>
              <a:t>send a message selected by a retrieval model</a:t>
            </a:r>
            <a:endParaRPr/>
          </a:p>
          <a:p>
            <a:pPr indent="-342900" lvl="0" marL="457200" rtl="0" algn="l">
              <a:spcBef>
                <a:spcPts val="0"/>
              </a:spcBef>
              <a:spcAft>
                <a:spcPts val="0"/>
              </a:spcAft>
              <a:buSzPts val="1800"/>
              <a:buChar char="●"/>
            </a:pPr>
            <a:r>
              <a:rPr b="1" lang="en"/>
              <a:t>Custom actions</a:t>
            </a:r>
            <a:r>
              <a:rPr lang="en"/>
              <a:t>: </a:t>
            </a:r>
            <a:r>
              <a:rPr b="1" lang="en">
                <a:latin typeface="Courier New"/>
                <a:ea typeface="Courier New"/>
                <a:cs typeface="Courier New"/>
                <a:sym typeface="Courier New"/>
              </a:rPr>
              <a:t>`action_`</a:t>
            </a:r>
            <a:endParaRPr/>
          </a:p>
          <a:p>
            <a:pPr indent="-317500" lvl="1" marL="914400" rtl="0" algn="l">
              <a:spcBef>
                <a:spcPts val="0"/>
              </a:spcBef>
              <a:spcAft>
                <a:spcPts val="0"/>
              </a:spcAft>
              <a:buSzPts val="1400"/>
              <a:buChar char="○"/>
            </a:pPr>
            <a:r>
              <a:rPr lang="en"/>
              <a:t>run arbitrary code and send any number of messages</a:t>
            </a:r>
            <a:r>
              <a:rPr lang="en"/>
              <a:t> (or none).</a:t>
            </a:r>
            <a:endParaRPr/>
          </a:p>
          <a:p>
            <a:pPr indent="-317500" lvl="1" marL="914400" rtl="0" algn="l">
              <a:spcBef>
                <a:spcPts val="0"/>
              </a:spcBef>
              <a:spcAft>
                <a:spcPts val="0"/>
              </a:spcAft>
              <a:buSzPts val="1400"/>
              <a:buChar char="○"/>
            </a:pPr>
            <a:r>
              <a:rPr lang="en"/>
              <a:t>return events</a:t>
            </a:r>
            <a:endParaRPr b="1"/>
          </a:p>
          <a:p>
            <a:pPr indent="-342900" lvl="0" marL="457200" rtl="0" algn="l">
              <a:spcBef>
                <a:spcPts val="0"/>
              </a:spcBef>
              <a:spcAft>
                <a:spcPts val="0"/>
              </a:spcAft>
              <a:buSzPts val="1800"/>
              <a:buChar char="●"/>
            </a:pPr>
            <a:r>
              <a:rPr b="1" lang="en"/>
              <a:t>Default actions</a:t>
            </a:r>
            <a:r>
              <a:rPr lang="en"/>
              <a:t>: </a:t>
            </a:r>
            <a:endParaRPr/>
          </a:p>
          <a:p>
            <a:pPr indent="-317500" lvl="1" marL="914400" rtl="0" algn="l">
              <a:spcBef>
                <a:spcPts val="0"/>
              </a:spcBef>
              <a:spcAft>
                <a:spcPts val="0"/>
              </a:spcAft>
              <a:buSzPts val="1400"/>
              <a:buChar char="○"/>
            </a:pPr>
            <a:r>
              <a:rPr lang="en"/>
              <a:t>built-in implementations available but can be overridden</a:t>
            </a:r>
            <a:endParaRPr/>
          </a:p>
          <a:p>
            <a:pPr indent="-317500" lvl="1" marL="914400" rtl="0" algn="l">
              <a:spcBef>
                <a:spcPts val="0"/>
              </a:spcBef>
              <a:spcAft>
                <a:spcPts val="0"/>
              </a:spcAft>
              <a:buSzPts val="1400"/>
              <a:buChar char="○"/>
            </a:pPr>
            <a:r>
              <a:rPr lang="en"/>
              <a:t>E.g. action_listen, action_restart, action_default_fallback</a:t>
            </a:r>
            <a:endParaRPr/>
          </a:p>
        </p:txBody>
      </p:sp>
    </p:spTree>
  </p:cSld>
  <p:clrMapOvr>
    <a:masterClrMapping/>
  </p:clrMapOvr>
</p:sld>
</file>

<file path=ppt/slides/slide2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2" name="Shape 3532"/>
        <p:cNvGrpSpPr/>
        <p:nvPr/>
      </p:nvGrpSpPr>
      <p:grpSpPr>
        <a:xfrm>
          <a:off x="0" y="0"/>
          <a:ext cx="0" cy="0"/>
          <a:chOff x="0" y="0"/>
          <a:chExt cx="0" cy="0"/>
        </a:xfrm>
      </p:grpSpPr>
      <p:sp>
        <p:nvSpPr>
          <p:cNvPr id="3533" name="Google Shape;3533;p351"/>
          <p:cNvSpPr txBox="1"/>
          <p:nvPr>
            <p:ph idx="2" type="title"/>
          </p:nvPr>
        </p:nvSpPr>
        <p:spPr>
          <a:xfrm>
            <a:off x="1441650" y="222850"/>
            <a:ext cx="73143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3534" name="Google Shape;3534;p351"/>
          <p:cNvSpPr txBox="1"/>
          <p:nvPr>
            <p:ph type="title"/>
          </p:nvPr>
        </p:nvSpPr>
        <p:spPr>
          <a:xfrm>
            <a:off x="1441650" y="394525"/>
            <a:ext cx="7314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Custom Actions: Examples</a:t>
            </a:r>
            <a:endParaRPr/>
          </a:p>
        </p:txBody>
      </p:sp>
      <p:sp>
        <p:nvSpPr>
          <p:cNvPr id="3535" name="Google Shape;3535;p351"/>
          <p:cNvSpPr txBox="1"/>
          <p:nvPr>
            <p:ph idx="1" type="body"/>
          </p:nvPr>
        </p:nvSpPr>
        <p:spPr>
          <a:xfrm>
            <a:off x="235500" y="1345225"/>
            <a:ext cx="8520600" cy="33645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b="1" lang="en"/>
              <a:t>Send multiple messages</a:t>
            </a:r>
            <a:endParaRPr b="1"/>
          </a:p>
          <a:p>
            <a:pPr indent="-342900" lvl="0" marL="457200" marR="0" rtl="0" algn="l">
              <a:lnSpc>
                <a:spcPct val="115000"/>
              </a:lnSpc>
              <a:spcBef>
                <a:spcPts val="0"/>
              </a:spcBef>
              <a:spcAft>
                <a:spcPts val="0"/>
              </a:spcAft>
              <a:buSzPts val="1800"/>
              <a:buChar char="●"/>
            </a:pPr>
            <a:r>
              <a:rPr b="1" lang="en"/>
              <a:t>Query a database</a:t>
            </a:r>
            <a:endParaRPr b="1"/>
          </a:p>
          <a:p>
            <a:pPr indent="-342900" lvl="0" marL="457200" marR="0" rtl="0" algn="l">
              <a:lnSpc>
                <a:spcPct val="115000"/>
              </a:lnSpc>
              <a:spcBef>
                <a:spcPts val="0"/>
              </a:spcBef>
              <a:spcAft>
                <a:spcPts val="0"/>
              </a:spcAft>
              <a:buSzPts val="1800"/>
              <a:buChar char="●"/>
            </a:pPr>
            <a:r>
              <a:rPr b="1" lang="en"/>
              <a:t>Make an API call to another service</a:t>
            </a:r>
            <a:endParaRPr b="1"/>
          </a:p>
          <a:p>
            <a:pPr indent="-342900" lvl="0" marL="457200" marR="0" rtl="0" algn="l">
              <a:lnSpc>
                <a:spcPct val="115000"/>
              </a:lnSpc>
              <a:spcBef>
                <a:spcPts val="0"/>
              </a:spcBef>
              <a:spcAft>
                <a:spcPts val="0"/>
              </a:spcAft>
              <a:buSzPts val="1800"/>
              <a:buChar char="●"/>
            </a:pPr>
            <a:r>
              <a:rPr b="1" lang="en"/>
              <a:t>Return events e.g.</a:t>
            </a:r>
            <a:endParaRPr b="1"/>
          </a:p>
          <a:p>
            <a:pPr indent="-317500" lvl="1" marL="914400" marR="0" rtl="0" algn="l">
              <a:lnSpc>
                <a:spcPct val="115000"/>
              </a:lnSpc>
              <a:spcBef>
                <a:spcPts val="0"/>
              </a:spcBef>
              <a:spcAft>
                <a:spcPts val="0"/>
              </a:spcAft>
              <a:buSzPts val="1400"/>
              <a:buChar char="○"/>
            </a:pPr>
            <a:r>
              <a:rPr lang="en"/>
              <a:t>Set a slot </a:t>
            </a:r>
            <a:endParaRPr/>
          </a:p>
          <a:p>
            <a:pPr indent="-317500" lvl="2" marL="1371600" marR="0" rtl="0" algn="l">
              <a:lnSpc>
                <a:spcPct val="115000"/>
              </a:lnSpc>
              <a:spcBef>
                <a:spcPts val="0"/>
              </a:spcBef>
              <a:spcAft>
                <a:spcPts val="0"/>
              </a:spcAft>
              <a:buSzPts val="1400"/>
              <a:buChar char="■"/>
            </a:pPr>
            <a:r>
              <a:rPr lang="en"/>
              <a:t>e.g. based on a database query)</a:t>
            </a:r>
            <a:endParaRPr/>
          </a:p>
          <a:p>
            <a:pPr indent="-317500" lvl="1" marL="914400" marR="0" rtl="0" algn="l">
              <a:lnSpc>
                <a:spcPct val="115000"/>
              </a:lnSpc>
              <a:spcBef>
                <a:spcPts val="0"/>
              </a:spcBef>
              <a:spcAft>
                <a:spcPts val="0"/>
              </a:spcAft>
              <a:buSzPts val="1400"/>
              <a:buChar char="○"/>
            </a:pPr>
            <a:r>
              <a:rPr lang="en"/>
              <a:t>Force a follow up action</a:t>
            </a:r>
            <a:endParaRPr/>
          </a:p>
          <a:p>
            <a:pPr indent="-317500" lvl="2" marL="1371600" marR="0" rtl="0" algn="l">
              <a:lnSpc>
                <a:spcPct val="115000"/>
              </a:lnSpc>
              <a:spcBef>
                <a:spcPts val="0"/>
              </a:spcBef>
              <a:spcAft>
                <a:spcPts val="0"/>
              </a:spcAft>
              <a:buSzPts val="1400"/>
              <a:buChar char="■"/>
            </a:pPr>
            <a:r>
              <a:rPr lang="en"/>
              <a:t>force a specific action to be executed next</a:t>
            </a:r>
            <a:endParaRPr/>
          </a:p>
          <a:p>
            <a:pPr indent="-317500" lvl="1" marL="914400" marR="0" rtl="0" algn="l">
              <a:lnSpc>
                <a:spcPct val="115000"/>
              </a:lnSpc>
              <a:spcBef>
                <a:spcPts val="0"/>
              </a:spcBef>
              <a:spcAft>
                <a:spcPts val="0"/>
              </a:spcAft>
              <a:buSzPts val="1400"/>
              <a:buChar char="○"/>
            </a:pPr>
            <a:r>
              <a:rPr lang="en"/>
              <a:t>Revert a user utterance </a:t>
            </a:r>
            <a:endParaRPr/>
          </a:p>
          <a:p>
            <a:pPr indent="-317500" lvl="2" marL="1371600" marR="0" rtl="0" algn="l">
              <a:lnSpc>
                <a:spcPct val="115000"/>
              </a:lnSpc>
              <a:spcBef>
                <a:spcPts val="0"/>
              </a:spcBef>
              <a:spcAft>
                <a:spcPts val="0"/>
              </a:spcAft>
              <a:buSzPts val="1400"/>
              <a:buChar char="■"/>
            </a:pPr>
            <a:r>
              <a:rPr lang="en"/>
              <a:t>I.e. remove a user utterance from the tracker </a:t>
            </a:r>
            <a:endParaRPr b="1"/>
          </a:p>
          <a:p>
            <a:pPr indent="0" lvl="0" marL="0" marR="0" rtl="0" algn="l">
              <a:lnSpc>
                <a:spcPct val="115000"/>
              </a:lnSpc>
              <a:spcBef>
                <a:spcPts val="1600"/>
              </a:spcBef>
              <a:spcAft>
                <a:spcPts val="1600"/>
              </a:spcAft>
              <a:buNone/>
            </a:pPr>
            <a:r>
              <a:t/>
            </a:r>
            <a:endParaRPr/>
          </a:p>
        </p:txBody>
      </p:sp>
      <p:sp>
        <p:nvSpPr>
          <p:cNvPr id="3536" name="Google Shape;3536;p351"/>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Custom actions can do whatever you want them to! e.g.</a:t>
            </a:r>
            <a:endParaRPr sz="1800"/>
          </a:p>
        </p:txBody>
      </p:sp>
    </p:spTree>
  </p:cSld>
  <p:clrMapOvr>
    <a:masterClrMapping/>
  </p:clrMapOvr>
</p:sld>
</file>

<file path=ppt/slides/slide2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0" name="Shape 3540"/>
        <p:cNvGrpSpPr/>
        <p:nvPr/>
      </p:nvGrpSpPr>
      <p:grpSpPr>
        <a:xfrm>
          <a:off x="0" y="0"/>
          <a:ext cx="0" cy="0"/>
          <a:chOff x="0" y="0"/>
          <a:chExt cx="0" cy="0"/>
        </a:xfrm>
      </p:grpSpPr>
      <p:sp>
        <p:nvSpPr>
          <p:cNvPr id="3541" name="Google Shape;3541;p352"/>
          <p:cNvSpPr txBox="1"/>
          <p:nvPr>
            <p:ph idx="2" type="title"/>
          </p:nvPr>
        </p:nvSpPr>
        <p:spPr>
          <a:xfrm>
            <a:off x="1710425" y="222850"/>
            <a:ext cx="70458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3542" name="Google Shape;3542;p352"/>
          <p:cNvSpPr txBox="1"/>
          <p:nvPr>
            <p:ph type="title"/>
          </p:nvPr>
        </p:nvSpPr>
        <p:spPr>
          <a:xfrm>
            <a:off x="1710425" y="394525"/>
            <a:ext cx="7045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3543" name="Google Shape;3543;p352"/>
          <p:cNvSpPr txBox="1"/>
          <p:nvPr>
            <p:ph idx="1" type="body"/>
          </p:nvPr>
        </p:nvSpPr>
        <p:spPr>
          <a:xfrm>
            <a:off x="2331000" y="1673175"/>
            <a:ext cx="3835500" cy="3364500"/>
          </a:xfrm>
          <a:prstGeom prst="rect">
            <a:avLst/>
          </a:prstGeom>
        </p:spPr>
        <p:txBody>
          <a:bodyPr anchorCtr="0" anchor="t" bIns="91425" lIns="91425" spcFirstLastPara="1" rIns="91425" wrap="square" tIns="91425">
            <a:noAutofit/>
          </a:bodyPr>
          <a:lstStyle/>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pay credit card happy path</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greet</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utter_greet</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pay_cc</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cc_payment_form</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form{"name": "cc_payment_form"}</a:t>
            </a:r>
            <a:endParaRPr b="1" sz="1000">
              <a:solidFill>
                <a:srgbClr val="000080"/>
              </a:solidFill>
              <a:latin typeface="Source Code Pro"/>
              <a:ea typeface="Source Code Pro"/>
              <a:cs typeface="Source Code Pro"/>
              <a:sym typeface="Source Code Pro"/>
            </a:endParaRPr>
          </a:p>
          <a:p>
            <a:pPr indent="0" lvl="0" marL="228600" marR="228600" rtl="0" algn="l">
              <a:lnSpc>
                <a:spcPct val="70000"/>
              </a:lnSpc>
              <a:spcBef>
                <a:spcPts val="1100"/>
              </a:spcBef>
              <a:spcAft>
                <a:spcPts val="0"/>
              </a:spcAft>
              <a:buNone/>
            </a:pPr>
            <a:r>
              <a:rPr b="1" lang="en" sz="1000">
                <a:solidFill>
                  <a:srgbClr val="000080"/>
                </a:solidFill>
                <a:latin typeface="Source Code Pro"/>
                <a:ea typeface="Source Code Pro"/>
                <a:cs typeface="Source Code Pro"/>
                <a:sym typeface="Source Code Pro"/>
              </a:rPr>
              <a:t>    - form{"name": null}</a:t>
            </a:r>
            <a:endParaRPr b="1" sz="1000">
              <a:solidFill>
                <a:srgbClr val="000080"/>
              </a:solidFill>
              <a:latin typeface="Source Code Pro"/>
              <a:ea typeface="Source Code Pro"/>
              <a:cs typeface="Source Code Pro"/>
              <a:sym typeface="Source Code Pro"/>
            </a:endParaRPr>
          </a:p>
          <a:p>
            <a:pPr indent="0" lvl="0" marL="228600" marR="228600" rtl="0" algn="l">
              <a:lnSpc>
                <a:spcPct val="142500"/>
              </a:lnSpc>
              <a:spcBef>
                <a:spcPts val="1100"/>
              </a:spcBef>
              <a:spcAft>
                <a:spcPts val="0"/>
              </a:spcAft>
              <a:buNone/>
            </a:pPr>
            <a:r>
              <a:t/>
            </a:r>
            <a:endParaRPr b="1" sz="1000">
              <a:solidFill>
                <a:srgbClr val="000080"/>
              </a:solidFill>
              <a:highlight>
                <a:srgbClr val="F7F8F9"/>
              </a:highlight>
              <a:latin typeface="Source Code Pro"/>
              <a:ea typeface="Source Code Pro"/>
              <a:cs typeface="Source Code Pro"/>
              <a:sym typeface="Source Code Pro"/>
            </a:endParaRPr>
          </a:p>
          <a:p>
            <a:pPr indent="0" lvl="0" marL="228600" marR="228600" rtl="0" algn="l">
              <a:lnSpc>
                <a:spcPct val="142500"/>
              </a:lnSpc>
              <a:spcBef>
                <a:spcPts val="1100"/>
              </a:spcBef>
              <a:spcAft>
                <a:spcPts val="1100"/>
              </a:spcAft>
              <a:buNone/>
            </a:pPr>
            <a:r>
              <a:t/>
            </a:r>
            <a:endParaRPr b="1" sz="1000">
              <a:solidFill>
                <a:srgbClr val="000080"/>
              </a:solidFill>
              <a:highlight>
                <a:srgbClr val="F7F8F9"/>
              </a:highlight>
              <a:latin typeface="Source Code Pro"/>
              <a:ea typeface="Source Code Pro"/>
              <a:cs typeface="Source Code Pro"/>
              <a:sym typeface="Source Code Pro"/>
            </a:endParaRPr>
          </a:p>
        </p:txBody>
      </p:sp>
      <p:sp>
        <p:nvSpPr>
          <p:cNvPr id="3544" name="Google Shape;3544;p352"/>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The structure of the form</a:t>
            </a:r>
            <a:endParaRPr sz="1800"/>
          </a:p>
        </p:txBody>
      </p:sp>
      <p:cxnSp>
        <p:nvCxnSpPr>
          <p:cNvPr id="3545" name="Google Shape;3545;p352"/>
          <p:cNvCxnSpPr/>
          <p:nvPr/>
        </p:nvCxnSpPr>
        <p:spPr>
          <a:xfrm flipH="1">
            <a:off x="3605475" y="2696288"/>
            <a:ext cx="2740200" cy="16500"/>
          </a:xfrm>
          <a:prstGeom prst="straightConnector1">
            <a:avLst/>
          </a:prstGeom>
          <a:noFill/>
          <a:ln cap="flat" cmpd="sng" w="28575">
            <a:solidFill>
              <a:srgbClr val="5A17EE"/>
            </a:solidFill>
            <a:prstDash val="solid"/>
            <a:round/>
            <a:headEnd len="med" w="med" type="none"/>
            <a:tailEnd len="med" w="med" type="triangle"/>
          </a:ln>
        </p:spPr>
      </p:cxnSp>
      <p:sp>
        <p:nvSpPr>
          <p:cNvPr id="3546" name="Google Shape;3546;p352"/>
          <p:cNvSpPr txBox="1"/>
          <p:nvPr/>
        </p:nvSpPr>
        <p:spPr>
          <a:xfrm>
            <a:off x="6345675" y="2563850"/>
            <a:ext cx="956700" cy="2202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60000"/>
              </a:lnSpc>
              <a:spcBef>
                <a:spcPts val="0"/>
              </a:spcBef>
              <a:spcAft>
                <a:spcPts val="0"/>
              </a:spcAft>
              <a:buNone/>
            </a:pPr>
            <a:r>
              <a:rPr b="1" lang="en" sz="1000">
                <a:solidFill>
                  <a:srgbClr val="5A17EE"/>
                </a:solidFill>
                <a:latin typeface="Courier New"/>
                <a:ea typeface="Courier New"/>
                <a:cs typeface="Courier New"/>
                <a:sym typeface="Courier New"/>
              </a:rPr>
              <a:t>User input</a:t>
            </a:r>
            <a:endParaRPr b="1" sz="1000">
              <a:solidFill>
                <a:srgbClr val="5A17EE"/>
              </a:solidFill>
              <a:latin typeface="Courier New"/>
              <a:ea typeface="Courier New"/>
              <a:cs typeface="Courier New"/>
              <a:sym typeface="Courier New"/>
            </a:endParaRPr>
          </a:p>
        </p:txBody>
      </p:sp>
      <p:cxnSp>
        <p:nvCxnSpPr>
          <p:cNvPr id="3547" name="Google Shape;3547;p352"/>
          <p:cNvCxnSpPr/>
          <p:nvPr/>
        </p:nvCxnSpPr>
        <p:spPr>
          <a:xfrm flipH="1">
            <a:off x="4388650" y="2950475"/>
            <a:ext cx="2740200" cy="16500"/>
          </a:xfrm>
          <a:prstGeom prst="straightConnector1">
            <a:avLst/>
          </a:prstGeom>
          <a:noFill/>
          <a:ln cap="flat" cmpd="sng" w="28575">
            <a:solidFill>
              <a:srgbClr val="5A17EE"/>
            </a:solidFill>
            <a:prstDash val="solid"/>
            <a:round/>
            <a:headEnd len="med" w="med" type="none"/>
            <a:tailEnd len="med" w="med" type="triangle"/>
          </a:ln>
        </p:spPr>
      </p:cxnSp>
      <p:sp>
        <p:nvSpPr>
          <p:cNvPr id="3548" name="Google Shape;3548;p352"/>
          <p:cNvSpPr txBox="1"/>
          <p:nvPr/>
        </p:nvSpPr>
        <p:spPr>
          <a:xfrm>
            <a:off x="7128850" y="2888195"/>
            <a:ext cx="1104900" cy="2202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60000"/>
              </a:lnSpc>
              <a:spcBef>
                <a:spcPts val="0"/>
              </a:spcBef>
              <a:spcAft>
                <a:spcPts val="0"/>
              </a:spcAft>
              <a:buNone/>
            </a:pPr>
            <a:r>
              <a:rPr b="1" lang="en" sz="1000">
                <a:solidFill>
                  <a:srgbClr val="5A17EE"/>
                </a:solidFill>
                <a:latin typeface="Courier New"/>
                <a:ea typeface="Courier New"/>
                <a:cs typeface="Courier New"/>
                <a:sym typeface="Courier New"/>
              </a:rPr>
              <a:t>Form action</a:t>
            </a:r>
            <a:endParaRPr b="1" sz="1000">
              <a:solidFill>
                <a:srgbClr val="5A17EE"/>
              </a:solidFill>
              <a:latin typeface="Courier New"/>
              <a:ea typeface="Courier New"/>
              <a:cs typeface="Courier New"/>
              <a:sym typeface="Courier New"/>
            </a:endParaRPr>
          </a:p>
        </p:txBody>
      </p:sp>
      <p:cxnSp>
        <p:nvCxnSpPr>
          <p:cNvPr id="3549" name="Google Shape;3549;p352"/>
          <p:cNvCxnSpPr/>
          <p:nvPr/>
        </p:nvCxnSpPr>
        <p:spPr>
          <a:xfrm flipH="1" rot="10800000">
            <a:off x="1397000" y="3191575"/>
            <a:ext cx="1415400" cy="1500"/>
          </a:xfrm>
          <a:prstGeom prst="straightConnector1">
            <a:avLst/>
          </a:prstGeom>
          <a:noFill/>
          <a:ln cap="flat" cmpd="sng" w="28575">
            <a:solidFill>
              <a:srgbClr val="5A17EE"/>
            </a:solidFill>
            <a:prstDash val="solid"/>
            <a:round/>
            <a:headEnd len="med" w="med" type="none"/>
            <a:tailEnd len="med" w="med" type="triangle"/>
          </a:ln>
        </p:spPr>
      </p:cxnSp>
      <p:cxnSp>
        <p:nvCxnSpPr>
          <p:cNvPr id="3550" name="Google Shape;3550;p352"/>
          <p:cNvCxnSpPr/>
          <p:nvPr/>
        </p:nvCxnSpPr>
        <p:spPr>
          <a:xfrm flipH="1" rot="10800000">
            <a:off x="1397000" y="3449825"/>
            <a:ext cx="1415400" cy="1500"/>
          </a:xfrm>
          <a:prstGeom prst="straightConnector1">
            <a:avLst/>
          </a:prstGeom>
          <a:noFill/>
          <a:ln cap="flat" cmpd="sng" w="28575">
            <a:solidFill>
              <a:srgbClr val="5A17EE"/>
            </a:solidFill>
            <a:prstDash val="solid"/>
            <a:round/>
            <a:headEnd len="med" w="med" type="none"/>
            <a:tailEnd len="med" w="med" type="triangle"/>
          </a:ln>
        </p:spPr>
      </p:cxnSp>
      <p:sp>
        <p:nvSpPr>
          <p:cNvPr id="3551" name="Google Shape;3551;p352"/>
          <p:cNvSpPr txBox="1"/>
          <p:nvPr/>
        </p:nvSpPr>
        <p:spPr>
          <a:xfrm>
            <a:off x="77600" y="3082225"/>
            <a:ext cx="1319400" cy="2202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60000"/>
              </a:lnSpc>
              <a:spcBef>
                <a:spcPts val="0"/>
              </a:spcBef>
              <a:spcAft>
                <a:spcPts val="0"/>
              </a:spcAft>
              <a:buNone/>
            </a:pPr>
            <a:r>
              <a:rPr b="1" lang="en" sz="1000">
                <a:solidFill>
                  <a:srgbClr val="5A17EE"/>
                </a:solidFill>
                <a:latin typeface="Courier New"/>
                <a:ea typeface="Courier New"/>
                <a:cs typeface="Courier New"/>
                <a:sym typeface="Courier New"/>
              </a:rPr>
              <a:t>Form activated</a:t>
            </a:r>
            <a:endParaRPr b="1" sz="1000">
              <a:solidFill>
                <a:srgbClr val="5A17EE"/>
              </a:solidFill>
              <a:latin typeface="Courier New"/>
              <a:ea typeface="Courier New"/>
              <a:cs typeface="Courier New"/>
              <a:sym typeface="Courier New"/>
            </a:endParaRPr>
          </a:p>
        </p:txBody>
      </p:sp>
      <p:sp>
        <p:nvSpPr>
          <p:cNvPr id="3552" name="Google Shape;3552;p352"/>
          <p:cNvSpPr txBox="1"/>
          <p:nvPr/>
        </p:nvSpPr>
        <p:spPr>
          <a:xfrm>
            <a:off x="77600" y="3340475"/>
            <a:ext cx="1474500" cy="2202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ctr">
              <a:lnSpc>
                <a:spcPct val="60000"/>
              </a:lnSpc>
              <a:spcBef>
                <a:spcPts val="0"/>
              </a:spcBef>
              <a:spcAft>
                <a:spcPts val="0"/>
              </a:spcAft>
              <a:buNone/>
            </a:pPr>
            <a:r>
              <a:rPr b="1" lang="en" sz="1000">
                <a:solidFill>
                  <a:srgbClr val="5A17EE"/>
                </a:solidFill>
                <a:latin typeface="Courier New"/>
                <a:ea typeface="Courier New"/>
                <a:cs typeface="Courier New"/>
                <a:sym typeface="Courier New"/>
              </a:rPr>
              <a:t>Form deactivated</a:t>
            </a:r>
            <a:endParaRPr b="1" sz="1000">
              <a:solidFill>
                <a:srgbClr val="5A17EE"/>
              </a:solidFill>
              <a:latin typeface="Courier New"/>
              <a:ea typeface="Courier New"/>
              <a:cs typeface="Courier New"/>
              <a:sym typeface="Courier New"/>
            </a:endParaRPr>
          </a:p>
        </p:txBody>
      </p:sp>
    </p:spTree>
  </p:cSld>
  <p:clrMapOvr>
    <a:masterClrMapping/>
  </p:clrMapOvr>
</p:sld>
</file>

<file path=ppt/slides/slide2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56" name="Shape 3556"/>
        <p:cNvGrpSpPr/>
        <p:nvPr/>
      </p:nvGrpSpPr>
      <p:grpSpPr>
        <a:xfrm>
          <a:off x="0" y="0"/>
          <a:ext cx="0" cy="0"/>
          <a:chOff x="0" y="0"/>
          <a:chExt cx="0" cy="0"/>
        </a:xfrm>
      </p:grpSpPr>
      <p:sp>
        <p:nvSpPr>
          <p:cNvPr id="3557" name="Google Shape;3557;p353"/>
          <p:cNvSpPr txBox="1"/>
          <p:nvPr>
            <p:ph idx="2" type="title"/>
          </p:nvPr>
        </p:nvSpPr>
        <p:spPr>
          <a:xfrm>
            <a:off x="1771525" y="222850"/>
            <a:ext cx="6984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3558" name="Google Shape;3558;p353"/>
          <p:cNvSpPr txBox="1"/>
          <p:nvPr>
            <p:ph type="title"/>
          </p:nvPr>
        </p:nvSpPr>
        <p:spPr>
          <a:xfrm>
            <a:off x="1771525" y="394525"/>
            <a:ext cx="6984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Forms</a:t>
            </a:r>
            <a:endParaRPr/>
          </a:p>
        </p:txBody>
      </p:sp>
      <p:sp>
        <p:nvSpPr>
          <p:cNvPr id="3559" name="Google Shape;3559;p353"/>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Handling unhappy paths</a:t>
            </a:r>
            <a:endParaRPr sz="1800"/>
          </a:p>
        </p:txBody>
      </p:sp>
      <p:sp>
        <p:nvSpPr>
          <p:cNvPr id="3560" name="Google Shape;3560;p353"/>
          <p:cNvSpPr txBox="1"/>
          <p:nvPr/>
        </p:nvSpPr>
        <p:spPr>
          <a:xfrm>
            <a:off x="343650" y="1446400"/>
            <a:ext cx="8304300" cy="334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Users are not always cooperative - they can change their mind or interrupt the form. </a:t>
            </a:r>
            <a:endParaRPr>
              <a:latin typeface="Source Sans Pro"/>
              <a:ea typeface="Source Sans Pro"/>
              <a:cs typeface="Source Sans Pro"/>
              <a:sym typeface="Source Sans Pro"/>
            </a:endParaRPr>
          </a:p>
          <a:p>
            <a:pPr indent="0" lvl="0" marL="0" rtl="0" algn="l">
              <a:spcBef>
                <a:spcPts val="0"/>
              </a:spcBef>
              <a:spcAft>
                <a:spcPts val="0"/>
              </a:spcAft>
              <a:buNone/>
            </a:pPr>
            <a:r>
              <a:t/>
            </a:r>
            <a:endParaRPr sz="1000">
              <a:solidFill>
                <a:srgbClr val="617287"/>
              </a:solidFill>
              <a:latin typeface="Source Code Pro"/>
              <a:ea typeface="Source Code Pro"/>
              <a:cs typeface="Source Code Pro"/>
              <a:sym typeface="Source Code Pro"/>
            </a:endParaRPr>
          </a:p>
          <a:p>
            <a:pPr indent="0" lvl="0" marL="457200" rtl="0" algn="l">
              <a:spcBef>
                <a:spcPts val="0"/>
              </a:spcBef>
              <a:spcAft>
                <a:spcPts val="0"/>
              </a:spcAft>
              <a:buNone/>
            </a:pPr>
            <a:r>
              <a:t/>
            </a:r>
            <a:endParaRPr sz="1000">
              <a:solidFill>
                <a:srgbClr val="617287"/>
              </a:solidFill>
              <a:latin typeface="Source Code Pro"/>
              <a:ea typeface="Source Code Pro"/>
              <a:cs typeface="Source Code Pro"/>
              <a:sym typeface="Source Code Pro"/>
            </a:endParaRPr>
          </a:p>
          <a:p>
            <a:pPr indent="-304800" lvl="0" marL="457200" rtl="0" algn="l">
              <a:spcBef>
                <a:spcPts val="0"/>
              </a:spcBef>
              <a:spcAft>
                <a:spcPts val="0"/>
              </a:spcAft>
              <a:buSzPts val="1200"/>
              <a:buFont typeface="Source Sans Pro"/>
              <a:buChar char="●"/>
            </a:pPr>
            <a:r>
              <a:rPr lang="en" sz="1200">
                <a:latin typeface="Source Sans Pro"/>
                <a:ea typeface="Source Sans Pro"/>
                <a:cs typeface="Source Sans Pro"/>
                <a:sym typeface="Source Sans Pro"/>
              </a:rPr>
              <a:t>Use action </a:t>
            </a:r>
            <a:r>
              <a:rPr lang="en" sz="1200">
                <a:solidFill>
                  <a:srgbClr val="53415D"/>
                </a:solidFill>
                <a:highlight>
                  <a:srgbClr val="F7F8F9"/>
                </a:highlight>
                <a:latin typeface="Source Sans Pro"/>
                <a:ea typeface="Source Sans Pro"/>
                <a:cs typeface="Source Sans Pro"/>
                <a:sym typeface="Source Sans Pro"/>
              </a:rPr>
              <a:t>action_deactivate_form</a:t>
            </a:r>
            <a:r>
              <a:rPr lang="en" sz="1200">
                <a:latin typeface="Source Sans Pro"/>
                <a:ea typeface="Source Sans Pro"/>
                <a:cs typeface="Source Sans Pro"/>
                <a:sym typeface="Source Sans Pro"/>
              </a:rPr>
              <a:t> to handle the situation where users decide not to proceed with the form:</a:t>
            </a:r>
            <a:endParaRPr sz="1200">
              <a:latin typeface="Source Sans Pro"/>
              <a:ea typeface="Source Sans Pro"/>
              <a:cs typeface="Source Sans Pro"/>
              <a:sym typeface="Source Sans Pro"/>
            </a:endParaRPr>
          </a:p>
          <a:p>
            <a:pPr indent="0" lvl="0" marL="0" rtl="0" algn="l">
              <a:spcBef>
                <a:spcPts val="0"/>
              </a:spcBef>
              <a:spcAft>
                <a:spcPts val="0"/>
              </a:spcAft>
              <a:buNone/>
            </a:pPr>
            <a:r>
              <a:rPr lang="en" sz="1200">
                <a:latin typeface="Source Sans Pro"/>
                <a:ea typeface="Source Sans Pro"/>
                <a:cs typeface="Source Sans Pro"/>
                <a:sym typeface="Source Sans Pro"/>
              </a:rPr>
              <a:t>	</a:t>
            </a:r>
            <a:r>
              <a:rPr b="1" lang="en" sz="1000">
                <a:solidFill>
                  <a:srgbClr val="000080"/>
                </a:solidFill>
                <a:latin typeface="Source Code Pro"/>
                <a:ea typeface="Source Code Pro"/>
                <a:cs typeface="Source Code Pro"/>
                <a:sym typeface="Source Code Pro"/>
              </a:rPr>
              <a:t>## chitchat</a:t>
            </a:r>
            <a:endParaRPr sz="1000">
              <a:solidFill>
                <a:srgbClr val="617287"/>
              </a:solidFill>
              <a:latin typeface="Source Code Pro"/>
              <a:ea typeface="Source Code Pro"/>
              <a:cs typeface="Source Code Pro"/>
              <a:sym typeface="Source Code Pro"/>
            </a:endParaRPr>
          </a:p>
          <a:p>
            <a:pPr indent="45720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request_restaurant</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a:t>
            </a:r>
            <a:r>
              <a:rPr lang="en" sz="1000">
                <a:solidFill>
                  <a:srgbClr val="617287"/>
                </a:solidFill>
                <a:latin typeface="Source Code Pro"/>
                <a:ea typeface="Source Code Pro"/>
                <a:cs typeface="Source Code Pro"/>
                <a:sym typeface="Source Code Pro"/>
              </a:rPr>
              <a:t>- restaurant_form</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617287"/>
                </a:solidFill>
                <a:latin typeface="Source Code Pro"/>
                <a:ea typeface="Source Code Pro"/>
                <a:cs typeface="Source Code Pro"/>
                <a:sym typeface="Source Code Pro"/>
              </a:rPr>
              <a:t>    	    - form{"name": "restaurant_form"}</a:t>
            </a:r>
            <a:endParaRPr sz="1000">
              <a:solidFill>
                <a:srgbClr val="617287"/>
              </a:solidFill>
              <a:latin typeface="Source Code Pro"/>
              <a:ea typeface="Source Code Pro"/>
              <a:cs typeface="Source Code Pro"/>
              <a:sym typeface="Source Code Pro"/>
            </a:endParaRPr>
          </a:p>
          <a:p>
            <a:pPr indent="45720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stop</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a:t>
            </a:r>
            <a:r>
              <a:rPr lang="en" sz="1000">
                <a:solidFill>
                  <a:srgbClr val="617287"/>
                </a:solidFill>
                <a:latin typeface="Source Code Pro"/>
                <a:ea typeface="Source Code Pro"/>
                <a:cs typeface="Source Code Pro"/>
                <a:sym typeface="Source Code Pro"/>
              </a:rPr>
              <a:t>- utter_ask_continue</a:t>
            </a:r>
            <a:endParaRPr sz="1000">
              <a:solidFill>
                <a:srgbClr val="617287"/>
              </a:solidFill>
              <a:latin typeface="Source Code Pro"/>
              <a:ea typeface="Source Code Pro"/>
              <a:cs typeface="Source Code Pro"/>
              <a:sym typeface="Source Code Pro"/>
            </a:endParaRPr>
          </a:p>
          <a:p>
            <a:pPr indent="45720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deny</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BB60D5"/>
                </a:solidFill>
                <a:latin typeface="Source Code Pro"/>
                <a:ea typeface="Source Code Pro"/>
                <a:cs typeface="Source Code Pro"/>
                <a:sym typeface="Source Code Pro"/>
              </a:rPr>
              <a:t>   	    </a:t>
            </a:r>
            <a:r>
              <a:rPr lang="en" sz="1000">
                <a:solidFill>
                  <a:srgbClr val="617287"/>
                </a:solidFill>
                <a:latin typeface="Source Code Pro"/>
                <a:ea typeface="Source Code Pro"/>
                <a:cs typeface="Source Code Pro"/>
                <a:sym typeface="Source Code Pro"/>
              </a:rPr>
              <a:t>- action_deactivate_form</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rPr lang="en" sz="1000">
                <a:solidFill>
                  <a:srgbClr val="617287"/>
                </a:solidFill>
                <a:latin typeface="Source Code Pro"/>
                <a:ea typeface="Source Code Pro"/>
                <a:cs typeface="Source Code Pro"/>
                <a:sym typeface="Source Code Pro"/>
              </a:rPr>
              <a:t>   	    - form{"name": null}</a:t>
            </a:r>
            <a:endParaRPr sz="1000">
              <a:solidFill>
                <a:srgbClr val="617287"/>
              </a:solidFill>
              <a:latin typeface="Source Code Pro"/>
              <a:ea typeface="Source Code Pro"/>
              <a:cs typeface="Source Code Pro"/>
              <a:sym typeface="Source Code Pro"/>
            </a:endParaRPr>
          </a:p>
          <a:p>
            <a:pPr indent="0" lvl="0" marL="0" rtl="0" algn="l">
              <a:spcBef>
                <a:spcPts val="0"/>
              </a:spcBef>
              <a:spcAft>
                <a:spcPts val="0"/>
              </a:spcAft>
              <a:buNone/>
            </a:pPr>
            <a:r>
              <a:t/>
            </a:r>
            <a:endParaRPr sz="1200">
              <a:latin typeface="Source Sans Pro"/>
              <a:ea typeface="Source Sans Pro"/>
              <a:cs typeface="Source Sans Pro"/>
              <a:sym typeface="Source Sans Pro"/>
            </a:endParaRPr>
          </a:p>
          <a:p>
            <a:pPr indent="0" lvl="0" marL="0" rtl="0" algn="l">
              <a:spcBef>
                <a:spcPts val="0"/>
              </a:spcBef>
              <a:spcAft>
                <a:spcPts val="0"/>
              </a:spcAft>
              <a:buNone/>
            </a:pPr>
            <a:r>
              <a:t/>
            </a:r>
            <a:endParaRPr sz="1200">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Tree>
  </p:cSld>
  <p:clrMapOvr>
    <a:masterClrMapping/>
  </p:clrMapOvr>
</p:sld>
</file>

<file path=ppt/slides/slide2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4" name="Shape 3564"/>
        <p:cNvGrpSpPr/>
        <p:nvPr/>
      </p:nvGrpSpPr>
      <p:grpSpPr>
        <a:xfrm>
          <a:off x="0" y="0"/>
          <a:ext cx="0" cy="0"/>
          <a:chOff x="0" y="0"/>
          <a:chExt cx="0" cy="0"/>
        </a:xfrm>
      </p:grpSpPr>
      <p:sp>
        <p:nvSpPr>
          <p:cNvPr id="3565" name="Google Shape;3565;p354"/>
          <p:cNvSpPr txBox="1"/>
          <p:nvPr>
            <p:ph type="title"/>
          </p:nvPr>
        </p:nvSpPr>
        <p:spPr>
          <a:xfrm>
            <a:off x="1795950" y="394525"/>
            <a:ext cx="69603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Rasa X turns conversations into training data</a:t>
            </a:r>
            <a:endParaRPr/>
          </a:p>
        </p:txBody>
      </p:sp>
      <p:sp>
        <p:nvSpPr>
          <p:cNvPr id="3566" name="Google Shape;3566;p354"/>
          <p:cNvSpPr txBox="1"/>
          <p:nvPr>
            <p:ph idx="2" type="title"/>
          </p:nvPr>
        </p:nvSpPr>
        <p:spPr>
          <a:xfrm>
            <a:off x="1795950" y="222850"/>
            <a:ext cx="69603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X Tour</a:t>
            </a:r>
            <a:endParaRPr/>
          </a:p>
        </p:txBody>
      </p:sp>
      <p:sp>
        <p:nvSpPr>
          <p:cNvPr id="3567" name="Google Shape;3567;p354"/>
          <p:cNvSpPr txBox="1"/>
          <p:nvPr/>
        </p:nvSpPr>
        <p:spPr>
          <a:xfrm>
            <a:off x="7762648" y="375780"/>
            <a:ext cx="1077900" cy="790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solidFill>
                <a:srgbClr val="FFFFFF"/>
              </a:solidFill>
              <a:latin typeface="Source Sans Pro"/>
              <a:ea typeface="Source Sans Pro"/>
              <a:cs typeface="Source Sans Pro"/>
              <a:sym typeface="Source Sans Pro"/>
            </a:endParaRPr>
          </a:p>
        </p:txBody>
      </p:sp>
      <p:sp>
        <p:nvSpPr>
          <p:cNvPr id="3568" name="Google Shape;3568;p354"/>
          <p:cNvSpPr txBox="1"/>
          <p:nvPr/>
        </p:nvSpPr>
        <p:spPr>
          <a:xfrm>
            <a:off x="10311113" y="655525"/>
            <a:ext cx="1823700" cy="14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rgbClr val="FFFFFF"/>
                </a:solidFill>
                <a:latin typeface="Source Sans Pro"/>
                <a:ea typeface="Source Sans Pro"/>
                <a:cs typeface="Source Sans Pro"/>
                <a:sym typeface="Source Sans Pro"/>
              </a:rPr>
              <a:t>Review Conversations</a:t>
            </a:r>
            <a:endParaRPr b="1"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b="1" sz="12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b="1" lang="en" sz="1200">
                <a:solidFill>
                  <a:srgbClr val="FFFFFF"/>
                </a:solidFill>
                <a:latin typeface="Source Sans Pro"/>
                <a:ea typeface="Source Sans Pro"/>
                <a:cs typeface="Source Sans Pro"/>
                <a:sym typeface="Source Sans Pro"/>
              </a:rPr>
              <a:t>See what users are saying to your bot</a:t>
            </a:r>
            <a:endParaRPr>
              <a:latin typeface="Source Sans Pro"/>
              <a:ea typeface="Source Sans Pro"/>
              <a:cs typeface="Source Sans Pro"/>
              <a:sym typeface="Source Sans Pro"/>
            </a:endParaRPr>
          </a:p>
        </p:txBody>
      </p:sp>
      <p:sp>
        <p:nvSpPr>
          <p:cNvPr id="3569" name="Google Shape;3569;p354"/>
          <p:cNvSpPr txBox="1"/>
          <p:nvPr/>
        </p:nvSpPr>
        <p:spPr>
          <a:xfrm>
            <a:off x="12969850" y="655550"/>
            <a:ext cx="1892700" cy="1436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2000">
                <a:solidFill>
                  <a:srgbClr val="FFFFFF"/>
                </a:solidFill>
                <a:latin typeface="Source Sans Pro"/>
                <a:ea typeface="Source Sans Pro"/>
                <a:cs typeface="Source Sans Pro"/>
                <a:sym typeface="Source Sans Pro"/>
              </a:rPr>
              <a:t>Manage Training Data</a:t>
            </a:r>
            <a:endParaRPr b="1" sz="20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t/>
            </a:r>
            <a:endParaRPr b="1" sz="1200">
              <a:solidFill>
                <a:srgbClr val="FFFFFF"/>
              </a:solidFill>
              <a:latin typeface="Source Sans Pro"/>
              <a:ea typeface="Source Sans Pro"/>
              <a:cs typeface="Source Sans Pro"/>
              <a:sym typeface="Source Sans Pro"/>
            </a:endParaRPr>
          </a:p>
          <a:p>
            <a:pPr indent="0" lvl="0" marL="0" rtl="0" algn="ctr">
              <a:spcBef>
                <a:spcPts val="0"/>
              </a:spcBef>
              <a:spcAft>
                <a:spcPts val="0"/>
              </a:spcAft>
              <a:buClr>
                <a:schemeClr val="dk1"/>
              </a:buClr>
              <a:buSzPts val="1100"/>
              <a:buFont typeface="Arial"/>
              <a:buNone/>
            </a:pPr>
            <a:r>
              <a:rPr b="1" lang="en" sz="1200">
                <a:solidFill>
                  <a:srgbClr val="FFFFFF"/>
                </a:solidFill>
                <a:latin typeface="Source Sans Pro"/>
                <a:ea typeface="Source Sans Pro"/>
                <a:cs typeface="Source Sans Pro"/>
                <a:sym typeface="Source Sans Pro"/>
              </a:rPr>
              <a:t>Annotate training data and add new examples</a:t>
            </a:r>
            <a:endParaRPr>
              <a:latin typeface="Source Sans Pro"/>
              <a:ea typeface="Source Sans Pro"/>
              <a:cs typeface="Source Sans Pro"/>
              <a:sym typeface="Source Sans Pro"/>
            </a:endParaRPr>
          </a:p>
        </p:txBody>
      </p:sp>
      <p:sp>
        <p:nvSpPr>
          <p:cNvPr id="3570" name="Google Shape;3570;p354"/>
          <p:cNvSpPr/>
          <p:nvPr/>
        </p:nvSpPr>
        <p:spPr>
          <a:xfrm>
            <a:off x="129850" y="1695875"/>
            <a:ext cx="1482300" cy="9882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1" name="Google Shape;3571;p354"/>
          <p:cNvSpPr txBox="1"/>
          <p:nvPr/>
        </p:nvSpPr>
        <p:spPr>
          <a:xfrm>
            <a:off x="319900" y="1911575"/>
            <a:ext cx="11022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Messaging channels</a:t>
            </a:r>
            <a:endParaRPr>
              <a:latin typeface="Source Sans Pro"/>
              <a:ea typeface="Source Sans Pro"/>
              <a:cs typeface="Source Sans Pro"/>
              <a:sym typeface="Source Sans Pro"/>
            </a:endParaRPr>
          </a:p>
        </p:txBody>
      </p:sp>
      <p:sp>
        <p:nvSpPr>
          <p:cNvPr id="3572" name="Google Shape;3572;p354"/>
          <p:cNvSpPr/>
          <p:nvPr/>
        </p:nvSpPr>
        <p:spPr>
          <a:xfrm>
            <a:off x="1737975" y="1761725"/>
            <a:ext cx="1844400" cy="922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3" name="Google Shape;3573;p354"/>
          <p:cNvSpPr txBox="1"/>
          <p:nvPr/>
        </p:nvSpPr>
        <p:spPr>
          <a:xfrm>
            <a:off x="2183175" y="2022425"/>
            <a:ext cx="1399200" cy="40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Conversations</a:t>
            </a:r>
            <a:endParaRPr>
              <a:latin typeface="Source Sans Pro"/>
              <a:ea typeface="Source Sans Pro"/>
              <a:cs typeface="Source Sans Pro"/>
              <a:sym typeface="Source Sans Pro"/>
            </a:endParaRPr>
          </a:p>
        </p:txBody>
      </p:sp>
      <p:sp>
        <p:nvSpPr>
          <p:cNvPr id="3574" name="Google Shape;3574;p354"/>
          <p:cNvSpPr/>
          <p:nvPr/>
        </p:nvSpPr>
        <p:spPr>
          <a:xfrm>
            <a:off x="3708213" y="1268975"/>
            <a:ext cx="1581000" cy="2102700"/>
          </a:xfrm>
          <a:prstGeom prst="can">
            <a:avLst>
              <a:gd fmla="val 25000" name="adj"/>
            </a:avLst>
          </a:prstGeom>
          <a:solidFill>
            <a:srgbClr val="5A17EE"/>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FFFFFF"/>
              </a:solidFill>
            </a:endParaRPr>
          </a:p>
        </p:txBody>
      </p:sp>
      <p:sp>
        <p:nvSpPr>
          <p:cNvPr id="3575" name="Google Shape;3575;p354"/>
          <p:cNvSpPr txBox="1"/>
          <p:nvPr/>
        </p:nvSpPr>
        <p:spPr>
          <a:xfrm>
            <a:off x="3956788" y="2091925"/>
            <a:ext cx="1102200" cy="72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Rasa X</a:t>
            </a:r>
            <a:endParaRPr b="1" sz="2400">
              <a:solidFill>
                <a:srgbClr val="FFFFFF"/>
              </a:solidFill>
              <a:latin typeface="Source Sans Pro"/>
              <a:ea typeface="Source Sans Pro"/>
              <a:cs typeface="Source Sans Pro"/>
              <a:sym typeface="Source Sans Pro"/>
            </a:endParaRPr>
          </a:p>
        </p:txBody>
      </p:sp>
      <p:sp>
        <p:nvSpPr>
          <p:cNvPr id="3576" name="Google Shape;3576;p354"/>
          <p:cNvSpPr/>
          <p:nvPr/>
        </p:nvSpPr>
        <p:spPr>
          <a:xfrm>
            <a:off x="7477559" y="1695875"/>
            <a:ext cx="1482300" cy="987900"/>
          </a:xfrm>
          <a:prstGeom prst="flowChartAlternateProcess">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7" name="Google Shape;3577;p354"/>
          <p:cNvSpPr txBox="1"/>
          <p:nvPr/>
        </p:nvSpPr>
        <p:spPr>
          <a:xfrm>
            <a:off x="7600850" y="1911575"/>
            <a:ext cx="12357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a:latin typeface="Source Sans Pro"/>
                <a:ea typeface="Source Sans Pro"/>
                <a:cs typeface="Source Sans Pro"/>
                <a:sym typeface="Source Sans Pro"/>
              </a:rPr>
              <a:t>Share your bot</a:t>
            </a:r>
            <a:endParaRPr>
              <a:latin typeface="Source Sans Pro"/>
              <a:ea typeface="Source Sans Pro"/>
              <a:cs typeface="Source Sans Pro"/>
              <a:sym typeface="Source Sans Pro"/>
            </a:endParaRPr>
          </a:p>
        </p:txBody>
      </p:sp>
      <p:sp>
        <p:nvSpPr>
          <p:cNvPr id="3578" name="Google Shape;3578;p354"/>
          <p:cNvSpPr/>
          <p:nvPr/>
        </p:nvSpPr>
        <p:spPr>
          <a:xfrm flipH="1">
            <a:off x="5461175" y="1761725"/>
            <a:ext cx="1844400" cy="922200"/>
          </a:xfrm>
          <a:prstGeom prst="chevron">
            <a:avLst>
              <a:gd fmla="val 50000"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79" name="Google Shape;3579;p354"/>
          <p:cNvSpPr txBox="1"/>
          <p:nvPr/>
        </p:nvSpPr>
        <p:spPr>
          <a:xfrm>
            <a:off x="5610175" y="2022425"/>
            <a:ext cx="1399200" cy="222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solidFill>
                  <a:schemeClr val="dk1"/>
                </a:solidFill>
                <a:latin typeface="Source Sans Pro"/>
                <a:ea typeface="Source Sans Pro"/>
                <a:cs typeface="Source Sans Pro"/>
                <a:sym typeface="Source Sans Pro"/>
              </a:rPr>
              <a:t>Conversations</a:t>
            </a:r>
            <a:endParaRPr>
              <a:latin typeface="Source Sans Pro"/>
              <a:ea typeface="Source Sans Pro"/>
              <a:cs typeface="Source Sans Pro"/>
              <a:sym typeface="Source Sans Pro"/>
            </a:endParaRPr>
          </a:p>
        </p:txBody>
      </p:sp>
      <p:sp>
        <p:nvSpPr>
          <p:cNvPr id="3580" name="Google Shape;3580;p354"/>
          <p:cNvSpPr txBox="1"/>
          <p:nvPr/>
        </p:nvSpPr>
        <p:spPr>
          <a:xfrm>
            <a:off x="1631100" y="3640525"/>
            <a:ext cx="5881800" cy="922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000">
                <a:solidFill>
                  <a:srgbClr val="2C3951"/>
                </a:solidFill>
                <a:latin typeface="Source Sans Pro"/>
                <a:ea typeface="Source Sans Pro"/>
                <a:cs typeface="Source Sans Pro"/>
                <a:sym typeface="Source Sans Pro"/>
              </a:rPr>
              <a:t>Review 👁️‍🗨️ Annotate ✏️ Improve 💪</a:t>
            </a:r>
            <a:endParaRPr sz="3000">
              <a:solidFill>
                <a:srgbClr val="2C3951"/>
              </a:solidFill>
              <a:latin typeface="Source Sans Pro"/>
              <a:ea typeface="Source Sans Pro"/>
              <a:cs typeface="Source Sans Pro"/>
              <a:sym typeface="Source Sans Pro"/>
            </a:endParaRPr>
          </a:p>
        </p:txBody>
      </p:sp>
      <p:sp>
        <p:nvSpPr>
          <p:cNvPr id="3581" name="Google Shape;3581;p354"/>
          <p:cNvSpPr txBox="1"/>
          <p:nvPr/>
        </p:nvSpPr>
        <p:spPr>
          <a:xfrm>
            <a:off x="509200" y="1028663"/>
            <a:ext cx="723600" cy="400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latin typeface="Source Sans Pro"/>
                <a:ea typeface="Source Sans Pro"/>
                <a:cs typeface="Source Sans Pro"/>
                <a:sym typeface="Source Sans Pro"/>
              </a:rPr>
              <a:t>🤖</a:t>
            </a:r>
            <a:endParaRPr sz="3600">
              <a:latin typeface="Source Sans Pro"/>
              <a:ea typeface="Source Sans Pro"/>
              <a:cs typeface="Source Sans Pro"/>
              <a:sym typeface="Source Sans Pro"/>
            </a:endParaRPr>
          </a:p>
        </p:txBody>
      </p:sp>
      <p:sp>
        <p:nvSpPr>
          <p:cNvPr id="3582" name="Google Shape;3582;p354"/>
          <p:cNvSpPr txBox="1"/>
          <p:nvPr/>
        </p:nvSpPr>
        <p:spPr>
          <a:xfrm>
            <a:off x="7862450" y="1028663"/>
            <a:ext cx="712500" cy="556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sz="3600">
                <a:solidFill>
                  <a:schemeClr val="dk1"/>
                </a:solidFill>
                <a:latin typeface="Source Sans Pro"/>
                <a:ea typeface="Source Sans Pro"/>
                <a:cs typeface="Source Sans Pro"/>
                <a:sym typeface="Source Sans Pro"/>
              </a:rPr>
              <a:t>💬</a:t>
            </a:r>
            <a:endParaRPr>
              <a:latin typeface="Source Sans Pro"/>
              <a:ea typeface="Source Sans Pro"/>
              <a:cs typeface="Source Sans Pro"/>
              <a:sym typeface="Source Sans Pro"/>
            </a:endParaRPr>
          </a:p>
        </p:txBody>
      </p:sp>
    </p:spTree>
  </p:cSld>
  <p:clrMapOvr>
    <a:masterClrMapping/>
  </p:clrMapOvr>
</p:sld>
</file>

<file path=ppt/slides/slide2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6" name="Shape 3586"/>
        <p:cNvGrpSpPr/>
        <p:nvPr/>
      </p:nvGrpSpPr>
      <p:grpSpPr>
        <a:xfrm>
          <a:off x="0" y="0"/>
          <a:ext cx="0" cy="0"/>
          <a:chOff x="0" y="0"/>
          <a:chExt cx="0" cy="0"/>
        </a:xfrm>
      </p:grpSpPr>
      <p:sp>
        <p:nvSpPr>
          <p:cNvPr id="3587" name="Google Shape;3587;p355"/>
          <p:cNvSpPr txBox="1"/>
          <p:nvPr>
            <p:ph type="title"/>
          </p:nvPr>
        </p:nvSpPr>
        <p:spPr>
          <a:xfrm>
            <a:off x="1661550" y="394525"/>
            <a:ext cx="70944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Conversations &gt; Synthetic Data</a:t>
            </a:r>
            <a:endParaRPr/>
          </a:p>
        </p:txBody>
      </p:sp>
      <p:sp>
        <p:nvSpPr>
          <p:cNvPr id="3588" name="Google Shape;3588;p355"/>
          <p:cNvSpPr txBox="1"/>
          <p:nvPr>
            <p:ph idx="2" type="title"/>
          </p:nvPr>
        </p:nvSpPr>
        <p:spPr>
          <a:xfrm>
            <a:off x="1661550" y="222850"/>
            <a:ext cx="70944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X Tour</a:t>
            </a:r>
            <a:endParaRPr/>
          </a:p>
        </p:txBody>
      </p:sp>
      <p:sp>
        <p:nvSpPr>
          <p:cNvPr id="3589" name="Google Shape;3589;p355"/>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During development, training data is created by:</a:t>
            </a:r>
            <a:endParaRPr/>
          </a:p>
          <a:p>
            <a:pPr indent="-317500" lvl="0" marL="457200" rtl="0" algn="l">
              <a:spcBef>
                <a:spcPts val="1600"/>
              </a:spcBef>
              <a:spcAft>
                <a:spcPts val="0"/>
              </a:spcAft>
              <a:buSzPts val="1400"/>
              <a:buChar char="●"/>
            </a:pPr>
            <a:r>
              <a:rPr lang="en"/>
              <a:t>Writing down hypothetical conversations and training examples</a:t>
            </a:r>
            <a:endParaRPr/>
          </a:p>
          <a:p>
            <a:pPr indent="-317500" lvl="0" marL="457200" rtl="0" algn="l">
              <a:spcBef>
                <a:spcPts val="0"/>
              </a:spcBef>
              <a:spcAft>
                <a:spcPts val="0"/>
              </a:spcAft>
              <a:buSzPts val="1400"/>
              <a:buChar char="●"/>
            </a:pPr>
            <a:r>
              <a:rPr lang="en"/>
              <a:t>Studying existing chat transcripts or knowledge bases</a:t>
            </a:r>
            <a:endParaRPr/>
          </a:p>
          <a:p>
            <a:pPr indent="-317500" lvl="0" marL="457200" rtl="0" algn="l">
              <a:spcBef>
                <a:spcPts val="0"/>
              </a:spcBef>
              <a:spcAft>
                <a:spcPts val="0"/>
              </a:spcAft>
              <a:buSzPts val="1400"/>
              <a:buChar char="●"/>
            </a:pPr>
            <a:r>
              <a:rPr lang="en"/>
              <a:t>Consulting subject matter experts</a:t>
            </a:r>
            <a:endParaRPr/>
          </a:p>
          <a:p>
            <a:pPr indent="0" lvl="0" marL="0" rtl="0" algn="l">
              <a:spcBef>
                <a:spcPts val="1600"/>
              </a:spcBef>
              <a:spcAft>
                <a:spcPts val="0"/>
              </a:spcAft>
              <a:buNone/>
            </a:pPr>
            <a:r>
              <a:rPr lang="en"/>
              <a:t>That’s a great start, but all of those scenarios are based on human:human conversations. </a:t>
            </a:r>
            <a:endParaRPr/>
          </a:p>
          <a:p>
            <a:pPr indent="0" lvl="0" marL="0" rtl="0" algn="l">
              <a:spcBef>
                <a:spcPts val="1600"/>
              </a:spcBef>
              <a:spcAft>
                <a:spcPts val="0"/>
              </a:spcAft>
              <a:buNone/>
            </a:pPr>
            <a:r>
              <a:rPr lang="en"/>
              <a:t>Human:bot conversations have different patterns - users say different things when they are talking to a bot. </a:t>
            </a:r>
            <a:endParaRPr/>
          </a:p>
          <a:p>
            <a:pPr indent="0" lvl="0" marL="0" rtl="0" algn="ctr">
              <a:spcBef>
                <a:spcPts val="1600"/>
              </a:spcBef>
              <a:spcAft>
                <a:spcPts val="1600"/>
              </a:spcAft>
              <a:buNone/>
            </a:pPr>
            <a:r>
              <a:rPr i="1" lang="en" sz="2400"/>
              <a:t>The best training data is generated from the assistant’s </a:t>
            </a:r>
            <a:br>
              <a:rPr i="1" lang="en" sz="2400"/>
            </a:br>
            <a:r>
              <a:rPr b="1" i="1" lang="en" sz="2400"/>
              <a:t>actual conversations</a:t>
            </a:r>
            <a:endParaRPr b="1" i="1" sz="2400"/>
          </a:p>
        </p:txBody>
      </p:sp>
    </p:spTree>
  </p:cSld>
  <p:clrMapOvr>
    <a:masterClrMapping/>
  </p:clrMapOvr>
</p:sld>
</file>

<file path=ppt/slides/slide2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3" name="Shape 3593"/>
        <p:cNvGrpSpPr/>
        <p:nvPr/>
      </p:nvGrpSpPr>
      <p:grpSpPr>
        <a:xfrm>
          <a:off x="0" y="0"/>
          <a:ext cx="0" cy="0"/>
          <a:chOff x="0" y="0"/>
          <a:chExt cx="0" cy="0"/>
        </a:xfrm>
      </p:grpSpPr>
      <p:sp>
        <p:nvSpPr>
          <p:cNvPr id="3594" name="Google Shape;3594;p356"/>
          <p:cNvSpPr txBox="1"/>
          <p:nvPr>
            <p:ph type="title"/>
          </p:nvPr>
        </p:nvSpPr>
        <p:spPr>
          <a:xfrm>
            <a:off x="1710425" y="394525"/>
            <a:ext cx="7045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Conversation-Driven Development</a:t>
            </a:r>
            <a:endParaRPr/>
          </a:p>
        </p:txBody>
      </p:sp>
      <p:grpSp>
        <p:nvGrpSpPr>
          <p:cNvPr id="3595" name="Google Shape;3595;p356"/>
          <p:cNvGrpSpPr/>
          <p:nvPr/>
        </p:nvGrpSpPr>
        <p:grpSpPr>
          <a:xfrm>
            <a:off x="5475963" y="1404215"/>
            <a:ext cx="2335071" cy="2335071"/>
            <a:chOff x="6254516" y="1318144"/>
            <a:chExt cx="2460300" cy="2460300"/>
          </a:xfrm>
        </p:grpSpPr>
        <p:sp>
          <p:nvSpPr>
            <p:cNvPr id="3596" name="Google Shape;3596;p356"/>
            <p:cNvSpPr/>
            <p:nvPr/>
          </p:nvSpPr>
          <p:spPr>
            <a:xfrm rot="2700000">
              <a:off x="7239866" y="1053399"/>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7" name="Google Shape;3597;p356"/>
            <p:cNvSpPr/>
            <p:nvPr/>
          </p:nvSpPr>
          <p:spPr>
            <a:xfrm>
              <a:off x="6443962" y="3255513"/>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5</a:t>
              </a:r>
              <a:endParaRPr b="1" sz="1200">
                <a:solidFill>
                  <a:srgbClr val="5A17EE"/>
                </a:solidFill>
                <a:latin typeface="Roboto"/>
                <a:ea typeface="Roboto"/>
                <a:cs typeface="Roboto"/>
                <a:sym typeface="Roboto"/>
              </a:endParaRPr>
            </a:p>
          </p:txBody>
        </p:sp>
        <p:sp>
          <p:nvSpPr>
            <p:cNvPr id="3598" name="Google Shape;3598;p356"/>
            <p:cNvSpPr txBox="1"/>
            <p:nvPr/>
          </p:nvSpPr>
          <p:spPr>
            <a:xfrm rot="-2700000">
              <a:off x="6375763" y="2297100"/>
              <a:ext cx="2378424"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Track</a:t>
              </a:r>
              <a:endParaRPr b="1" sz="1800">
                <a:solidFill>
                  <a:srgbClr val="FFFFFF"/>
                </a:solidFill>
                <a:latin typeface="Roboto"/>
                <a:ea typeface="Roboto"/>
                <a:cs typeface="Roboto"/>
                <a:sym typeface="Roboto"/>
              </a:endParaRPr>
            </a:p>
          </p:txBody>
        </p:sp>
      </p:grpSp>
      <p:grpSp>
        <p:nvGrpSpPr>
          <p:cNvPr id="3599" name="Google Shape;3599;p356"/>
          <p:cNvGrpSpPr/>
          <p:nvPr/>
        </p:nvGrpSpPr>
        <p:grpSpPr>
          <a:xfrm>
            <a:off x="4094972" y="1404215"/>
            <a:ext cx="2335071" cy="2335071"/>
            <a:chOff x="4761418" y="1355687"/>
            <a:chExt cx="2460300" cy="2460300"/>
          </a:xfrm>
        </p:grpSpPr>
        <p:sp>
          <p:nvSpPr>
            <p:cNvPr id="3600" name="Google Shape;3600;p356"/>
            <p:cNvSpPr/>
            <p:nvPr/>
          </p:nvSpPr>
          <p:spPr>
            <a:xfrm rot="2700000">
              <a:off x="5746767" y="1090943"/>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1" name="Google Shape;3601;p356"/>
            <p:cNvSpPr/>
            <p:nvPr/>
          </p:nvSpPr>
          <p:spPr>
            <a:xfrm>
              <a:off x="4950863" y="3293057"/>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4</a:t>
              </a:r>
              <a:endParaRPr b="1" sz="1200">
                <a:solidFill>
                  <a:srgbClr val="5A17EE"/>
                </a:solidFill>
                <a:latin typeface="Roboto"/>
                <a:ea typeface="Roboto"/>
                <a:cs typeface="Roboto"/>
                <a:sym typeface="Roboto"/>
              </a:endParaRPr>
            </a:p>
          </p:txBody>
        </p:sp>
        <p:sp>
          <p:nvSpPr>
            <p:cNvPr id="3602" name="Google Shape;3602;p356"/>
            <p:cNvSpPr txBox="1"/>
            <p:nvPr/>
          </p:nvSpPr>
          <p:spPr>
            <a:xfrm rot="-2700000">
              <a:off x="4896424" y="2340344"/>
              <a:ext cx="2362302"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Test</a:t>
              </a:r>
              <a:endParaRPr b="1" sz="1800">
                <a:solidFill>
                  <a:srgbClr val="FFFFFF"/>
                </a:solidFill>
                <a:latin typeface="Roboto"/>
                <a:ea typeface="Roboto"/>
                <a:cs typeface="Roboto"/>
                <a:sym typeface="Roboto"/>
              </a:endParaRPr>
            </a:p>
          </p:txBody>
        </p:sp>
      </p:grpSp>
      <p:grpSp>
        <p:nvGrpSpPr>
          <p:cNvPr id="3603" name="Google Shape;3603;p356"/>
          <p:cNvGrpSpPr/>
          <p:nvPr/>
        </p:nvGrpSpPr>
        <p:grpSpPr>
          <a:xfrm>
            <a:off x="2713956" y="1404215"/>
            <a:ext cx="2335071" cy="2335071"/>
            <a:chOff x="3269751" y="1330658"/>
            <a:chExt cx="2460300" cy="2460300"/>
          </a:xfrm>
        </p:grpSpPr>
        <p:sp>
          <p:nvSpPr>
            <p:cNvPr id="3604" name="Google Shape;3604;p356"/>
            <p:cNvSpPr/>
            <p:nvPr/>
          </p:nvSpPr>
          <p:spPr>
            <a:xfrm rot="2700000">
              <a:off x="4255100" y="1065914"/>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5" name="Google Shape;3605;p356"/>
            <p:cNvSpPr/>
            <p:nvPr/>
          </p:nvSpPr>
          <p:spPr>
            <a:xfrm>
              <a:off x="3459197" y="3268028"/>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3</a:t>
              </a:r>
              <a:endParaRPr b="1" sz="1200">
                <a:solidFill>
                  <a:srgbClr val="5A17EE"/>
                </a:solidFill>
                <a:latin typeface="Roboto"/>
                <a:ea typeface="Roboto"/>
                <a:cs typeface="Roboto"/>
                <a:sym typeface="Roboto"/>
              </a:endParaRPr>
            </a:p>
          </p:txBody>
        </p:sp>
        <p:sp>
          <p:nvSpPr>
            <p:cNvPr id="3606" name="Google Shape;3606;p356"/>
            <p:cNvSpPr txBox="1"/>
            <p:nvPr/>
          </p:nvSpPr>
          <p:spPr>
            <a:xfrm rot="-2700000">
              <a:off x="3404724" y="2315315"/>
              <a:ext cx="2362302"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Annotate</a:t>
              </a:r>
              <a:endParaRPr b="1" sz="1800">
                <a:solidFill>
                  <a:srgbClr val="FFFFFF"/>
                </a:solidFill>
                <a:latin typeface="Roboto"/>
                <a:ea typeface="Roboto"/>
                <a:cs typeface="Roboto"/>
                <a:sym typeface="Roboto"/>
              </a:endParaRPr>
            </a:p>
          </p:txBody>
        </p:sp>
      </p:grpSp>
      <p:grpSp>
        <p:nvGrpSpPr>
          <p:cNvPr id="3607" name="Google Shape;3607;p356"/>
          <p:cNvGrpSpPr/>
          <p:nvPr/>
        </p:nvGrpSpPr>
        <p:grpSpPr>
          <a:xfrm>
            <a:off x="1332939" y="1404215"/>
            <a:ext cx="2335071" cy="2335071"/>
            <a:chOff x="1776626" y="1305629"/>
            <a:chExt cx="2460300" cy="2460300"/>
          </a:xfrm>
        </p:grpSpPr>
        <p:grpSp>
          <p:nvGrpSpPr>
            <p:cNvPr id="3608" name="Google Shape;3608;p356"/>
            <p:cNvGrpSpPr/>
            <p:nvPr/>
          </p:nvGrpSpPr>
          <p:grpSpPr>
            <a:xfrm>
              <a:off x="1776626" y="1305629"/>
              <a:ext cx="2460300" cy="2460300"/>
              <a:chOff x="1776626" y="1305629"/>
              <a:chExt cx="2460300" cy="2460300"/>
            </a:xfrm>
          </p:grpSpPr>
          <p:sp>
            <p:nvSpPr>
              <p:cNvPr id="3609" name="Google Shape;3609;p356"/>
              <p:cNvSpPr/>
              <p:nvPr/>
            </p:nvSpPr>
            <p:spPr>
              <a:xfrm rot="2700000">
                <a:off x="2761975" y="1040885"/>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0" name="Google Shape;3610;p356"/>
              <p:cNvSpPr txBox="1"/>
              <p:nvPr/>
            </p:nvSpPr>
            <p:spPr>
              <a:xfrm rot="-2700000">
                <a:off x="1899549" y="2276358"/>
                <a:ext cx="2376303"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Review</a:t>
                </a:r>
                <a:endParaRPr b="1" sz="1800">
                  <a:solidFill>
                    <a:srgbClr val="FFFFFF"/>
                  </a:solidFill>
                  <a:latin typeface="Roboto"/>
                  <a:ea typeface="Roboto"/>
                  <a:cs typeface="Roboto"/>
                  <a:sym typeface="Roboto"/>
                </a:endParaRPr>
              </a:p>
            </p:txBody>
          </p:sp>
        </p:grpSp>
        <p:sp>
          <p:nvSpPr>
            <p:cNvPr id="3611" name="Google Shape;3611;p356"/>
            <p:cNvSpPr/>
            <p:nvPr/>
          </p:nvSpPr>
          <p:spPr>
            <a:xfrm>
              <a:off x="1966072" y="3234021"/>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2</a:t>
              </a:r>
              <a:endParaRPr b="1" sz="1200">
                <a:solidFill>
                  <a:srgbClr val="5A17EE"/>
                </a:solidFill>
                <a:latin typeface="Roboto"/>
                <a:ea typeface="Roboto"/>
                <a:cs typeface="Roboto"/>
                <a:sym typeface="Roboto"/>
              </a:endParaRPr>
            </a:p>
          </p:txBody>
        </p:sp>
      </p:grpSp>
      <p:grpSp>
        <p:nvGrpSpPr>
          <p:cNvPr id="3612" name="Google Shape;3612;p356"/>
          <p:cNvGrpSpPr/>
          <p:nvPr/>
        </p:nvGrpSpPr>
        <p:grpSpPr>
          <a:xfrm>
            <a:off x="-48077" y="1404215"/>
            <a:ext cx="2335071" cy="2335071"/>
            <a:chOff x="284959" y="1280600"/>
            <a:chExt cx="2460300" cy="2460300"/>
          </a:xfrm>
        </p:grpSpPr>
        <p:sp>
          <p:nvSpPr>
            <p:cNvPr id="3613" name="Google Shape;3613;p356"/>
            <p:cNvSpPr/>
            <p:nvPr/>
          </p:nvSpPr>
          <p:spPr>
            <a:xfrm rot="2700000">
              <a:off x="1270309" y="1015856"/>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4" name="Google Shape;3614;p356"/>
            <p:cNvSpPr/>
            <p:nvPr/>
          </p:nvSpPr>
          <p:spPr>
            <a:xfrm>
              <a:off x="472955" y="3217970"/>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1</a:t>
              </a:r>
              <a:endParaRPr b="1" sz="1200">
                <a:solidFill>
                  <a:srgbClr val="5A17EE"/>
                </a:solidFill>
                <a:latin typeface="Roboto"/>
                <a:ea typeface="Roboto"/>
                <a:cs typeface="Roboto"/>
                <a:sym typeface="Roboto"/>
              </a:endParaRPr>
            </a:p>
          </p:txBody>
        </p:sp>
        <p:sp>
          <p:nvSpPr>
            <p:cNvPr id="3615" name="Google Shape;3615;p356"/>
            <p:cNvSpPr txBox="1"/>
            <p:nvPr/>
          </p:nvSpPr>
          <p:spPr>
            <a:xfrm rot="-2700000">
              <a:off x="414317" y="2263007"/>
              <a:ext cx="2368666"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Share</a:t>
              </a:r>
              <a:endParaRPr b="1" sz="1800">
                <a:solidFill>
                  <a:srgbClr val="FFFFFF"/>
                </a:solidFill>
                <a:latin typeface="Roboto"/>
                <a:ea typeface="Roboto"/>
                <a:cs typeface="Roboto"/>
                <a:sym typeface="Roboto"/>
              </a:endParaRPr>
            </a:p>
          </p:txBody>
        </p:sp>
      </p:grpSp>
      <p:grpSp>
        <p:nvGrpSpPr>
          <p:cNvPr id="3616" name="Google Shape;3616;p356"/>
          <p:cNvGrpSpPr/>
          <p:nvPr/>
        </p:nvGrpSpPr>
        <p:grpSpPr>
          <a:xfrm>
            <a:off x="6857029" y="1404215"/>
            <a:ext cx="2335071" cy="2335071"/>
            <a:chOff x="6254516" y="1330669"/>
            <a:chExt cx="2460300" cy="2460300"/>
          </a:xfrm>
        </p:grpSpPr>
        <p:sp>
          <p:nvSpPr>
            <p:cNvPr id="3617" name="Google Shape;3617;p356"/>
            <p:cNvSpPr/>
            <p:nvPr/>
          </p:nvSpPr>
          <p:spPr>
            <a:xfrm rot="2700000">
              <a:off x="7239866" y="1065924"/>
              <a:ext cx="489601" cy="2989789"/>
            </a:xfrm>
            <a:prstGeom prst="roundRect">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8" name="Google Shape;3618;p356"/>
            <p:cNvSpPr/>
            <p:nvPr/>
          </p:nvSpPr>
          <p:spPr>
            <a:xfrm>
              <a:off x="6443962" y="3268038"/>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E"/>
                  </a:solidFill>
                  <a:latin typeface="Roboto"/>
                  <a:ea typeface="Roboto"/>
                  <a:cs typeface="Roboto"/>
                  <a:sym typeface="Roboto"/>
                </a:rPr>
                <a:t>6</a:t>
              </a:r>
              <a:endParaRPr b="1" sz="1200">
                <a:solidFill>
                  <a:srgbClr val="5A17EE"/>
                </a:solidFill>
                <a:latin typeface="Roboto"/>
                <a:ea typeface="Roboto"/>
                <a:cs typeface="Roboto"/>
                <a:sym typeface="Roboto"/>
              </a:endParaRPr>
            </a:p>
          </p:txBody>
        </p:sp>
        <p:sp>
          <p:nvSpPr>
            <p:cNvPr id="3619" name="Google Shape;3619;p356"/>
            <p:cNvSpPr txBox="1"/>
            <p:nvPr/>
          </p:nvSpPr>
          <p:spPr>
            <a:xfrm rot="-2700000">
              <a:off x="6375763" y="2309625"/>
              <a:ext cx="2378424"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FFFFFF"/>
                  </a:solidFill>
                  <a:latin typeface="Roboto"/>
                  <a:ea typeface="Roboto"/>
                  <a:cs typeface="Roboto"/>
                  <a:sym typeface="Roboto"/>
                </a:rPr>
                <a:t>Fix</a:t>
              </a:r>
              <a:endParaRPr b="1" sz="1800">
                <a:solidFill>
                  <a:srgbClr val="FFFFFF"/>
                </a:solidFill>
                <a:latin typeface="Roboto"/>
                <a:ea typeface="Roboto"/>
                <a:cs typeface="Roboto"/>
                <a:sym typeface="Robot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7" name="Shape 947"/>
        <p:cNvGrpSpPr/>
        <p:nvPr/>
      </p:nvGrpSpPr>
      <p:grpSpPr>
        <a:xfrm>
          <a:off x="0" y="0"/>
          <a:ext cx="0" cy="0"/>
          <a:chOff x="0" y="0"/>
          <a:chExt cx="0" cy="0"/>
        </a:xfrm>
      </p:grpSpPr>
      <p:sp>
        <p:nvSpPr>
          <p:cNvPr id="948" name="Google Shape;948;p168"/>
          <p:cNvSpPr txBox="1"/>
          <p:nvPr>
            <p:ph type="title"/>
          </p:nvPr>
        </p:nvSpPr>
        <p:spPr>
          <a:xfrm>
            <a:off x="1161875" y="3312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Text Representation: How models use word vectors</a:t>
            </a:r>
            <a:endParaRPr/>
          </a:p>
          <a:p>
            <a:pPr indent="0" lvl="0" marL="0" rtl="0" algn="l">
              <a:spcBef>
                <a:spcPts val="0"/>
              </a:spcBef>
              <a:spcAft>
                <a:spcPts val="0"/>
              </a:spcAft>
              <a:buNone/>
            </a:pPr>
            <a:r>
              <a:t/>
            </a:r>
            <a:endParaRPr/>
          </a:p>
        </p:txBody>
      </p:sp>
      <p:sp>
        <p:nvSpPr>
          <p:cNvPr id="949" name="Google Shape;949;p168"/>
          <p:cNvSpPr txBox="1"/>
          <p:nvPr>
            <p:ph idx="2" type="title"/>
          </p:nvPr>
        </p:nvSpPr>
        <p:spPr>
          <a:xfrm>
            <a:off x="1161875" y="1595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950" name="Google Shape;950;p168"/>
          <p:cNvSpPr txBox="1"/>
          <p:nvPr>
            <p:ph idx="1" type="body"/>
          </p:nvPr>
        </p:nvSpPr>
        <p:spPr>
          <a:xfrm>
            <a:off x="235500" y="993048"/>
            <a:ext cx="8164500" cy="36360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t>Non-sequence model:</a:t>
            </a:r>
            <a:endParaRPr b="1" sz="1600"/>
          </a:p>
          <a:p>
            <a:pPr indent="-330200" lvl="1" marL="914400" rtl="0" algn="l">
              <a:spcBef>
                <a:spcPts val="1000"/>
              </a:spcBef>
              <a:spcAft>
                <a:spcPts val="0"/>
              </a:spcAft>
              <a:buSzPts val="1600"/>
              <a:buChar char="○"/>
            </a:pPr>
            <a:r>
              <a:rPr lang="en" sz="1600"/>
              <a:t>One feature vector per  input (whole message)</a:t>
            </a:r>
            <a:endParaRPr sz="1600"/>
          </a:p>
          <a:p>
            <a:pPr indent="-330200" lvl="1" marL="914400" marR="0" rtl="0" algn="l">
              <a:lnSpc>
                <a:spcPct val="115000"/>
              </a:lnSpc>
              <a:spcBef>
                <a:spcPts val="0"/>
              </a:spcBef>
              <a:spcAft>
                <a:spcPts val="0"/>
              </a:spcAft>
              <a:buSzPts val="1600"/>
              <a:buChar char="○"/>
            </a:pPr>
            <a:r>
              <a:rPr lang="en" sz="1600"/>
              <a:t>Order of words not captured</a:t>
            </a:r>
            <a:endParaRPr sz="1600"/>
          </a:p>
          <a:p>
            <a:pPr indent="0" lvl="0" marL="0" marR="0" rtl="0" algn="l">
              <a:lnSpc>
                <a:spcPct val="115000"/>
              </a:lnSpc>
              <a:spcBef>
                <a:spcPts val="1600"/>
              </a:spcBef>
              <a:spcAft>
                <a:spcPts val="0"/>
              </a:spcAft>
              <a:buNone/>
            </a:pPr>
            <a:r>
              <a:rPr b="1" lang="en" sz="1600"/>
              <a:t>Sequence model:</a:t>
            </a:r>
            <a:endParaRPr sz="1600"/>
          </a:p>
          <a:p>
            <a:pPr indent="-330200" lvl="1" marL="914400" marR="0" rtl="0" algn="l">
              <a:lnSpc>
                <a:spcPct val="115000"/>
              </a:lnSpc>
              <a:spcBef>
                <a:spcPts val="1000"/>
              </a:spcBef>
              <a:spcAft>
                <a:spcPts val="0"/>
              </a:spcAft>
              <a:buSzPts val="1600"/>
              <a:buChar char="○"/>
            </a:pPr>
            <a:r>
              <a:rPr lang="en" sz="1600"/>
              <a:t>One feature vector per token (word) &amp; feature vector for whole message</a:t>
            </a:r>
            <a:endParaRPr sz="1600"/>
          </a:p>
          <a:p>
            <a:pPr indent="-330200" lvl="1" marL="914400" rtl="0" algn="l">
              <a:spcBef>
                <a:spcPts val="0"/>
              </a:spcBef>
              <a:spcAft>
                <a:spcPts val="0"/>
              </a:spcAft>
              <a:buSzPts val="1600"/>
              <a:buChar char="○"/>
            </a:pPr>
            <a:r>
              <a:rPr lang="en" sz="1600"/>
              <a:t>Word order captured</a:t>
            </a:r>
            <a:endParaRPr sz="1600"/>
          </a:p>
        </p:txBody>
      </p:sp>
    </p:spTree>
  </p:cSld>
  <p:clrMapOvr>
    <a:masterClrMapping/>
  </p:clrMapOvr>
</p:sld>
</file>

<file path=ppt/slides/slide2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23" name="Shape 3623"/>
        <p:cNvGrpSpPr/>
        <p:nvPr/>
      </p:nvGrpSpPr>
      <p:grpSpPr>
        <a:xfrm>
          <a:off x="0" y="0"/>
          <a:ext cx="0" cy="0"/>
          <a:chOff x="0" y="0"/>
          <a:chExt cx="0" cy="0"/>
        </a:xfrm>
      </p:grpSpPr>
      <p:pic>
        <p:nvPicPr>
          <p:cNvPr id="3624" name="Google Shape;3624;p357"/>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3625" name="Google Shape;3625;p357"/>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3626" name="Google Shape;3626;p357"/>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3627" name="Google Shape;3627;p357"/>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3628" name="Google Shape;3628;p357"/>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sp>
        <p:nvSpPr>
          <p:cNvPr id="3629" name="Google Shape;3629;p357"/>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630" name="Google Shape;3630;p357"/>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3631" name="Google Shape;3631;p357"/>
          <p:cNvGrpSpPr/>
          <p:nvPr/>
        </p:nvGrpSpPr>
        <p:grpSpPr>
          <a:xfrm>
            <a:off x="198125" y="3637891"/>
            <a:ext cx="2084400" cy="967811"/>
            <a:chOff x="103175" y="1525212"/>
            <a:chExt cx="2084400" cy="1309800"/>
          </a:xfrm>
        </p:grpSpPr>
        <p:sp>
          <p:nvSpPr>
            <p:cNvPr id="3632" name="Google Shape;3632;p357"/>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3633" name="Google Shape;3633;p357"/>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3634" name="Google Shape;3634;p357"/>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35" name="Google Shape;3635;p357"/>
          <p:cNvGrpSpPr/>
          <p:nvPr/>
        </p:nvGrpSpPr>
        <p:grpSpPr>
          <a:xfrm>
            <a:off x="7363056" y="4049096"/>
            <a:ext cx="1672981" cy="941984"/>
            <a:chOff x="7362901" y="495238"/>
            <a:chExt cx="1832199" cy="941984"/>
          </a:xfrm>
        </p:grpSpPr>
        <p:grpSp>
          <p:nvGrpSpPr>
            <p:cNvPr id="3636" name="Google Shape;3636;p357"/>
            <p:cNvGrpSpPr/>
            <p:nvPr/>
          </p:nvGrpSpPr>
          <p:grpSpPr>
            <a:xfrm>
              <a:off x="7486822" y="495238"/>
              <a:ext cx="1708278" cy="941984"/>
              <a:chOff x="6936517" y="1476446"/>
              <a:chExt cx="1833900" cy="1288800"/>
            </a:xfrm>
          </p:grpSpPr>
          <p:sp>
            <p:nvSpPr>
              <p:cNvPr id="3637" name="Google Shape;3637;p357"/>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3638" name="Google Shape;3638;p357"/>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3639" name="Google Shape;3639;p357"/>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40" name="Google Shape;3640;p357"/>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41" name="Google Shape;3641;p357"/>
          <p:cNvPicPr preferRelativeResize="0"/>
          <p:nvPr/>
        </p:nvPicPr>
        <p:blipFill>
          <a:blip r:embed="rId4">
            <a:alphaModFix/>
          </a:blip>
          <a:stretch>
            <a:fillRect/>
          </a:stretch>
        </p:blipFill>
        <p:spPr>
          <a:xfrm>
            <a:off x="3467600" y="4420675"/>
            <a:ext cx="250986" cy="253500"/>
          </a:xfrm>
          <a:prstGeom prst="rect">
            <a:avLst/>
          </a:prstGeom>
          <a:noFill/>
          <a:ln>
            <a:noFill/>
          </a:ln>
        </p:spPr>
      </p:pic>
      <p:sp>
        <p:nvSpPr>
          <p:cNvPr id="3642" name="Google Shape;3642;p357"/>
          <p:cNvSpPr txBox="1"/>
          <p:nvPr/>
        </p:nvSpPr>
        <p:spPr>
          <a:xfrm>
            <a:off x="1722650" y="107500"/>
            <a:ext cx="7510800" cy="752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Build a m</a:t>
            </a:r>
            <a:r>
              <a:rPr b="1" lang="en" sz="1800">
                <a:solidFill>
                  <a:srgbClr val="5A17EE"/>
                </a:solidFill>
                <a:latin typeface="Source Sans Pro"/>
                <a:ea typeface="Source Sans Pro"/>
                <a:cs typeface="Source Sans Pro"/>
                <a:sym typeface="Source Sans Pro"/>
              </a:rPr>
              <a:t>inimum viable assistant</a:t>
            </a:r>
            <a:r>
              <a:rPr b="1" lang="en" sz="1800">
                <a:solidFill>
                  <a:srgbClr val="5A17EE"/>
                </a:solidFill>
                <a:latin typeface="Source Sans Pro"/>
                <a:ea typeface="Source Sans Pro"/>
                <a:cs typeface="Source Sans Pro"/>
                <a:sym typeface="Source Sans Pro"/>
              </a:rPr>
              <a:t> with Rasa Open Source + improve it using Rasa X</a:t>
            </a:r>
            <a:endParaRPr b="1" sz="1800">
              <a:solidFill>
                <a:srgbClr val="5A17EE"/>
              </a:solidFill>
              <a:latin typeface="Source Sans Pro"/>
              <a:ea typeface="Source Sans Pro"/>
              <a:cs typeface="Source Sans Pro"/>
              <a:sym typeface="Source Sans Pro"/>
            </a:endParaRPr>
          </a:p>
        </p:txBody>
      </p:sp>
      <p:sp>
        <p:nvSpPr>
          <p:cNvPr id="3643" name="Google Shape;3643;p357"/>
          <p:cNvSpPr/>
          <p:nvPr/>
        </p:nvSpPr>
        <p:spPr>
          <a:xfrm>
            <a:off x="3640400" y="678000"/>
            <a:ext cx="1165800" cy="330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4" name="Google Shape;3644;p357"/>
          <p:cNvSpPr/>
          <p:nvPr/>
        </p:nvSpPr>
        <p:spPr>
          <a:xfrm>
            <a:off x="411300" y="1250875"/>
            <a:ext cx="985500" cy="58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Source Sans Pro"/>
                <a:ea typeface="Source Sans Pro"/>
                <a:cs typeface="Source Sans Pro"/>
                <a:sym typeface="Source Sans Pro"/>
              </a:rPr>
              <a:t>Talk to your bot</a:t>
            </a:r>
            <a:endParaRPr b="1">
              <a:solidFill>
                <a:srgbClr val="FF0000"/>
              </a:solidFill>
              <a:latin typeface="Source Sans Pro"/>
              <a:ea typeface="Source Sans Pro"/>
              <a:cs typeface="Source Sans Pro"/>
              <a:sym typeface="Source Sans Pro"/>
            </a:endParaRPr>
          </a:p>
        </p:txBody>
      </p:sp>
      <p:grpSp>
        <p:nvGrpSpPr>
          <p:cNvPr id="3645" name="Google Shape;3645;p357"/>
          <p:cNvGrpSpPr/>
          <p:nvPr/>
        </p:nvGrpSpPr>
        <p:grpSpPr>
          <a:xfrm>
            <a:off x="4104376" y="2470498"/>
            <a:ext cx="1791695" cy="529814"/>
            <a:chOff x="3055402" y="2304204"/>
            <a:chExt cx="1946014" cy="575446"/>
          </a:xfrm>
        </p:grpSpPr>
        <p:sp>
          <p:nvSpPr>
            <p:cNvPr id="3646" name="Google Shape;3646;p357"/>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7" name="Google Shape;3647;p357"/>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648" name="Google Shape;3648;p357"/>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2" name="Shape 3652"/>
        <p:cNvGrpSpPr/>
        <p:nvPr/>
      </p:nvGrpSpPr>
      <p:grpSpPr>
        <a:xfrm>
          <a:off x="0" y="0"/>
          <a:ext cx="0" cy="0"/>
          <a:chOff x="0" y="0"/>
          <a:chExt cx="0" cy="0"/>
        </a:xfrm>
      </p:grpSpPr>
      <p:pic>
        <p:nvPicPr>
          <p:cNvPr id="3653" name="Google Shape;3653;p358"/>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3654" name="Google Shape;3654;p358"/>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3655" name="Google Shape;3655;p358"/>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3656" name="Google Shape;3656;p358"/>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3657" name="Google Shape;3657;p358"/>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sp>
        <p:nvSpPr>
          <p:cNvPr id="3658" name="Google Shape;3658;p358"/>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659" name="Google Shape;3659;p358"/>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3660" name="Google Shape;3660;p358"/>
          <p:cNvGrpSpPr/>
          <p:nvPr/>
        </p:nvGrpSpPr>
        <p:grpSpPr>
          <a:xfrm>
            <a:off x="198125" y="3637891"/>
            <a:ext cx="2084400" cy="967811"/>
            <a:chOff x="103175" y="1525212"/>
            <a:chExt cx="2084400" cy="1309800"/>
          </a:xfrm>
        </p:grpSpPr>
        <p:sp>
          <p:nvSpPr>
            <p:cNvPr id="3661" name="Google Shape;3661;p358"/>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3662" name="Google Shape;3662;p358"/>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3663" name="Google Shape;3663;p358"/>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64" name="Google Shape;3664;p358"/>
          <p:cNvGrpSpPr/>
          <p:nvPr/>
        </p:nvGrpSpPr>
        <p:grpSpPr>
          <a:xfrm>
            <a:off x="7363056" y="4049096"/>
            <a:ext cx="1672981" cy="941984"/>
            <a:chOff x="7362901" y="495238"/>
            <a:chExt cx="1832199" cy="941984"/>
          </a:xfrm>
        </p:grpSpPr>
        <p:grpSp>
          <p:nvGrpSpPr>
            <p:cNvPr id="3665" name="Google Shape;3665;p358"/>
            <p:cNvGrpSpPr/>
            <p:nvPr/>
          </p:nvGrpSpPr>
          <p:grpSpPr>
            <a:xfrm>
              <a:off x="7486822" y="495238"/>
              <a:ext cx="1708278" cy="941984"/>
              <a:chOff x="6936517" y="1476446"/>
              <a:chExt cx="1833900" cy="1288800"/>
            </a:xfrm>
          </p:grpSpPr>
          <p:sp>
            <p:nvSpPr>
              <p:cNvPr id="3666" name="Google Shape;3666;p358"/>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3667" name="Google Shape;3667;p358"/>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3668" name="Google Shape;3668;p358"/>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69" name="Google Shape;3669;p358"/>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70" name="Google Shape;3670;p358"/>
          <p:cNvPicPr preferRelativeResize="0"/>
          <p:nvPr/>
        </p:nvPicPr>
        <p:blipFill>
          <a:blip r:embed="rId4">
            <a:alphaModFix/>
          </a:blip>
          <a:stretch>
            <a:fillRect/>
          </a:stretch>
        </p:blipFill>
        <p:spPr>
          <a:xfrm>
            <a:off x="3467600" y="4420675"/>
            <a:ext cx="250986" cy="253500"/>
          </a:xfrm>
          <a:prstGeom prst="rect">
            <a:avLst/>
          </a:prstGeom>
          <a:noFill/>
          <a:ln>
            <a:noFill/>
          </a:ln>
        </p:spPr>
      </p:pic>
      <p:sp>
        <p:nvSpPr>
          <p:cNvPr id="3671" name="Google Shape;3671;p358"/>
          <p:cNvSpPr txBox="1"/>
          <p:nvPr/>
        </p:nvSpPr>
        <p:spPr>
          <a:xfrm>
            <a:off x="1710425" y="107500"/>
            <a:ext cx="7523100" cy="752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Build a m</a:t>
            </a:r>
            <a:r>
              <a:rPr b="1" lang="en" sz="1800">
                <a:solidFill>
                  <a:srgbClr val="5A17EE"/>
                </a:solidFill>
                <a:latin typeface="Source Sans Pro"/>
                <a:ea typeface="Source Sans Pro"/>
                <a:cs typeface="Source Sans Pro"/>
                <a:sym typeface="Source Sans Pro"/>
              </a:rPr>
              <a:t>inimum viable assistant</a:t>
            </a:r>
            <a:r>
              <a:rPr b="1" lang="en" sz="1800">
                <a:solidFill>
                  <a:srgbClr val="5A17EE"/>
                </a:solidFill>
                <a:latin typeface="Source Sans Pro"/>
                <a:ea typeface="Source Sans Pro"/>
                <a:cs typeface="Source Sans Pro"/>
                <a:sym typeface="Source Sans Pro"/>
              </a:rPr>
              <a:t> with Rasa Open Source + improve it using Rasa X</a:t>
            </a:r>
            <a:endParaRPr b="1" sz="1800">
              <a:solidFill>
                <a:srgbClr val="5A17EE"/>
              </a:solidFill>
              <a:latin typeface="Source Sans Pro"/>
              <a:ea typeface="Source Sans Pro"/>
              <a:cs typeface="Source Sans Pro"/>
              <a:sym typeface="Source Sans Pro"/>
            </a:endParaRPr>
          </a:p>
        </p:txBody>
      </p:sp>
      <p:sp>
        <p:nvSpPr>
          <p:cNvPr id="3672" name="Google Shape;3672;p358"/>
          <p:cNvSpPr/>
          <p:nvPr/>
        </p:nvSpPr>
        <p:spPr>
          <a:xfrm>
            <a:off x="4810925" y="677950"/>
            <a:ext cx="1165800" cy="330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3" name="Google Shape;3673;p358"/>
          <p:cNvSpPr/>
          <p:nvPr/>
        </p:nvSpPr>
        <p:spPr>
          <a:xfrm>
            <a:off x="435725" y="1458750"/>
            <a:ext cx="985500" cy="58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Source Sans Pro"/>
                <a:ea typeface="Source Sans Pro"/>
                <a:cs typeface="Source Sans Pro"/>
                <a:sym typeface="Source Sans Pro"/>
              </a:rPr>
              <a:t>Share your bot</a:t>
            </a:r>
            <a:endParaRPr b="1">
              <a:solidFill>
                <a:srgbClr val="FF0000"/>
              </a:solidFill>
              <a:latin typeface="Source Sans Pro"/>
              <a:ea typeface="Source Sans Pro"/>
              <a:cs typeface="Source Sans Pro"/>
              <a:sym typeface="Source Sans Pro"/>
            </a:endParaRPr>
          </a:p>
        </p:txBody>
      </p:sp>
      <p:grpSp>
        <p:nvGrpSpPr>
          <p:cNvPr id="3674" name="Google Shape;3674;p358"/>
          <p:cNvGrpSpPr/>
          <p:nvPr/>
        </p:nvGrpSpPr>
        <p:grpSpPr>
          <a:xfrm>
            <a:off x="4104376" y="2470498"/>
            <a:ext cx="1791695" cy="529814"/>
            <a:chOff x="3055402" y="2304204"/>
            <a:chExt cx="1946014" cy="575446"/>
          </a:xfrm>
        </p:grpSpPr>
        <p:sp>
          <p:nvSpPr>
            <p:cNvPr id="3675" name="Google Shape;3675;p358"/>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6" name="Google Shape;3676;p358"/>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677" name="Google Shape;3677;p358"/>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1" name="Shape 3681"/>
        <p:cNvGrpSpPr/>
        <p:nvPr/>
      </p:nvGrpSpPr>
      <p:grpSpPr>
        <a:xfrm>
          <a:off x="0" y="0"/>
          <a:ext cx="0" cy="0"/>
          <a:chOff x="0" y="0"/>
          <a:chExt cx="0" cy="0"/>
        </a:xfrm>
      </p:grpSpPr>
      <p:pic>
        <p:nvPicPr>
          <p:cNvPr id="3682" name="Google Shape;3682;p359"/>
          <p:cNvPicPr preferRelativeResize="0"/>
          <p:nvPr/>
        </p:nvPicPr>
        <p:blipFill>
          <a:blip r:embed="rId3">
            <a:alphaModFix/>
          </a:blip>
          <a:stretch>
            <a:fillRect/>
          </a:stretch>
        </p:blipFill>
        <p:spPr>
          <a:xfrm>
            <a:off x="1929425" y="807325"/>
            <a:ext cx="5764551" cy="3198000"/>
          </a:xfrm>
          <a:prstGeom prst="rect">
            <a:avLst/>
          </a:prstGeom>
          <a:noFill/>
          <a:ln>
            <a:noFill/>
          </a:ln>
        </p:spPr>
      </p:pic>
      <p:sp>
        <p:nvSpPr>
          <p:cNvPr id="3683" name="Google Shape;3683;p359"/>
          <p:cNvSpPr txBox="1"/>
          <p:nvPr/>
        </p:nvSpPr>
        <p:spPr>
          <a:xfrm rot="-832846">
            <a:off x="2454315" y="910853"/>
            <a:ext cx="1152970"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Build minimum viable assistant</a:t>
            </a:r>
            <a:endParaRPr b="1" sz="1100">
              <a:solidFill>
                <a:srgbClr val="617287"/>
              </a:solidFill>
              <a:latin typeface="Source Sans Pro"/>
              <a:ea typeface="Source Sans Pro"/>
              <a:cs typeface="Source Sans Pro"/>
              <a:sym typeface="Source Sans Pro"/>
            </a:endParaRPr>
          </a:p>
        </p:txBody>
      </p:sp>
      <p:sp>
        <p:nvSpPr>
          <p:cNvPr id="3684" name="Google Shape;3684;p359"/>
          <p:cNvSpPr txBox="1"/>
          <p:nvPr/>
        </p:nvSpPr>
        <p:spPr>
          <a:xfrm rot="-833746">
            <a:off x="3589404" y="904403"/>
            <a:ext cx="1098035"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by talking to the assistant</a:t>
            </a:r>
            <a:endParaRPr b="1" sz="1100">
              <a:solidFill>
                <a:srgbClr val="617287"/>
              </a:solidFill>
              <a:latin typeface="Source Sans Pro"/>
              <a:ea typeface="Source Sans Pro"/>
              <a:cs typeface="Source Sans Pro"/>
              <a:sym typeface="Source Sans Pro"/>
            </a:endParaRPr>
          </a:p>
        </p:txBody>
      </p:sp>
      <p:sp>
        <p:nvSpPr>
          <p:cNvPr id="3685" name="Google Shape;3685;p359"/>
          <p:cNvSpPr txBox="1"/>
          <p:nvPr/>
        </p:nvSpPr>
        <p:spPr>
          <a:xfrm rot="-833676">
            <a:off x="5769734" y="924503"/>
            <a:ext cx="1265531"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real users</a:t>
            </a:r>
            <a:endParaRPr b="1" sz="1100" u="sng">
              <a:solidFill>
                <a:srgbClr val="617287"/>
              </a:solidFill>
              <a:latin typeface="Source Sans Pro"/>
              <a:ea typeface="Source Sans Pro"/>
              <a:cs typeface="Source Sans Pro"/>
              <a:sym typeface="Source Sans Pro"/>
            </a:endParaRPr>
          </a:p>
        </p:txBody>
      </p:sp>
      <p:sp>
        <p:nvSpPr>
          <p:cNvPr id="3686" name="Google Shape;3686;p359"/>
          <p:cNvSpPr txBox="1"/>
          <p:nvPr/>
        </p:nvSpPr>
        <p:spPr>
          <a:xfrm rot="-834007">
            <a:off x="4578704" y="927053"/>
            <a:ext cx="1286267" cy="415683"/>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b="1" lang="en" sz="1100">
                <a:solidFill>
                  <a:srgbClr val="617287"/>
                </a:solidFill>
                <a:latin typeface="Source Sans Pro"/>
                <a:ea typeface="Source Sans Pro"/>
                <a:cs typeface="Source Sans Pro"/>
                <a:sym typeface="Source Sans Pro"/>
              </a:rPr>
              <a:t>Improve using conversations with </a:t>
            </a:r>
            <a:r>
              <a:rPr b="1" lang="en" sz="1100" u="sng">
                <a:solidFill>
                  <a:srgbClr val="617287"/>
                </a:solidFill>
                <a:latin typeface="Source Sans Pro"/>
                <a:ea typeface="Source Sans Pro"/>
                <a:cs typeface="Source Sans Pro"/>
                <a:sym typeface="Source Sans Pro"/>
              </a:rPr>
              <a:t>test users</a:t>
            </a:r>
            <a:endParaRPr b="1" sz="1100" u="sng">
              <a:solidFill>
                <a:srgbClr val="617287"/>
              </a:solidFill>
              <a:latin typeface="Source Sans Pro"/>
              <a:ea typeface="Source Sans Pro"/>
              <a:cs typeface="Source Sans Pro"/>
              <a:sym typeface="Source Sans Pro"/>
            </a:endParaRPr>
          </a:p>
        </p:txBody>
      </p:sp>
      <p:sp>
        <p:nvSpPr>
          <p:cNvPr id="3687" name="Google Shape;3687;p359"/>
          <p:cNvSpPr/>
          <p:nvPr/>
        </p:nvSpPr>
        <p:spPr>
          <a:xfrm>
            <a:off x="2498700" y="3983350"/>
            <a:ext cx="4765800" cy="312600"/>
          </a:xfrm>
          <a:prstGeom prst="homePlate">
            <a:avLst>
              <a:gd fmla="val 50000" name="adj"/>
            </a:avLst>
          </a:prstGeom>
          <a:solidFill>
            <a:srgbClr val="5A17EE">
              <a:alpha val="80000"/>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lt1"/>
                </a:solidFill>
                <a:latin typeface="Source Sans Pro"/>
                <a:ea typeface="Source Sans Pro"/>
                <a:cs typeface="Source Sans Pro"/>
                <a:sym typeface="Source Sans Pro"/>
              </a:rPr>
              <a:t>Rasa Open </a:t>
            </a:r>
            <a:r>
              <a:rPr b="1" lang="en" sz="900">
                <a:solidFill>
                  <a:schemeClr val="lt1"/>
                </a:solidFill>
                <a:latin typeface="Source Sans Pro"/>
                <a:ea typeface="Source Sans Pro"/>
                <a:cs typeface="Source Sans Pro"/>
                <a:sym typeface="Source Sans Pro"/>
              </a:rPr>
              <a:t>Source</a:t>
            </a:r>
            <a:r>
              <a:rPr b="1" lang="en" sz="900">
                <a:solidFill>
                  <a:schemeClr val="lt1"/>
                </a:solidFill>
                <a:latin typeface="Source Sans Pro"/>
                <a:ea typeface="Source Sans Pro"/>
                <a:cs typeface="Source Sans Pro"/>
                <a:sym typeface="Source Sans Pro"/>
              </a:rPr>
              <a:t> (Local)</a:t>
            </a:r>
            <a:endParaRPr b="1" sz="900">
              <a:solidFill>
                <a:schemeClr val="lt1"/>
              </a:solidFill>
              <a:latin typeface="Source Sans Pro"/>
              <a:ea typeface="Source Sans Pro"/>
              <a:cs typeface="Source Sans Pro"/>
              <a:sym typeface="Source Sans Pro"/>
            </a:endParaRPr>
          </a:p>
        </p:txBody>
      </p:sp>
      <p:sp>
        <p:nvSpPr>
          <p:cNvPr id="3688" name="Google Shape;3688;p359"/>
          <p:cNvSpPr/>
          <p:nvPr/>
        </p:nvSpPr>
        <p:spPr>
          <a:xfrm>
            <a:off x="3541336" y="4363825"/>
            <a:ext cx="3705000" cy="312600"/>
          </a:xfrm>
          <a:prstGeom prst="homePlat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900">
                <a:solidFill>
                  <a:schemeClr val="dk2"/>
                </a:solidFill>
                <a:latin typeface="Source Sans Pro"/>
                <a:ea typeface="Source Sans Pro"/>
                <a:cs typeface="Source Sans Pro"/>
                <a:sym typeface="Source Sans Pro"/>
              </a:rPr>
              <a:t>Rasa X (Server)</a:t>
            </a:r>
            <a:endParaRPr b="1" sz="900">
              <a:solidFill>
                <a:schemeClr val="dk2"/>
              </a:solidFill>
              <a:latin typeface="Source Sans Pro"/>
              <a:ea typeface="Source Sans Pro"/>
              <a:cs typeface="Source Sans Pro"/>
              <a:sym typeface="Source Sans Pro"/>
            </a:endParaRPr>
          </a:p>
        </p:txBody>
      </p:sp>
      <p:grpSp>
        <p:nvGrpSpPr>
          <p:cNvPr id="3689" name="Google Shape;3689;p359"/>
          <p:cNvGrpSpPr/>
          <p:nvPr/>
        </p:nvGrpSpPr>
        <p:grpSpPr>
          <a:xfrm>
            <a:off x="198125" y="3637891"/>
            <a:ext cx="2084400" cy="967811"/>
            <a:chOff x="103175" y="1525212"/>
            <a:chExt cx="2084400" cy="1309800"/>
          </a:xfrm>
        </p:grpSpPr>
        <p:sp>
          <p:nvSpPr>
            <p:cNvPr id="3690" name="Google Shape;3690;p359"/>
            <p:cNvSpPr/>
            <p:nvPr/>
          </p:nvSpPr>
          <p:spPr>
            <a:xfrm flipH="1">
              <a:off x="103175" y="1525212"/>
              <a:ext cx="2084400" cy="1309800"/>
            </a:xfrm>
            <a:prstGeom prst="round2SameRect">
              <a:avLst>
                <a:gd fmla="val 10013" name="adj1"/>
                <a:gd fmla="val 10276" name="adj2"/>
              </a:avLst>
            </a:prstGeom>
            <a:solidFill>
              <a:srgbClr val="5A17EE"/>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5A17EE"/>
                </a:solidFill>
                <a:latin typeface="Source Sans Pro"/>
                <a:ea typeface="Source Sans Pro"/>
                <a:cs typeface="Source Sans Pro"/>
                <a:sym typeface="Source Sans Pro"/>
              </a:endParaRPr>
            </a:p>
          </p:txBody>
        </p:sp>
        <p:sp>
          <p:nvSpPr>
            <p:cNvPr id="3691" name="Google Shape;3691;p359"/>
            <p:cNvSpPr txBox="1"/>
            <p:nvPr/>
          </p:nvSpPr>
          <p:spPr>
            <a:xfrm>
              <a:off x="154950" y="1582825"/>
              <a:ext cx="2015700" cy="1068000"/>
            </a:xfrm>
            <a:prstGeom prst="rect">
              <a:avLst/>
            </a:prstGeom>
            <a:solidFill>
              <a:srgbClr val="5A17EE"/>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FFFFFF"/>
                  </a:solidFill>
                  <a:latin typeface="Source Sans Pro"/>
                  <a:ea typeface="Source Sans Pro"/>
                  <a:cs typeface="Source Sans Pro"/>
                  <a:sym typeface="Source Sans Pro"/>
                </a:rPr>
                <a:t>Rasa Open Source </a:t>
              </a:r>
              <a:r>
                <a:rPr lang="en" sz="1000">
                  <a:solidFill>
                    <a:srgbClr val="FFFFFF"/>
                  </a:solidFill>
                  <a:latin typeface="Source Sans Pro"/>
                  <a:ea typeface="Source Sans Pro"/>
                  <a:cs typeface="Source Sans Pro"/>
                  <a:sym typeface="Source Sans Pro"/>
                </a:rPr>
                <a:t>is an open source framework for natural language understanding, dialogue management, and integrations.</a:t>
              </a:r>
              <a:endParaRPr b="1" sz="1000">
                <a:solidFill>
                  <a:srgbClr val="FFFFFF"/>
                </a:solidFill>
                <a:latin typeface="Source Sans Pro"/>
                <a:ea typeface="Source Sans Pro"/>
                <a:cs typeface="Source Sans Pro"/>
                <a:sym typeface="Source Sans Pro"/>
              </a:endParaRPr>
            </a:p>
          </p:txBody>
        </p:sp>
      </p:grpSp>
      <p:sp>
        <p:nvSpPr>
          <p:cNvPr id="3692" name="Google Shape;3692;p359"/>
          <p:cNvSpPr/>
          <p:nvPr/>
        </p:nvSpPr>
        <p:spPr>
          <a:xfrm rot="5400000">
            <a:off x="2181200" y="4055724"/>
            <a:ext cx="253500" cy="1845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693" name="Google Shape;3693;p359"/>
          <p:cNvGrpSpPr/>
          <p:nvPr/>
        </p:nvGrpSpPr>
        <p:grpSpPr>
          <a:xfrm>
            <a:off x="7363056" y="4049096"/>
            <a:ext cx="1672981" cy="941984"/>
            <a:chOff x="7362901" y="495238"/>
            <a:chExt cx="1832199" cy="941984"/>
          </a:xfrm>
        </p:grpSpPr>
        <p:grpSp>
          <p:nvGrpSpPr>
            <p:cNvPr id="3694" name="Google Shape;3694;p359"/>
            <p:cNvGrpSpPr/>
            <p:nvPr/>
          </p:nvGrpSpPr>
          <p:grpSpPr>
            <a:xfrm>
              <a:off x="7486822" y="495238"/>
              <a:ext cx="1708278" cy="941984"/>
              <a:chOff x="6936517" y="1476446"/>
              <a:chExt cx="1833900" cy="1288800"/>
            </a:xfrm>
          </p:grpSpPr>
          <p:sp>
            <p:nvSpPr>
              <p:cNvPr id="3695" name="Google Shape;3695;p359"/>
              <p:cNvSpPr/>
              <p:nvPr/>
            </p:nvSpPr>
            <p:spPr>
              <a:xfrm flipH="1">
                <a:off x="6936517" y="1476446"/>
                <a:ext cx="1833900" cy="1288800"/>
              </a:xfrm>
              <a:prstGeom prst="round2SameRect">
                <a:avLst>
                  <a:gd fmla="val 14044" name="adj1"/>
                  <a:gd fmla="val 16596" name="adj2"/>
                </a:avLst>
              </a:prstGeom>
              <a:solidFill>
                <a:srgbClr val="57DBD8"/>
              </a:solidFill>
              <a:ln>
                <a:noFill/>
              </a:ln>
              <a:effectLst>
                <a:outerShdw blurRad="57150" rotWithShape="0" algn="bl" dir="5400000" dist="19050">
                  <a:srgbClr val="000000">
                    <a:alpha val="17650"/>
                  </a:srgbClr>
                </a:outerShdw>
              </a:effectLst>
            </p:spPr>
            <p:txBody>
              <a:bodyPr anchorCtr="0" anchor="t" bIns="91425" lIns="91425" spcFirstLastPara="1" rIns="91425" wrap="square" tIns="91425">
                <a:noAutofit/>
              </a:bodyPr>
              <a:lstStyle/>
              <a:p>
                <a:pPr indent="-228600" lvl="1" marL="914400" marR="0" rtl="0" algn="l">
                  <a:lnSpc>
                    <a:spcPct val="115000"/>
                  </a:lnSpc>
                  <a:spcBef>
                    <a:spcPts val="0"/>
                  </a:spcBef>
                  <a:spcAft>
                    <a:spcPts val="1000"/>
                  </a:spcAft>
                  <a:buClr>
                    <a:srgbClr val="757575"/>
                  </a:buClr>
                  <a:buSzPts val="1200"/>
                  <a:buFont typeface="Source Sans Pro"/>
                  <a:buNone/>
                </a:pPr>
                <a:r>
                  <a:t/>
                </a:r>
                <a:endParaRPr b="0" i="0" sz="1200" u="none" cap="none" strike="noStrike">
                  <a:solidFill>
                    <a:srgbClr val="757575"/>
                  </a:solidFill>
                  <a:latin typeface="Source Sans Pro"/>
                  <a:ea typeface="Source Sans Pro"/>
                  <a:cs typeface="Source Sans Pro"/>
                  <a:sym typeface="Source Sans Pro"/>
                </a:endParaRPr>
              </a:p>
            </p:txBody>
          </p:sp>
          <p:sp>
            <p:nvSpPr>
              <p:cNvPr id="3696" name="Google Shape;3696;p359"/>
              <p:cNvSpPr txBox="1"/>
              <p:nvPr/>
            </p:nvSpPr>
            <p:spPr>
              <a:xfrm>
                <a:off x="6992707" y="1532137"/>
                <a:ext cx="1746900" cy="7257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1000">
                    <a:solidFill>
                      <a:srgbClr val="434343"/>
                    </a:solidFill>
                    <a:latin typeface="Source Sans Pro"/>
                    <a:ea typeface="Source Sans Pro"/>
                    <a:cs typeface="Source Sans Pro"/>
                    <a:sym typeface="Source Sans Pro"/>
                  </a:rPr>
                  <a:t>Rasa X </a:t>
                </a:r>
                <a:r>
                  <a:rPr lang="en" sz="1000">
                    <a:solidFill>
                      <a:srgbClr val="434343"/>
                    </a:solidFill>
                    <a:latin typeface="Source Sans Pro"/>
                    <a:ea typeface="Source Sans Pro"/>
                    <a:cs typeface="Source Sans Pro"/>
                    <a:sym typeface="Source Sans Pro"/>
                  </a:rPr>
                  <a:t>is a toolset used to improve a contextual assistant built using Rasa Open Source.</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a:p>
                <a:pPr indent="0" lvl="0" marL="0" rtl="0" algn="l">
                  <a:lnSpc>
                    <a:spcPct val="115000"/>
                  </a:lnSpc>
                  <a:spcBef>
                    <a:spcPts val="0"/>
                  </a:spcBef>
                  <a:spcAft>
                    <a:spcPts val="0"/>
                  </a:spcAft>
                  <a:buNone/>
                </a:pPr>
                <a:r>
                  <a:t/>
                </a:r>
                <a:endParaRPr sz="1000">
                  <a:solidFill>
                    <a:srgbClr val="434343"/>
                  </a:solidFill>
                  <a:latin typeface="Source Sans Pro"/>
                  <a:ea typeface="Source Sans Pro"/>
                  <a:cs typeface="Source Sans Pro"/>
                  <a:sym typeface="Source Sans Pro"/>
                </a:endParaRPr>
              </a:p>
            </p:txBody>
          </p:sp>
        </p:grpSp>
        <p:sp>
          <p:nvSpPr>
            <p:cNvPr id="3697" name="Google Shape;3697;p359"/>
            <p:cNvSpPr/>
            <p:nvPr/>
          </p:nvSpPr>
          <p:spPr>
            <a:xfrm flipH="1" rot="-5400000">
              <a:off x="7337401" y="894429"/>
              <a:ext cx="187800" cy="136800"/>
            </a:xfrm>
            <a:prstGeom prst="triangle">
              <a:avLst>
                <a:gd fmla="val 50000" name="adj"/>
              </a:avLst>
            </a:prstGeom>
            <a:solidFill>
              <a:srgbClr val="57DBD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698" name="Google Shape;3698;p359"/>
          <p:cNvSpPr/>
          <p:nvPr/>
        </p:nvSpPr>
        <p:spPr>
          <a:xfrm>
            <a:off x="3375975" y="4321300"/>
            <a:ext cx="456900" cy="429900"/>
          </a:xfrm>
          <a:prstGeom prst="ellipse">
            <a:avLst/>
          </a:prstGeom>
          <a:solidFill>
            <a:srgbClr val="33ACA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699" name="Google Shape;3699;p359"/>
          <p:cNvPicPr preferRelativeResize="0"/>
          <p:nvPr/>
        </p:nvPicPr>
        <p:blipFill>
          <a:blip r:embed="rId4">
            <a:alphaModFix/>
          </a:blip>
          <a:stretch>
            <a:fillRect/>
          </a:stretch>
        </p:blipFill>
        <p:spPr>
          <a:xfrm>
            <a:off x="3467600" y="4420675"/>
            <a:ext cx="250986" cy="253500"/>
          </a:xfrm>
          <a:prstGeom prst="rect">
            <a:avLst/>
          </a:prstGeom>
          <a:noFill/>
          <a:ln>
            <a:noFill/>
          </a:ln>
        </p:spPr>
      </p:pic>
      <p:sp>
        <p:nvSpPr>
          <p:cNvPr id="3700" name="Google Shape;3700;p359"/>
          <p:cNvSpPr txBox="1"/>
          <p:nvPr/>
        </p:nvSpPr>
        <p:spPr>
          <a:xfrm>
            <a:off x="1722650" y="107500"/>
            <a:ext cx="7510800" cy="752400"/>
          </a:xfrm>
          <a:prstGeom prst="rect">
            <a:avLst/>
          </a:prstGeom>
          <a:noFill/>
          <a:ln>
            <a:noFill/>
          </a:ln>
        </p:spPr>
        <p:txBody>
          <a:bodyPr anchorCtr="0" anchor="t" bIns="91425" lIns="91425" spcFirstLastPara="1" rIns="91425" wrap="square" tIns="91425">
            <a:noAutofit/>
          </a:bodyPr>
          <a:lstStyle/>
          <a:p>
            <a:pPr indent="0" lvl="0" marL="0" rtl="0" algn="l">
              <a:lnSpc>
                <a:spcPct val="120000"/>
              </a:lnSpc>
              <a:spcBef>
                <a:spcPts val="0"/>
              </a:spcBef>
              <a:spcAft>
                <a:spcPts val="0"/>
              </a:spcAft>
              <a:buNone/>
            </a:pPr>
            <a:r>
              <a:rPr b="1" lang="en" sz="1800">
                <a:solidFill>
                  <a:srgbClr val="5A17EE"/>
                </a:solidFill>
                <a:latin typeface="Source Sans Pro"/>
                <a:ea typeface="Source Sans Pro"/>
                <a:cs typeface="Source Sans Pro"/>
                <a:sym typeface="Source Sans Pro"/>
              </a:rPr>
              <a:t>Build a m</a:t>
            </a:r>
            <a:r>
              <a:rPr b="1" lang="en" sz="1800">
                <a:solidFill>
                  <a:srgbClr val="5A17EE"/>
                </a:solidFill>
                <a:latin typeface="Source Sans Pro"/>
                <a:ea typeface="Source Sans Pro"/>
                <a:cs typeface="Source Sans Pro"/>
                <a:sym typeface="Source Sans Pro"/>
              </a:rPr>
              <a:t>inimum viable assistant</a:t>
            </a:r>
            <a:r>
              <a:rPr b="1" lang="en" sz="1800">
                <a:solidFill>
                  <a:srgbClr val="5A17EE"/>
                </a:solidFill>
                <a:latin typeface="Source Sans Pro"/>
                <a:ea typeface="Source Sans Pro"/>
                <a:cs typeface="Source Sans Pro"/>
                <a:sym typeface="Source Sans Pro"/>
              </a:rPr>
              <a:t> with Rasa Open Source + improve it using Rasa X</a:t>
            </a:r>
            <a:endParaRPr b="1" sz="1800">
              <a:solidFill>
                <a:srgbClr val="5A17EE"/>
              </a:solidFill>
              <a:latin typeface="Source Sans Pro"/>
              <a:ea typeface="Source Sans Pro"/>
              <a:cs typeface="Source Sans Pro"/>
              <a:sym typeface="Source Sans Pro"/>
            </a:endParaRPr>
          </a:p>
        </p:txBody>
      </p:sp>
      <p:sp>
        <p:nvSpPr>
          <p:cNvPr id="3701" name="Google Shape;3701;p359"/>
          <p:cNvSpPr/>
          <p:nvPr/>
        </p:nvSpPr>
        <p:spPr>
          <a:xfrm>
            <a:off x="5954975" y="677950"/>
            <a:ext cx="1165800" cy="33054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2" name="Google Shape;3702;p359"/>
          <p:cNvSpPr/>
          <p:nvPr/>
        </p:nvSpPr>
        <p:spPr>
          <a:xfrm>
            <a:off x="362425" y="1458750"/>
            <a:ext cx="985500" cy="585900"/>
          </a:xfrm>
          <a:prstGeom prst="rect">
            <a:avLst/>
          </a:prstGeom>
          <a:noFill/>
          <a:ln cap="flat" cmpd="sng" w="381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en">
                <a:solidFill>
                  <a:srgbClr val="FF0000"/>
                </a:solidFill>
                <a:latin typeface="Source Sans Pro"/>
                <a:ea typeface="Source Sans Pro"/>
                <a:cs typeface="Source Sans Pro"/>
                <a:sym typeface="Source Sans Pro"/>
              </a:rPr>
              <a:t>Real users</a:t>
            </a:r>
            <a:endParaRPr b="1">
              <a:solidFill>
                <a:srgbClr val="FF0000"/>
              </a:solidFill>
              <a:latin typeface="Source Sans Pro"/>
              <a:ea typeface="Source Sans Pro"/>
              <a:cs typeface="Source Sans Pro"/>
              <a:sym typeface="Source Sans Pro"/>
            </a:endParaRPr>
          </a:p>
        </p:txBody>
      </p:sp>
      <p:grpSp>
        <p:nvGrpSpPr>
          <p:cNvPr id="3703" name="Google Shape;3703;p359"/>
          <p:cNvGrpSpPr/>
          <p:nvPr/>
        </p:nvGrpSpPr>
        <p:grpSpPr>
          <a:xfrm>
            <a:off x="4104376" y="2470498"/>
            <a:ext cx="1791695" cy="529814"/>
            <a:chOff x="3055402" y="2304204"/>
            <a:chExt cx="1946014" cy="575446"/>
          </a:xfrm>
        </p:grpSpPr>
        <p:sp>
          <p:nvSpPr>
            <p:cNvPr id="3704" name="Google Shape;3704;p359"/>
            <p:cNvSpPr/>
            <p:nvPr/>
          </p:nvSpPr>
          <p:spPr>
            <a:xfrm>
              <a:off x="3055402" y="2319194"/>
              <a:ext cx="1674900" cy="394200"/>
            </a:xfrm>
            <a:prstGeom prst="roundRect">
              <a:avLst>
                <a:gd fmla="val 16667"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05" name="Google Shape;3705;p359"/>
            <p:cNvSpPr txBox="1"/>
            <p:nvPr/>
          </p:nvSpPr>
          <p:spPr>
            <a:xfrm rot="-1606">
              <a:off x="3074517" y="2304654"/>
              <a:ext cx="1926900" cy="415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FFFFFF"/>
                  </a:solidFill>
                  <a:latin typeface="Source Sans Pro"/>
                  <a:ea typeface="Source Sans Pro"/>
                  <a:cs typeface="Source Sans Pro"/>
                  <a:sym typeface="Source Sans Pro"/>
                </a:rPr>
                <a:t>Quality of assistant</a:t>
              </a:r>
              <a:endParaRPr b="1" sz="1200">
                <a:solidFill>
                  <a:srgbClr val="FFFFFF"/>
                </a:solidFill>
                <a:latin typeface="Source Sans Pro"/>
                <a:ea typeface="Source Sans Pro"/>
                <a:cs typeface="Source Sans Pro"/>
                <a:sym typeface="Source Sans Pro"/>
              </a:endParaRPr>
            </a:p>
          </p:txBody>
        </p:sp>
        <p:sp>
          <p:nvSpPr>
            <p:cNvPr id="3706" name="Google Shape;3706;p359"/>
            <p:cNvSpPr/>
            <p:nvPr/>
          </p:nvSpPr>
          <p:spPr>
            <a:xfrm rot="10800000">
              <a:off x="3769262" y="2662750"/>
              <a:ext cx="298200" cy="216900"/>
            </a:xfrm>
            <a:prstGeom prst="triangle">
              <a:avLst>
                <a:gd fmla="val 50000" name="adj"/>
              </a:avLst>
            </a:prstGeom>
            <a:solidFill>
              <a:srgbClr val="5A17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0" name="Shape 3710"/>
        <p:cNvGrpSpPr/>
        <p:nvPr/>
      </p:nvGrpSpPr>
      <p:grpSpPr>
        <a:xfrm>
          <a:off x="0" y="0"/>
          <a:ext cx="0" cy="0"/>
          <a:chOff x="0" y="0"/>
          <a:chExt cx="0" cy="0"/>
        </a:xfrm>
      </p:grpSpPr>
      <p:sp>
        <p:nvSpPr>
          <p:cNvPr id="3711" name="Google Shape;3711;p360"/>
          <p:cNvSpPr txBox="1"/>
          <p:nvPr>
            <p:ph type="title"/>
          </p:nvPr>
        </p:nvSpPr>
        <p:spPr>
          <a:xfrm>
            <a:off x="1466075" y="394525"/>
            <a:ext cx="72900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End-to-end workflow for managing assistant updates</a:t>
            </a:r>
            <a:endParaRPr/>
          </a:p>
        </p:txBody>
      </p:sp>
      <p:sp>
        <p:nvSpPr>
          <p:cNvPr id="3712" name="Google Shape;3712;p360"/>
          <p:cNvSpPr txBox="1"/>
          <p:nvPr>
            <p:ph idx="2" type="title"/>
          </p:nvPr>
        </p:nvSpPr>
        <p:spPr>
          <a:xfrm>
            <a:off x="1466075" y="222850"/>
            <a:ext cx="72900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WORKFLOW</a:t>
            </a:r>
            <a:endParaRPr/>
          </a:p>
        </p:txBody>
      </p:sp>
      <p:pic>
        <p:nvPicPr>
          <p:cNvPr id="3713" name="Google Shape;3713;p360"/>
          <p:cNvPicPr preferRelativeResize="0"/>
          <p:nvPr/>
        </p:nvPicPr>
        <p:blipFill>
          <a:blip r:embed="rId3">
            <a:alphaModFix/>
          </a:blip>
          <a:stretch>
            <a:fillRect/>
          </a:stretch>
        </p:blipFill>
        <p:spPr>
          <a:xfrm>
            <a:off x="485700" y="1056325"/>
            <a:ext cx="7673174" cy="3474650"/>
          </a:xfrm>
          <a:prstGeom prst="rect">
            <a:avLst/>
          </a:prstGeom>
          <a:noFill/>
          <a:ln>
            <a:noFill/>
          </a:ln>
        </p:spPr>
      </p:pic>
    </p:spTree>
  </p:cSld>
  <p:clrMapOvr>
    <a:masterClrMapping/>
  </p:clrMapOvr>
</p:sld>
</file>

<file path=ppt/slides/slide2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7" name="Shape 3717"/>
        <p:cNvGrpSpPr/>
        <p:nvPr/>
      </p:nvGrpSpPr>
      <p:grpSpPr>
        <a:xfrm>
          <a:off x="0" y="0"/>
          <a:ext cx="0" cy="0"/>
          <a:chOff x="0" y="0"/>
          <a:chExt cx="0" cy="0"/>
        </a:xfrm>
      </p:grpSpPr>
      <p:sp>
        <p:nvSpPr>
          <p:cNvPr id="3718" name="Google Shape;3718;p361"/>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3719" name="Google Shape;3719;p361"/>
          <p:cNvPicPr preferRelativeResize="0"/>
          <p:nvPr/>
        </p:nvPicPr>
        <p:blipFill>
          <a:blip r:embed="rId3">
            <a:alphaModFix/>
          </a:blip>
          <a:stretch>
            <a:fillRect/>
          </a:stretch>
        </p:blipFill>
        <p:spPr>
          <a:xfrm>
            <a:off x="32450" y="880615"/>
            <a:ext cx="9144002" cy="3893921"/>
          </a:xfrm>
          <a:prstGeom prst="rect">
            <a:avLst/>
          </a:prstGeom>
          <a:noFill/>
          <a:ln>
            <a:noFill/>
          </a:ln>
        </p:spPr>
      </p:pic>
      <p:sp>
        <p:nvSpPr>
          <p:cNvPr id="3720" name="Google Shape;3720;p361"/>
          <p:cNvSpPr txBox="1"/>
          <p:nvPr/>
        </p:nvSpPr>
        <p:spPr>
          <a:xfrm>
            <a:off x="1046275" y="167725"/>
            <a:ext cx="7244100" cy="513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3721" name="Google Shape;3721;p361"/>
          <p:cNvSpPr txBox="1"/>
          <p:nvPr>
            <p:ph idx="2" type="title"/>
          </p:nvPr>
        </p:nvSpPr>
        <p:spPr>
          <a:xfrm>
            <a:off x="1408945" y="71100"/>
            <a:ext cx="74559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WORKFLOW</a:t>
            </a:r>
            <a:endParaRPr/>
          </a:p>
        </p:txBody>
      </p:sp>
      <p:sp>
        <p:nvSpPr>
          <p:cNvPr id="3722" name="Google Shape;3722;p361"/>
          <p:cNvSpPr txBox="1"/>
          <p:nvPr>
            <p:ph type="title"/>
          </p:nvPr>
        </p:nvSpPr>
        <p:spPr>
          <a:xfrm>
            <a:off x="1380550" y="322650"/>
            <a:ext cx="74559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How Rasa fits into your stack</a:t>
            </a:r>
            <a:endParaRPr/>
          </a:p>
        </p:txBody>
      </p:sp>
    </p:spTree>
  </p:cSld>
  <p:clrMapOvr>
    <a:masterClrMapping/>
  </p:clrMapOvr>
</p:sld>
</file>

<file path=ppt/slides/slide2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6" name="Shape 3726"/>
        <p:cNvGrpSpPr/>
        <p:nvPr/>
      </p:nvGrpSpPr>
      <p:grpSpPr>
        <a:xfrm>
          <a:off x="0" y="0"/>
          <a:ext cx="0" cy="0"/>
          <a:chOff x="0" y="0"/>
          <a:chExt cx="0" cy="0"/>
        </a:xfrm>
      </p:grpSpPr>
      <p:pic>
        <p:nvPicPr>
          <p:cNvPr id="3727" name="Google Shape;3727;p362"/>
          <p:cNvPicPr preferRelativeResize="0"/>
          <p:nvPr/>
        </p:nvPicPr>
        <p:blipFill>
          <a:blip r:embed="rId3">
            <a:alphaModFix/>
          </a:blip>
          <a:stretch>
            <a:fillRect/>
          </a:stretch>
        </p:blipFill>
        <p:spPr>
          <a:xfrm>
            <a:off x="54638" y="1084450"/>
            <a:ext cx="9099625" cy="3723193"/>
          </a:xfrm>
          <a:prstGeom prst="rect">
            <a:avLst/>
          </a:prstGeom>
          <a:noFill/>
          <a:ln>
            <a:noFill/>
          </a:ln>
        </p:spPr>
      </p:pic>
      <p:sp>
        <p:nvSpPr>
          <p:cNvPr id="3728" name="Google Shape;3728;p362"/>
          <p:cNvSpPr txBox="1"/>
          <p:nvPr>
            <p:ph type="title"/>
          </p:nvPr>
        </p:nvSpPr>
        <p:spPr>
          <a:xfrm>
            <a:off x="1759300" y="290700"/>
            <a:ext cx="7078500" cy="661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1100"/>
              <a:buNone/>
            </a:pPr>
            <a:r>
              <a:rPr lang="en"/>
              <a:t>How Rasa fits into your stack</a:t>
            </a:r>
            <a:endParaRPr/>
          </a:p>
        </p:txBody>
      </p:sp>
      <p:sp>
        <p:nvSpPr>
          <p:cNvPr id="3729" name="Google Shape;3729;p362"/>
          <p:cNvSpPr txBox="1"/>
          <p:nvPr>
            <p:ph idx="2" type="title"/>
          </p:nvPr>
        </p:nvSpPr>
        <p:spPr>
          <a:xfrm>
            <a:off x="1786258" y="71100"/>
            <a:ext cx="70785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WORKFLOW</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4" name="Shape 954"/>
        <p:cNvGrpSpPr/>
        <p:nvPr/>
      </p:nvGrpSpPr>
      <p:grpSpPr>
        <a:xfrm>
          <a:off x="0" y="0"/>
          <a:ext cx="0" cy="0"/>
          <a:chOff x="0" y="0"/>
          <a:chExt cx="0" cy="0"/>
        </a:xfrm>
      </p:grpSpPr>
      <p:sp>
        <p:nvSpPr>
          <p:cNvPr id="955" name="Google Shape;955;p169"/>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Configuration Files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sp>
        <p:nvSpPr>
          <p:cNvPr id="960" name="Google Shape;960;p170"/>
          <p:cNvSpPr txBox="1"/>
          <p:nvPr>
            <p:ph type="title"/>
          </p:nvPr>
        </p:nvSpPr>
        <p:spPr>
          <a:xfrm>
            <a:off x="1134225"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start coding!</a:t>
            </a:r>
            <a:endParaRPr/>
          </a:p>
        </p:txBody>
      </p:sp>
      <p:sp>
        <p:nvSpPr>
          <p:cNvPr id="961" name="Google Shape;961;p170"/>
          <p:cNvSpPr txBox="1"/>
          <p:nvPr>
            <p:ph idx="2" type="title"/>
          </p:nvPr>
        </p:nvSpPr>
        <p:spPr>
          <a:xfrm>
            <a:off x="1134225"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Livecoding</a:t>
            </a:r>
            <a:endParaRPr/>
          </a:p>
        </p:txBody>
      </p:sp>
      <p:sp>
        <p:nvSpPr>
          <p:cNvPr id="962" name="Google Shape;962;p170"/>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AutoNum type="arabicPeriod"/>
            </a:pPr>
            <a:r>
              <a:rPr lang="en"/>
              <a:t>Let’s use a sandbox branch instead of the master branch you cloned yesterday. Make sure you are inside the financial-demo folder</a:t>
            </a:r>
            <a:r>
              <a:rPr lang="en"/>
              <a:t>:</a:t>
            </a:r>
            <a:endParaRPr/>
          </a:p>
          <a:p>
            <a:pPr indent="457200" lvl="0" marL="0" marR="50800" rtl="0" algn="l">
              <a:lnSpc>
                <a:spcPct val="126327"/>
              </a:lnSpc>
              <a:spcBef>
                <a:spcPts val="0"/>
              </a:spcBef>
              <a:spcAft>
                <a:spcPts val="0"/>
              </a:spcAft>
              <a:buNone/>
            </a:pPr>
            <a:r>
              <a:rPr lang="en">
                <a:solidFill>
                  <a:srgbClr val="333333"/>
                </a:solidFill>
              </a:rPr>
              <a:t>cd financial-demo</a:t>
            </a:r>
            <a:endParaRPr>
              <a:solidFill>
                <a:srgbClr val="333333"/>
              </a:solidFill>
            </a:endParaRPr>
          </a:p>
          <a:p>
            <a:pPr indent="457200" lvl="0" marL="0" marR="50800" rtl="0" algn="l">
              <a:lnSpc>
                <a:spcPct val="126327"/>
              </a:lnSpc>
              <a:spcBef>
                <a:spcPts val="0"/>
              </a:spcBef>
              <a:spcAft>
                <a:spcPts val="0"/>
              </a:spcAft>
              <a:buNone/>
            </a:pPr>
            <a:r>
              <a:t/>
            </a:r>
            <a:endParaRPr>
              <a:solidFill>
                <a:srgbClr val="333333"/>
              </a:solidFill>
            </a:endParaRPr>
          </a:p>
          <a:p>
            <a:pPr indent="-317500" lvl="0" marL="457200" marR="50800" rtl="0" algn="l">
              <a:lnSpc>
                <a:spcPct val="126327"/>
              </a:lnSpc>
              <a:spcBef>
                <a:spcPts val="0"/>
              </a:spcBef>
              <a:spcAft>
                <a:spcPts val="0"/>
              </a:spcAft>
              <a:buClr>
                <a:srgbClr val="999999"/>
              </a:buClr>
              <a:buSzPts val="1400"/>
              <a:buAutoNum type="arabicPeriod"/>
            </a:pPr>
            <a:r>
              <a:rPr lang="en">
                <a:solidFill>
                  <a:srgbClr val="999999"/>
                </a:solidFill>
              </a:rPr>
              <a:t>Fetch the remote branches:</a:t>
            </a:r>
            <a:endParaRPr>
              <a:solidFill>
                <a:srgbClr val="999999"/>
              </a:solidFill>
            </a:endParaRPr>
          </a:p>
          <a:p>
            <a:pPr indent="0" lvl="0" marL="457200" marR="50800" rtl="0" algn="l">
              <a:lnSpc>
                <a:spcPct val="126327"/>
              </a:lnSpc>
              <a:spcBef>
                <a:spcPts val="0"/>
              </a:spcBef>
              <a:spcAft>
                <a:spcPts val="0"/>
              </a:spcAft>
              <a:buNone/>
            </a:pPr>
            <a:r>
              <a:rPr lang="en">
                <a:solidFill>
                  <a:srgbClr val="333333"/>
                </a:solidFill>
              </a:rPr>
              <a:t>git fetch origin</a:t>
            </a:r>
            <a:endParaRPr>
              <a:solidFill>
                <a:srgbClr val="333333"/>
              </a:solidFill>
            </a:endParaRPr>
          </a:p>
          <a:p>
            <a:pPr indent="0" lvl="0" marL="457200" marR="50800" rtl="0" algn="l">
              <a:lnSpc>
                <a:spcPct val="126327"/>
              </a:lnSpc>
              <a:spcBef>
                <a:spcPts val="0"/>
              </a:spcBef>
              <a:spcAft>
                <a:spcPts val="0"/>
              </a:spcAft>
              <a:buNone/>
            </a:pPr>
            <a:r>
              <a:t/>
            </a:r>
            <a:endParaRPr>
              <a:solidFill>
                <a:srgbClr val="333333"/>
              </a:solidFill>
            </a:endParaRPr>
          </a:p>
          <a:p>
            <a:pPr indent="-317500" lvl="0" marL="457200" marR="50800" rtl="0" algn="l">
              <a:lnSpc>
                <a:spcPct val="126327"/>
              </a:lnSpc>
              <a:spcBef>
                <a:spcPts val="0"/>
              </a:spcBef>
              <a:spcAft>
                <a:spcPts val="0"/>
              </a:spcAft>
              <a:buClr>
                <a:srgbClr val="999999"/>
              </a:buClr>
              <a:buSzPts val="1400"/>
              <a:buAutoNum type="arabicPeriod"/>
            </a:pPr>
            <a:r>
              <a:rPr lang="en">
                <a:solidFill>
                  <a:srgbClr val="999999"/>
                </a:solidFill>
              </a:rPr>
              <a:t>Checkout the sandbox branch named “workshop_day_2_sandbox”:</a:t>
            </a:r>
            <a:endParaRPr>
              <a:solidFill>
                <a:srgbClr val="999999"/>
              </a:solidFill>
            </a:endParaRPr>
          </a:p>
          <a:p>
            <a:pPr indent="0" lvl="0" marL="457200" marR="50800" rtl="0" algn="l">
              <a:lnSpc>
                <a:spcPct val="126327"/>
              </a:lnSpc>
              <a:spcBef>
                <a:spcPts val="0"/>
              </a:spcBef>
              <a:spcAft>
                <a:spcPts val="0"/>
              </a:spcAft>
              <a:buNone/>
            </a:pPr>
            <a:r>
              <a:rPr lang="en">
                <a:solidFill>
                  <a:srgbClr val="333333"/>
                </a:solidFill>
              </a:rPr>
              <a:t>git checkout -b workshop_day_2_sandbox origin/workshop_day_2_sandbox</a:t>
            </a:r>
            <a:endParaRPr>
              <a:solidFill>
                <a:srgbClr val="333333"/>
              </a:solidFill>
            </a:endParaRPr>
          </a:p>
          <a:p>
            <a:pPr indent="0" lvl="0" marL="457200" marR="50800" rtl="0" algn="l">
              <a:lnSpc>
                <a:spcPct val="126327"/>
              </a:lnSpc>
              <a:spcBef>
                <a:spcPts val="0"/>
              </a:spcBef>
              <a:spcAft>
                <a:spcPts val="0"/>
              </a:spcAft>
              <a:buClr>
                <a:schemeClr val="dk1"/>
              </a:buClr>
              <a:buSzPts val="1100"/>
              <a:buFont typeface="Arial"/>
              <a:buNone/>
            </a:pPr>
            <a:r>
              <a:t/>
            </a:r>
            <a:endParaRPr>
              <a:solidFill>
                <a:srgbClr val="333333"/>
              </a:solidFill>
            </a:endParaRPr>
          </a:p>
          <a:p>
            <a:pPr indent="0" lvl="0" marL="457200" marR="50800" rtl="0" algn="l">
              <a:lnSpc>
                <a:spcPct val="126327"/>
              </a:lnSpc>
              <a:spcBef>
                <a:spcPts val="0"/>
              </a:spcBef>
              <a:spcAft>
                <a:spcPts val="0"/>
              </a:spcAft>
              <a:buNone/>
            </a:pPr>
            <a:r>
              <a:t/>
            </a:r>
            <a:endParaRPr>
              <a:solidFill>
                <a:srgbClr val="000000"/>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6" name="Shape 966"/>
        <p:cNvGrpSpPr/>
        <p:nvPr/>
      </p:nvGrpSpPr>
      <p:grpSpPr>
        <a:xfrm>
          <a:off x="0" y="0"/>
          <a:ext cx="0" cy="0"/>
          <a:chOff x="0" y="0"/>
          <a:chExt cx="0" cy="0"/>
        </a:xfrm>
      </p:grpSpPr>
      <p:sp>
        <p:nvSpPr>
          <p:cNvPr id="967" name="Google Shape;967;p171"/>
          <p:cNvSpPr txBox="1"/>
          <p:nvPr>
            <p:ph type="title"/>
          </p:nvPr>
        </p:nvSpPr>
        <p:spPr>
          <a:xfrm>
            <a:off x="1343025" y="3530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a:t>
            </a:r>
            <a:endParaRPr/>
          </a:p>
        </p:txBody>
      </p:sp>
      <p:sp>
        <p:nvSpPr>
          <p:cNvPr id="968" name="Google Shape;968;p171"/>
          <p:cNvSpPr txBox="1"/>
          <p:nvPr>
            <p:ph idx="2" type="title"/>
          </p:nvPr>
        </p:nvSpPr>
        <p:spPr>
          <a:xfrm>
            <a:off x="1343025" y="1813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969" name="Google Shape;969;p171"/>
          <p:cNvSpPr txBox="1"/>
          <p:nvPr/>
        </p:nvSpPr>
        <p:spPr>
          <a:xfrm>
            <a:off x="375300" y="1526900"/>
            <a:ext cx="3074100" cy="27474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intents: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entities: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slots: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actions: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responses: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session_config:</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p:txBody>
      </p:sp>
      <p:sp>
        <p:nvSpPr>
          <p:cNvPr id="970" name="Google Shape;970;p171"/>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Defines the “world” of your assistant - what it knows, can understand, and can do</a:t>
            </a:r>
            <a:endParaRPr sz="1800"/>
          </a:p>
        </p:txBody>
      </p:sp>
      <p:cxnSp>
        <p:nvCxnSpPr>
          <p:cNvPr id="971" name="Google Shape;971;p171"/>
          <p:cNvCxnSpPr>
            <a:endCxn id="972" idx="1"/>
          </p:cNvCxnSpPr>
          <p:nvPr/>
        </p:nvCxnSpPr>
        <p:spPr>
          <a:xfrm flipH="1" rot="10800000">
            <a:off x="1343025" y="1684125"/>
            <a:ext cx="4011000" cy="62700"/>
          </a:xfrm>
          <a:prstGeom prst="straightConnector1">
            <a:avLst/>
          </a:prstGeom>
          <a:noFill/>
          <a:ln cap="flat" cmpd="sng" w="19050">
            <a:solidFill>
              <a:srgbClr val="5A17EE"/>
            </a:solidFill>
            <a:prstDash val="solid"/>
            <a:round/>
            <a:headEnd len="sm" w="sm" type="none"/>
            <a:tailEnd len="med" w="med" type="triangle"/>
          </a:ln>
        </p:spPr>
      </p:cxnSp>
      <p:sp>
        <p:nvSpPr>
          <p:cNvPr id="972" name="Google Shape;972;p171"/>
          <p:cNvSpPr txBox="1"/>
          <p:nvPr>
            <p:ph idx="1" type="body"/>
          </p:nvPr>
        </p:nvSpPr>
        <p:spPr>
          <a:xfrm>
            <a:off x="5354025" y="1474575"/>
            <a:ext cx="34020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What your bot can understand</a:t>
            </a:r>
            <a:endParaRPr b="1" sz="1600">
              <a:solidFill>
                <a:srgbClr val="5A17EE"/>
              </a:solidFill>
            </a:endParaRPr>
          </a:p>
          <a:p>
            <a:pPr indent="0" lvl="0" marL="0" rtl="0" algn="l">
              <a:spcBef>
                <a:spcPts val="1600"/>
              </a:spcBef>
              <a:spcAft>
                <a:spcPts val="1600"/>
              </a:spcAft>
              <a:buNone/>
            </a:pPr>
            <a:r>
              <a:t/>
            </a:r>
            <a:endParaRPr b="1" sz="1600">
              <a:solidFill>
                <a:srgbClr val="5A17EE"/>
              </a:solidFill>
            </a:endParaRPr>
          </a:p>
        </p:txBody>
      </p:sp>
      <p:cxnSp>
        <p:nvCxnSpPr>
          <p:cNvPr id="973" name="Google Shape;973;p171"/>
          <p:cNvCxnSpPr>
            <a:endCxn id="972" idx="1"/>
          </p:cNvCxnSpPr>
          <p:nvPr/>
        </p:nvCxnSpPr>
        <p:spPr>
          <a:xfrm flipH="1" rot="10800000">
            <a:off x="1439325" y="1684125"/>
            <a:ext cx="3914700" cy="483900"/>
          </a:xfrm>
          <a:prstGeom prst="straightConnector1">
            <a:avLst/>
          </a:prstGeom>
          <a:noFill/>
          <a:ln cap="flat" cmpd="sng" w="19050">
            <a:solidFill>
              <a:srgbClr val="5A17EE"/>
            </a:solidFill>
            <a:prstDash val="solid"/>
            <a:round/>
            <a:headEnd len="sm" w="sm" type="none"/>
            <a:tailEnd len="med" w="med" type="triangle"/>
          </a:ln>
        </p:spPr>
      </p:cxnSp>
      <p:cxnSp>
        <p:nvCxnSpPr>
          <p:cNvPr id="974" name="Google Shape;974;p171"/>
          <p:cNvCxnSpPr>
            <a:endCxn id="975" idx="1"/>
          </p:cNvCxnSpPr>
          <p:nvPr/>
        </p:nvCxnSpPr>
        <p:spPr>
          <a:xfrm flipH="1" rot="10800000">
            <a:off x="1132275" y="2209588"/>
            <a:ext cx="4274700" cy="370800"/>
          </a:xfrm>
          <a:prstGeom prst="straightConnector1">
            <a:avLst/>
          </a:prstGeom>
          <a:noFill/>
          <a:ln cap="flat" cmpd="sng" w="19050">
            <a:solidFill>
              <a:srgbClr val="5A17EE"/>
            </a:solidFill>
            <a:prstDash val="solid"/>
            <a:round/>
            <a:headEnd len="sm" w="sm" type="none"/>
            <a:tailEnd len="med" w="med" type="triangle"/>
          </a:ln>
        </p:spPr>
      </p:cxnSp>
      <p:sp>
        <p:nvSpPr>
          <p:cNvPr id="975" name="Google Shape;975;p171"/>
          <p:cNvSpPr txBox="1"/>
          <p:nvPr>
            <p:ph idx="1" type="body"/>
          </p:nvPr>
        </p:nvSpPr>
        <p:spPr>
          <a:xfrm>
            <a:off x="5406975" y="2000038"/>
            <a:ext cx="32739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What your bot can remember</a:t>
            </a:r>
            <a:endParaRPr b="1" sz="1600">
              <a:solidFill>
                <a:srgbClr val="5A17EE"/>
              </a:solidFill>
            </a:endParaRPr>
          </a:p>
          <a:p>
            <a:pPr indent="0" lvl="0" marL="0" rtl="0" algn="l">
              <a:spcBef>
                <a:spcPts val="1600"/>
              </a:spcBef>
              <a:spcAft>
                <a:spcPts val="1600"/>
              </a:spcAft>
              <a:buNone/>
            </a:pPr>
            <a:r>
              <a:t/>
            </a:r>
            <a:endParaRPr b="1" sz="1600">
              <a:solidFill>
                <a:srgbClr val="5A17EE"/>
              </a:solidFill>
            </a:endParaRPr>
          </a:p>
        </p:txBody>
      </p:sp>
      <p:sp>
        <p:nvSpPr>
          <p:cNvPr id="976" name="Google Shape;976;p171"/>
          <p:cNvSpPr txBox="1"/>
          <p:nvPr>
            <p:ph idx="1" type="body"/>
          </p:nvPr>
        </p:nvSpPr>
        <p:spPr>
          <a:xfrm>
            <a:off x="4643300" y="2735150"/>
            <a:ext cx="32739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What your bot can do (and say)</a:t>
            </a:r>
            <a:endParaRPr b="1" sz="1600">
              <a:solidFill>
                <a:srgbClr val="5A17EE"/>
              </a:solidFill>
            </a:endParaRPr>
          </a:p>
          <a:p>
            <a:pPr indent="0" lvl="0" marL="0" rtl="0" algn="l">
              <a:lnSpc>
                <a:spcPct val="100000"/>
              </a:lnSpc>
              <a:spcBef>
                <a:spcPts val="1600"/>
              </a:spcBef>
              <a:spcAft>
                <a:spcPts val="0"/>
              </a:spcAft>
              <a:buNone/>
            </a:pPr>
            <a:r>
              <a:t/>
            </a:r>
            <a:endParaRPr b="1" sz="1600">
              <a:solidFill>
                <a:srgbClr val="5A17EE"/>
              </a:solidFill>
            </a:endParaRPr>
          </a:p>
          <a:p>
            <a:pPr indent="0" lvl="0" marL="0" rtl="0" algn="l">
              <a:spcBef>
                <a:spcPts val="0"/>
              </a:spcBef>
              <a:spcAft>
                <a:spcPts val="1600"/>
              </a:spcAft>
              <a:buNone/>
            </a:pPr>
            <a:r>
              <a:t/>
            </a:r>
            <a:endParaRPr b="1" sz="1600">
              <a:solidFill>
                <a:srgbClr val="5A17EE"/>
              </a:solidFill>
            </a:endParaRPr>
          </a:p>
        </p:txBody>
      </p:sp>
      <p:cxnSp>
        <p:nvCxnSpPr>
          <p:cNvPr id="977" name="Google Shape;977;p171"/>
          <p:cNvCxnSpPr/>
          <p:nvPr/>
        </p:nvCxnSpPr>
        <p:spPr>
          <a:xfrm flipH="1" rot="10800000">
            <a:off x="1316600" y="2975450"/>
            <a:ext cx="3326700" cy="26400"/>
          </a:xfrm>
          <a:prstGeom prst="straightConnector1">
            <a:avLst/>
          </a:prstGeom>
          <a:noFill/>
          <a:ln cap="flat" cmpd="sng" w="19050">
            <a:solidFill>
              <a:srgbClr val="5A17EE"/>
            </a:solidFill>
            <a:prstDash val="solid"/>
            <a:round/>
            <a:headEnd len="sm" w="sm" type="none"/>
            <a:tailEnd len="med" w="med" type="triangle"/>
          </a:ln>
        </p:spPr>
      </p:cxnSp>
      <p:cxnSp>
        <p:nvCxnSpPr>
          <p:cNvPr id="978" name="Google Shape;978;p171"/>
          <p:cNvCxnSpPr/>
          <p:nvPr/>
        </p:nvCxnSpPr>
        <p:spPr>
          <a:xfrm flipH="1" rot="10800000">
            <a:off x="1559950" y="3405713"/>
            <a:ext cx="3065700" cy="8400"/>
          </a:xfrm>
          <a:prstGeom prst="straightConnector1">
            <a:avLst/>
          </a:prstGeom>
          <a:noFill/>
          <a:ln cap="flat" cmpd="sng" w="19050">
            <a:solidFill>
              <a:srgbClr val="5A17EE"/>
            </a:solidFill>
            <a:prstDash val="solid"/>
            <a:round/>
            <a:headEnd len="sm" w="sm" type="none"/>
            <a:tailEnd len="med" w="med" type="triangle"/>
          </a:ln>
        </p:spPr>
      </p:cxnSp>
      <p:sp>
        <p:nvSpPr>
          <p:cNvPr id="979" name="Google Shape;979;p171"/>
          <p:cNvSpPr txBox="1"/>
          <p:nvPr/>
        </p:nvSpPr>
        <p:spPr>
          <a:xfrm>
            <a:off x="4718825" y="3109325"/>
            <a:ext cx="3000000" cy="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5A17EE"/>
                </a:solidFill>
                <a:latin typeface="Source Sans Pro"/>
                <a:ea typeface="Source Sans Pro"/>
                <a:cs typeface="Source Sans Pro"/>
                <a:sym typeface="Source Sans Pro"/>
              </a:rPr>
              <a:t>What your bot can say (and display)</a:t>
            </a:r>
            <a:endParaRPr b="1" sz="1600">
              <a:solidFill>
                <a:srgbClr val="5A17EE"/>
              </a:solidFill>
              <a:latin typeface="Source Sans Pro"/>
              <a:ea typeface="Source Sans Pro"/>
              <a:cs typeface="Source Sans Pro"/>
              <a:sym typeface="Source Sans Pro"/>
            </a:endParaRPr>
          </a:p>
        </p:txBody>
      </p:sp>
      <p:cxnSp>
        <p:nvCxnSpPr>
          <p:cNvPr id="980" name="Google Shape;980;p171"/>
          <p:cNvCxnSpPr/>
          <p:nvPr/>
        </p:nvCxnSpPr>
        <p:spPr>
          <a:xfrm>
            <a:off x="2071450" y="3844450"/>
            <a:ext cx="3159900" cy="517800"/>
          </a:xfrm>
          <a:prstGeom prst="straightConnector1">
            <a:avLst/>
          </a:prstGeom>
          <a:noFill/>
          <a:ln cap="flat" cmpd="sng" w="19050">
            <a:solidFill>
              <a:srgbClr val="5A17EE"/>
            </a:solidFill>
            <a:prstDash val="solid"/>
            <a:round/>
            <a:headEnd len="sm" w="sm" type="none"/>
            <a:tailEnd len="med" w="med" type="triangle"/>
          </a:ln>
        </p:spPr>
      </p:cxnSp>
      <p:sp>
        <p:nvSpPr>
          <p:cNvPr id="981" name="Google Shape;981;p171"/>
          <p:cNvSpPr txBox="1"/>
          <p:nvPr/>
        </p:nvSpPr>
        <p:spPr>
          <a:xfrm>
            <a:off x="5231350" y="4060450"/>
            <a:ext cx="3000000" cy="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5A17EE"/>
                </a:solidFill>
                <a:latin typeface="Source Sans Pro"/>
                <a:ea typeface="Source Sans Pro"/>
                <a:cs typeface="Source Sans Pro"/>
                <a:sym typeface="Source Sans Pro"/>
              </a:rPr>
              <a:t>What your bot considers a new conversation</a:t>
            </a:r>
            <a:endParaRPr b="1" sz="1600">
              <a:solidFill>
                <a:srgbClr val="5A17EE"/>
              </a:solidFill>
              <a:latin typeface="Source Sans Pro"/>
              <a:ea typeface="Source Sans Pro"/>
              <a:cs typeface="Source Sans Pro"/>
              <a:sym typeface="Source Sans Pr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5" name="Shape 985"/>
        <p:cNvGrpSpPr/>
        <p:nvPr/>
      </p:nvGrpSpPr>
      <p:grpSpPr>
        <a:xfrm>
          <a:off x="0" y="0"/>
          <a:ext cx="0" cy="0"/>
          <a:chOff x="0" y="0"/>
          <a:chExt cx="0" cy="0"/>
        </a:xfrm>
      </p:grpSpPr>
      <p:sp>
        <p:nvSpPr>
          <p:cNvPr id="986" name="Google Shape;986;p172"/>
          <p:cNvSpPr txBox="1"/>
          <p:nvPr>
            <p:ph type="title"/>
          </p:nvPr>
        </p:nvSpPr>
        <p:spPr>
          <a:xfrm>
            <a:off x="1438400" y="3530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setup: Files</a:t>
            </a:r>
            <a:endParaRPr/>
          </a:p>
        </p:txBody>
      </p:sp>
      <p:sp>
        <p:nvSpPr>
          <p:cNvPr id="987" name="Google Shape;987;p172"/>
          <p:cNvSpPr txBox="1"/>
          <p:nvPr>
            <p:ph idx="2" type="title"/>
          </p:nvPr>
        </p:nvSpPr>
        <p:spPr>
          <a:xfrm>
            <a:off x="1438400" y="1813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 CODING: MINIMUM VIABLE ASSISTANT</a:t>
            </a:r>
            <a:endParaRPr/>
          </a:p>
        </p:txBody>
      </p:sp>
      <p:graphicFrame>
        <p:nvGraphicFramePr>
          <p:cNvPr id="988" name="Google Shape;988;p172"/>
          <p:cNvGraphicFramePr/>
          <p:nvPr/>
        </p:nvGraphicFramePr>
        <p:xfrm>
          <a:off x="311700" y="938650"/>
          <a:ext cx="3000000" cy="3000000"/>
        </p:xfrm>
        <a:graphic>
          <a:graphicData uri="http://schemas.openxmlformats.org/drawingml/2006/table">
            <a:tbl>
              <a:tblPr>
                <a:noFill/>
                <a:tableStyleId>{E29A89C7-3AB3-4797-B103-D5301A20506B}</a:tableStyleId>
              </a:tblPr>
              <a:tblGrid>
                <a:gridCol w="3033500"/>
                <a:gridCol w="5487100"/>
              </a:tblGrid>
              <a:tr h="4204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__init__.py</a:t>
                      </a:r>
                      <a:endParaRPr>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an empty file that helps python find your actions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actions.py</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code for your custom actions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32142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config.yml</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configuration of your NLU and dialogue models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32142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credentials.yml</a:t>
                      </a:r>
                      <a:endParaRPr>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details for connecting to other services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data/</a:t>
                      </a:r>
                      <a:r>
                        <a:rPr b="1" lang="en">
                          <a:solidFill>
                            <a:srgbClr val="5A17EE"/>
                          </a:solidFill>
                          <a:latin typeface="Courier New"/>
                          <a:ea typeface="Courier New"/>
                          <a:cs typeface="Courier New"/>
                          <a:sym typeface="Courier New"/>
                        </a:rPr>
                        <a:t>nlu.md</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NLU training data</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data/</a:t>
                      </a:r>
                      <a:r>
                        <a:rPr b="1" lang="en">
                          <a:solidFill>
                            <a:srgbClr val="5A17EE"/>
                          </a:solidFill>
                          <a:latin typeface="Courier New"/>
                          <a:ea typeface="Courier New"/>
                          <a:cs typeface="Courier New"/>
                          <a:sym typeface="Courier New"/>
                        </a:rPr>
                        <a:t>stories.md</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stories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domain.yml</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assistant’s domain</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42047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endpoints.yml</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details for connecting to channels like fb messenger</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models/&lt;timestamp&gt;.tar.gz</a:t>
                      </a:r>
                      <a:endParaRPr>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initial model</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bl>
          </a:graphicData>
        </a:graphic>
      </p:graphicFrame>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sp>
        <p:nvSpPr>
          <p:cNvPr id="993" name="Google Shape;993;p173"/>
          <p:cNvSpPr txBox="1"/>
          <p:nvPr>
            <p:ph type="title"/>
          </p:nvPr>
        </p:nvSpPr>
        <p:spPr>
          <a:xfrm>
            <a:off x="1286325" y="4083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NLU Pipeline</a:t>
            </a:r>
            <a:endParaRPr/>
          </a:p>
        </p:txBody>
      </p:sp>
      <p:sp>
        <p:nvSpPr>
          <p:cNvPr id="994" name="Google Shape;994;p173"/>
          <p:cNvSpPr txBox="1"/>
          <p:nvPr>
            <p:ph idx="2" type="title"/>
          </p:nvPr>
        </p:nvSpPr>
        <p:spPr>
          <a:xfrm>
            <a:off x="1286325" y="2366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995" name="Google Shape;995;p173"/>
          <p:cNvSpPr txBox="1"/>
          <p:nvPr>
            <p:ph idx="1" type="body"/>
          </p:nvPr>
        </p:nvSpPr>
        <p:spPr>
          <a:xfrm>
            <a:off x="235500" y="976000"/>
            <a:ext cx="8594400" cy="4515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en" sz="1800"/>
              <a:t>Defines how a user message is processed &amp; what information is extracted</a:t>
            </a:r>
            <a:endParaRPr sz="1800"/>
          </a:p>
        </p:txBody>
      </p:sp>
      <p:sp>
        <p:nvSpPr>
          <p:cNvPr id="996" name="Google Shape;996;p173"/>
          <p:cNvSpPr/>
          <p:nvPr/>
        </p:nvSpPr>
        <p:spPr>
          <a:xfrm rot="3180">
            <a:off x="4696025" y="2907125"/>
            <a:ext cx="324300" cy="1144200"/>
          </a:xfrm>
          <a:prstGeom prst="rightBrace">
            <a:avLst>
              <a:gd fmla="val 50000" name="adj1"/>
              <a:gd fmla="val 48385" name="adj2"/>
            </a:avLst>
          </a:prstGeom>
          <a:noFill/>
          <a:ln cap="flat" cmpd="sng" w="28575">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997" name="Google Shape;997;p173"/>
          <p:cNvSpPr txBox="1"/>
          <p:nvPr>
            <p:ph idx="1" type="body"/>
          </p:nvPr>
        </p:nvSpPr>
        <p:spPr>
          <a:xfrm>
            <a:off x="5020325" y="3208025"/>
            <a:ext cx="1631100" cy="45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Components</a:t>
            </a:r>
            <a:endParaRPr sz="1800"/>
          </a:p>
          <a:p>
            <a:pPr indent="0" lvl="0" marL="0" rtl="0" algn="l">
              <a:spcBef>
                <a:spcPts val="1600"/>
              </a:spcBef>
              <a:spcAft>
                <a:spcPts val="1600"/>
              </a:spcAft>
              <a:buNone/>
            </a:pPr>
            <a:r>
              <a:t/>
            </a:r>
            <a:endParaRPr sz="1800"/>
          </a:p>
        </p:txBody>
      </p:sp>
      <p:sp>
        <p:nvSpPr>
          <p:cNvPr id="998" name="Google Shape;998;p173"/>
          <p:cNvSpPr txBox="1"/>
          <p:nvPr/>
        </p:nvSpPr>
        <p:spPr>
          <a:xfrm>
            <a:off x="235500" y="1988600"/>
            <a:ext cx="4390200" cy="24138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t/>
            </a:r>
            <a:endParaRPr b="1">
              <a:solidFill>
                <a:srgbClr val="5A17E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language</a:t>
            </a:r>
            <a:r>
              <a:rPr lang="en">
                <a:latin typeface="Courier New"/>
                <a:ea typeface="Courier New"/>
                <a:cs typeface="Courier New"/>
                <a:sym typeface="Courier New"/>
              </a:rPr>
              <a:t>: </a:t>
            </a:r>
            <a:r>
              <a:rPr lang="en">
                <a:solidFill>
                  <a:schemeClr val="dk1"/>
                </a:solidFill>
                <a:latin typeface="Courier New"/>
                <a:ea typeface="Courier New"/>
                <a:cs typeface="Courier New"/>
                <a:sym typeface="Courier New"/>
              </a:rPr>
              <a:t>"</a:t>
            </a:r>
            <a:r>
              <a:rPr b="1" lang="en">
                <a:solidFill>
                  <a:srgbClr val="757575"/>
                </a:solidFill>
                <a:latin typeface="Courier New"/>
                <a:ea typeface="Courier New"/>
                <a:cs typeface="Courier New"/>
                <a:sym typeface="Courier New"/>
              </a:rPr>
              <a:t>en</a:t>
            </a:r>
            <a:r>
              <a:rPr lang="en">
                <a:solidFill>
                  <a:schemeClr val="dk1"/>
                </a:solidFill>
                <a:latin typeface="Courier New"/>
                <a:ea typeface="Courier New"/>
                <a:cs typeface="Courier New"/>
                <a:sym typeface="Courier New"/>
              </a:rPr>
              <a:t>"</a:t>
            </a:r>
            <a:endParaRPr/>
          </a:p>
          <a:p>
            <a:pPr indent="0" lvl="0" marL="0" rtl="0" algn="l">
              <a:lnSpc>
                <a:spcPct val="100000"/>
              </a:lnSpc>
              <a:spcBef>
                <a:spcPts val="0"/>
              </a:spcBef>
              <a:spcAft>
                <a:spcPts val="0"/>
              </a:spcAft>
              <a:buNone/>
            </a:pPr>
            <a:r>
              <a:t/>
            </a:r>
            <a:endParaRPr>
              <a:solidFill>
                <a:schemeClr val="dk1"/>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pipeline:</a:t>
            </a:r>
            <a:endParaRPr b="1">
              <a:solidFill>
                <a:srgbClr val="5A17EE"/>
              </a:solidFill>
              <a:latin typeface="Courier New"/>
              <a:ea typeface="Courier New"/>
              <a:cs typeface="Courier New"/>
              <a:sym typeface="Courier New"/>
            </a:endParaRPr>
          </a:p>
          <a:p>
            <a:pPr indent="-317500" lvl="0" marL="457200" rtl="0" algn="l">
              <a:lnSpc>
                <a:spcPct val="100000"/>
              </a:lnSpc>
              <a:spcBef>
                <a:spcPts val="0"/>
              </a:spcBef>
              <a:spcAft>
                <a:spcPts val="0"/>
              </a:spcAft>
              <a:buSzPts val="1400"/>
              <a:buFont typeface="Courier New"/>
              <a:buChar char="-"/>
            </a:pPr>
            <a:r>
              <a:rPr b="1" lang="en">
                <a:solidFill>
                  <a:srgbClr val="5A17EE"/>
                </a:solidFill>
                <a:latin typeface="Courier New"/>
                <a:ea typeface="Courier New"/>
                <a:cs typeface="Courier New"/>
                <a:sym typeface="Courier New"/>
              </a:rPr>
              <a:t>name</a:t>
            </a:r>
            <a:r>
              <a:rPr lang="en">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Whitespacetokenizer</a:t>
            </a:r>
            <a:r>
              <a:rPr lang="en">
                <a:latin typeface="Courier New"/>
                <a:ea typeface="Courier New"/>
                <a:cs typeface="Courier New"/>
                <a:sym typeface="Courier New"/>
              </a:rPr>
              <a:t>"</a:t>
            </a:r>
            <a:endParaRPr>
              <a:latin typeface="Courier New"/>
              <a:ea typeface="Courier New"/>
              <a:cs typeface="Courier New"/>
              <a:sym typeface="Courier New"/>
            </a:endParaRPr>
          </a:p>
          <a:p>
            <a:pPr indent="-317500" lvl="0" marL="457200" rtl="0" algn="l">
              <a:spcBef>
                <a:spcPts val="0"/>
              </a:spcBef>
              <a:spcAft>
                <a:spcPts val="0"/>
              </a:spcAft>
              <a:buClr>
                <a:schemeClr val="dk1"/>
              </a:buClr>
              <a:buSzPts val="1400"/>
              <a:buFont typeface="Courier New"/>
              <a:buChar char="-"/>
            </a:pPr>
            <a:r>
              <a:rPr b="1" lang="en">
                <a:solidFill>
                  <a:srgbClr val="5A17EE"/>
                </a:solidFill>
                <a:latin typeface="Courier New"/>
                <a:ea typeface="Courier New"/>
                <a:cs typeface="Courier New"/>
                <a:sym typeface="Courier New"/>
              </a:rPr>
              <a:t>name</a:t>
            </a:r>
            <a:r>
              <a:rPr lang="en">
                <a:solidFill>
                  <a:schemeClr val="dk1"/>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ConveRTFeaturizer</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dk1"/>
              </a:buClr>
              <a:buSzPts val="1400"/>
              <a:buFont typeface="Courier New"/>
              <a:buChar char="-"/>
            </a:pPr>
            <a:r>
              <a:rPr b="1" lang="en">
                <a:solidFill>
                  <a:srgbClr val="5A17EE"/>
                </a:solidFill>
                <a:latin typeface="Courier New"/>
                <a:ea typeface="Courier New"/>
                <a:cs typeface="Courier New"/>
                <a:sym typeface="Courier New"/>
              </a:rPr>
              <a:t>name</a:t>
            </a:r>
            <a:r>
              <a:rPr lang="en">
                <a:solidFill>
                  <a:schemeClr val="dk1"/>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RegexFeaturizer</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dk1"/>
              </a:buClr>
              <a:buSzPts val="1400"/>
              <a:buFont typeface="Courier New"/>
              <a:buChar char="-"/>
            </a:pPr>
            <a:r>
              <a:rPr b="1" lang="en">
                <a:solidFill>
                  <a:srgbClr val="5A17EE"/>
                </a:solidFill>
                <a:latin typeface="Courier New"/>
                <a:ea typeface="Courier New"/>
                <a:cs typeface="Courier New"/>
                <a:sym typeface="Courier New"/>
              </a:rPr>
              <a:t>name</a:t>
            </a:r>
            <a:r>
              <a:rPr lang="en">
                <a:solidFill>
                  <a:schemeClr val="dk1"/>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LexicalSyntacticFeaturizer</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a:p>
            <a:pPr indent="-317500" lvl="0" marL="457200" rtl="0" algn="l">
              <a:spcBef>
                <a:spcPts val="0"/>
              </a:spcBef>
              <a:spcAft>
                <a:spcPts val="0"/>
              </a:spcAft>
              <a:buClr>
                <a:schemeClr val="dk1"/>
              </a:buClr>
              <a:buSzPts val="1400"/>
              <a:buFont typeface="Courier New"/>
              <a:buChar char="-"/>
            </a:pPr>
            <a:r>
              <a:rPr b="1" lang="en">
                <a:solidFill>
                  <a:srgbClr val="5A17EE"/>
                </a:solidFill>
                <a:latin typeface="Courier New"/>
                <a:ea typeface="Courier New"/>
                <a:cs typeface="Courier New"/>
                <a:sym typeface="Courier New"/>
              </a:rPr>
              <a:t>name</a:t>
            </a:r>
            <a:r>
              <a:rPr lang="en">
                <a:solidFill>
                  <a:schemeClr val="dk1"/>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CountVectorsFeaturizer</a:t>
            </a:r>
            <a:r>
              <a:rPr lang="en">
                <a:solidFill>
                  <a:schemeClr val="dk1"/>
                </a:solidFill>
                <a:latin typeface="Courier New"/>
                <a:ea typeface="Courier New"/>
                <a:cs typeface="Courier New"/>
                <a:sym typeface="Courier New"/>
              </a:rPr>
              <a:t>"</a:t>
            </a:r>
            <a:endParaRPr>
              <a:solidFill>
                <a:schemeClr val="dk1"/>
              </a:solidFill>
              <a:latin typeface="Courier New"/>
              <a:ea typeface="Courier New"/>
              <a:cs typeface="Courier New"/>
              <a:sym typeface="Courier New"/>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2" name="Shape 1002"/>
        <p:cNvGrpSpPr/>
        <p:nvPr/>
      </p:nvGrpSpPr>
      <p:grpSpPr>
        <a:xfrm>
          <a:off x="0" y="0"/>
          <a:ext cx="0" cy="0"/>
          <a:chOff x="0" y="0"/>
          <a:chExt cx="0" cy="0"/>
        </a:xfrm>
      </p:grpSpPr>
      <p:sp>
        <p:nvSpPr>
          <p:cNvPr id="1003" name="Google Shape;1003;p174"/>
          <p:cNvSpPr txBox="1"/>
          <p:nvPr>
            <p:ph type="title"/>
          </p:nvPr>
        </p:nvSpPr>
        <p:spPr>
          <a:xfrm>
            <a:off x="120335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NLU Pipeline: Components</a:t>
            </a:r>
            <a:endParaRPr/>
          </a:p>
        </p:txBody>
      </p:sp>
      <p:sp>
        <p:nvSpPr>
          <p:cNvPr id="1004" name="Google Shape;1004;p174"/>
          <p:cNvSpPr txBox="1"/>
          <p:nvPr>
            <p:ph idx="2" type="title"/>
          </p:nvPr>
        </p:nvSpPr>
        <p:spPr>
          <a:xfrm>
            <a:off x="120335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1005" name="Google Shape;1005;p174"/>
          <p:cNvSpPr txBox="1"/>
          <p:nvPr>
            <p:ph idx="1" type="body"/>
          </p:nvPr>
        </p:nvSpPr>
        <p:spPr>
          <a:xfrm>
            <a:off x="235500" y="888075"/>
            <a:ext cx="5323800" cy="386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800"/>
              <a:t>Built-in component types:</a:t>
            </a:r>
            <a:endParaRPr sz="1800"/>
          </a:p>
          <a:p>
            <a:pPr indent="-342900" lvl="0" marL="457200" rtl="0" algn="l">
              <a:spcBef>
                <a:spcPts val="1600"/>
              </a:spcBef>
              <a:spcAft>
                <a:spcPts val="0"/>
              </a:spcAft>
              <a:buClr>
                <a:srgbClr val="5A17EE"/>
              </a:buClr>
              <a:buSzPts val="1800"/>
              <a:buChar char="-"/>
            </a:pPr>
            <a:r>
              <a:rPr lang="en" sz="1800">
                <a:solidFill>
                  <a:srgbClr val="5A17EE"/>
                </a:solidFill>
              </a:rPr>
              <a:t>Tokenizers</a:t>
            </a:r>
            <a:endParaRPr sz="1800">
              <a:solidFill>
                <a:srgbClr val="5A17EE"/>
              </a:solidFill>
            </a:endParaRPr>
          </a:p>
          <a:p>
            <a:pPr indent="-342900" lvl="0" marL="457200" rtl="0" algn="l">
              <a:spcBef>
                <a:spcPts val="0"/>
              </a:spcBef>
              <a:spcAft>
                <a:spcPts val="0"/>
              </a:spcAft>
              <a:buClr>
                <a:srgbClr val="5A17EE"/>
              </a:buClr>
              <a:buSzPts val="1800"/>
              <a:buChar char="-"/>
            </a:pPr>
            <a:r>
              <a:rPr lang="en" sz="1800">
                <a:solidFill>
                  <a:srgbClr val="5A17EE"/>
                </a:solidFill>
              </a:rPr>
              <a:t>Word Vector Sources</a:t>
            </a:r>
            <a:endParaRPr sz="1800">
              <a:solidFill>
                <a:srgbClr val="5A17EE"/>
              </a:solidFill>
            </a:endParaRPr>
          </a:p>
          <a:p>
            <a:pPr indent="-342900" lvl="0" marL="457200" rtl="0" algn="l">
              <a:spcBef>
                <a:spcPts val="0"/>
              </a:spcBef>
              <a:spcAft>
                <a:spcPts val="0"/>
              </a:spcAft>
              <a:buClr>
                <a:srgbClr val="5A17EE"/>
              </a:buClr>
              <a:buSzPts val="1800"/>
              <a:buChar char="-"/>
            </a:pPr>
            <a:r>
              <a:rPr lang="en" sz="1800">
                <a:solidFill>
                  <a:srgbClr val="5A17EE"/>
                </a:solidFill>
              </a:rPr>
              <a:t>Text Featurizers</a:t>
            </a:r>
            <a:endParaRPr sz="1800">
              <a:solidFill>
                <a:srgbClr val="5A17EE"/>
              </a:solidFill>
            </a:endParaRPr>
          </a:p>
          <a:p>
            <a:pPr indent="-342900" lvl="0" marL="457200" rtl="0" algn="l">
              <a:spcBef>
                <a:spcPts val="0"/>
              </a:spcBef>
              <a:spcAft>
                <a:spcPts val="0"/>
              </a:spcAft>
              <a:buClr>
                <a:srgbClr val="5A17EE"/>
              </a:buClr>
              <a:buSzPts val="1800"/>
              <a:buChar char="-"/>
            </a:pPr>
            <a:r>
              <a:rPr lang="en" sz="1800">
                <a:solidFill>
                  <a:srgbClr val="5A17EE"/>
                </a:solidFill>
              </a:rPr>
              <a:t>Entity Extractors</a:t>
            </a:r>
            <a:endParaRPr sz="1800">
              <a:solidFill>
                <a:srgbClr val="5A17EE"/>
              </a:solidFill>
            </a:endParaRPr>
          </a:p>
          <a:p>
            <a:pPr indent="-342900" lvl="0" marL="457200" rtl="0" algn="l">
              <a:spcBef>
                <a:spcPts val="0"/>
              </a:spcBef>
              <a:spcAft>
                <a:spcPts val="0"/>
              </a:spcAft>
              <a:buClr>
                <a:srgbClr val="5A17EE"/>
              </a:buClr>
              <a:buSzPts val="1800"/>
              <a:buChar char="-"/>
            </a:pPr>
            <a:r>
              <a:rPr lang="en" sz="1800">
                <a:solidFill>
                  <a:srgbClr val="5A17EE"/>
                </a:solidFill>
              </a:rPr>
              <a:t>Intent Classifiers</a:t>
            </a:r>
            <a:endParaRPr sz="1800">
              <a:solidFill>
                <a:srgbClr val="5A17EE"/>
              </a:solidFill>
            </a:endParaRPr>
          </a:p>
          <a:p>
            <a:pPr indent="-342900" lvl="0" marL="457200" rtl="0" algn="l">
              <a:spcBef>
                <a:spcPts val="0"/>
              </a:spcBef>
              <a:spcAft>
                <a:spcPts val="0"/>
              </a:spcAft>
              <a:buClr>
                <a:srgbClr val="5A17EE"/>
              </a:buClr>
              <a:buSzPts val="1800"/>
              <a:buChar char="-"/>
            </a:pPr>
            <a:r>
              <a:rPr lang="en" sz="1800">
                <a:solidFill>
                  <a:srgbClr val="5A17EE"/>
                </a:solidFill>
              </a:rPr>
              <a:t>Response Selectors</a:t>
            </a:r>
            <a:endParaRPr sz="1800">
              <a:solidFill>
                <a:srgbClr val="5A17EE"/>
              </a:solidFill>
            </a:endParaRPr>
          </a:p>
          <a:p>
            <a:pPr indent="0" lvl="0" marL="0" rtl="0" algn="l">
              <a:spcBef>
                <a:spcPts val="1600"/>
              </a:spcBef>
              <a:spcAft>
                <a:spcPts val="0"/>
              </a:spcAft>
              <a:buNone/>
            </a:pPr>
            <a:r>
              <a:rPr lang="en" sz="1800"/>
              <a:t>You can also add custom components for e.g.</a:t>
            </a:r>
            <a:endParaRPr sz="1800"/>
          </a:p>
          <a:p>
            <a:pPr indent="-342900" lvl="0" marL="457200" rtl="0" algn="l">
              <a:spcBef>
                <a:spcPts val="1600"/>
              </a:spcBef>
              <a:spcAft>
                <a:spcPts val="0"/>
              </a:spcAft>
              <a:buClr>
                <a:srgbClr val="5A17EE"/>
              </a:buClr>
              <a:buSzPts val="1800"/>
              <a:buChar char="-"/>
            </a:pPr>
            <a:r>
              <a:rPr lang="en" sz="1800">
                <a:solidFill>
                  <a:srgbClr val="5A17EE"/>
                </a:solidFill>
              </a:rPr>
              <a:t>Sentiment analysis</a:t>
            </a:r>
            <a:endParaRPr sz="1800">
              <a:solidFill>
                <a:srgbClr val="5A17EE"/>
              </a:solidFill>
            </a:endParaRPr>
          </a:p>
          <a:p>
            <a:pPr indent="-342900" lvl="0" marL="457200" rtl="0" algn="l">
              <a:spcBef>
                <a:spcPts val="0"/>
              </a:spcBef>
              <a:spcAft>
                <a:spcPts val="0"/>
              </a:spcAft>
              <a:buClr>
                <a:srgbClr val="5A17EE"/>
              </a:buClr>
              <a:buSzPts val="1800"/>
              <a:buChar char="-"/>
            </a:pPr>
            <a:r>
              <a:rPr lang="en" sz="1800">
                <a:solidFill>
                  <a:srgbClr val="5A17EE"/>
                </a:solidFill>
              </a:rPr>
              <a:t>Spell checking</a:t>
            </a:r>
            <a:endParaRPr sz="1800">
              <a:solidFill>
                <a:srgbClr val="5A17EE"/>
              </a:solidFill>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9" name="Shape 1009"/>
        <p:cNvGrpSpPr/>
        <p:nvPr/>
      </p:nvGrpSpPr>
      <p:grpSpPr>
        <a:xfrm>
          <a:off x="0" y="0"/>
          <a:ext cx="0" cy="0"/>
          <a:chOff x="0" y="0"/>
          <a:chExt cx="0" cy="0"/>
        </a:xfrm>
      </p:grpSpPr>
      <p:sp>
        <p:nvSpPr>
          <p:cNvPr id="1010" name="Google Shape;1010;p175"/>
          <p:cNvSpPr txBox="1"/>
          <p:nvPr>
            <p:ph type="title"/>
          </p:nvPr>
        </p:nvSpPr>
        <p:spPr>
          <a:xfrm>
            <a:off x="1037625" y="369200"/>
            <a:ext cx="8520600" cy="753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DIETClassifier: Intent Classification &amp; Entity Extraction </a:t>
            </a:r>
            <a:endParaRPr/>
          </a:p>
          <a:p>
            <a:pPr indent="0" lvl="0" marL="0" rtl="0" algn="l">
              <a:spcBef>
                <a:spcPts val="0"/>
              </a:spcBef>
              <a:spcAft>
                <a:spcPts val="0"/>
              </a:spcAft>
              <a:buNone/>
            </a:pPr>
            <a:r>
              <a:rPr b="0" lang="en"/>
              <a:t>The Short Story</a:t>
            </a:r>
            <a:endParaRPr b="0"/>
          </a:p>
        </p:txBody>
      </p:sp>
      <p:sp>
        <p:nvSpPr>
          <p:cNvPr id="1011" name="Google Shape;1011;p175"/>
          <p:cNvSpPr txBox="1"/>
          <p:nvPr>
            <p:ph idx="2" type="title"/>
          </p:nvPr>
        </p:nvSpPr>
        <p:spPr>
          <a:xfrm>
            <a:off x="1037625" y="1975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1012" name="Google Shape;1012;p175"/>
          <p:cNvSpPr/>
          <p:nvPr/>
        </p:nvSpPr>
        <p:spPr>
          <a:xfrm>
            <a:off x="4752225" y="2198846"/>
            <a:ext cx="1091400" cy="301500"/>
          </a:xfrm>
          <a:prstGeom prst="rect">
            <a:avLst/>
          </a:prstGeom>
          <a:solidFill>
            <a:srgbClr val="FFFFFF"/>
          </a:solidFill>
          <a:ln cap="flat" cmpd="sng" w="19050">
            <a:solidFill>
              <a:srgbClr val="5A17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Entities</a:t>
            </a:r>
            <a:endParaRPr i="0" sz="1100" u="none" cap="none" strike="noStrike">
              <a:solidFill>
                <a:srgbClr val="617287"/>
              </a:solidFill>
              <a:latin typeface="Source Sans Pro"/>
              <a:ea typeface="Source Sans Pro"/>
              <a:cs typeface="Source Sans Pro"/>
              <a:sym typeface="Source Sans Pro"/>
            </a:endParaRPr>
          </a:p>
        </p:txBody>
      </p:sp>
      <p:cxnSp>
        <p:nvCxnSpPr>
          <p:cNvPr id="1013" name="Google Shape;1013;p175"/>
          <p:cNvCxnSpPr>
            <a:stCxn id="1012" idx="3"/>
            <a:endCxn id="1014" idx="1"/>
          </p:cNvCxnSpPr>
          <p:nvPr/>
        </p:nvCxnSpPr>
        <p:spPr>
          <a:xfrm>
            <a:off x="5843625" y="2349596"/>
            <a:ext cx="471900" cy="0"/>
          </a:xfrm>
          <a:prstGeom prst="straightConnector1">
            <a:avLst/>
          </a:prstGeom>
          <a:noFill/>
          <a:ln cap="flat" cmpd="sng" w="19050">
            <a:solidFill>
              <a:srgbClr val="757575"/>
            </a:solidFill>
            <a:prstDash val="solid"/>
            <a:round/>
            <a:headEnd len="sm" w="sm" type="none"/>
            <a:tailEnd len="med" w="med" type="triangle"/>
          </a:ln>
        </p:spPr>
      </p:cxnSp>
      <p:sp>
        <p:nvSpPr>
          <p:cNvPr id="1015" name="Google Shape;1015;p175"/>
          <p:cNvSpPr/>
          <p:nvPr/>
        </p:nvSpPr>
        <p:spPr>
          <a:xfrm>
            <a:off x="1167825" y="1429225"/>
            <a:ext cx="2979300" cy="1236900"/>
          </a:xfrm>
          <a:prstGeom prst="rect">
            <a:avLst/>
          </a:prstGeom>
          <a:solidFill>
            <a:srgbClr val="FFFFFF"/>
          </a:solidFill>
          <a:ln cap="flat" cmpd="sng" w="19050">
            <a:solidFill>
              <a:srgbClr val="5A17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sz="1800">
                <a:solidFill>
                  <a:srgbClr val="5A17EE"/>
                </a:solidFill>
                <a:latin typeface="Source Sans Pro"/>
                <a:ea typeface="Source Sans Pro"/>
                <a:cs typeface="Source Sans Pro"/>
                <a:sym typeface="Source Sans Pro"/>
              </a:rPr>
              <a:t>DIETClassifier</a:t>
            </a:r>
            <a:endParaRPr b="1" i="0" sz="1800" u="none" cap="none" strike="noStrike">
              <a:solidFill>
                <a:srgbClr val="5A17EE"/>
              </a:solidFill>
              <a:latin typeface="Source Sans Pro"/>
              <a:ea typeface="Source Sans Pro"/>
              <a:cs typeface="Source Sans Pro"/>
              <a:sym typeface="Source Sans Pro"/>
            </a:endParaRPr>
          </a:p>
        </p:txBody>
      </p:sp>
      <p:sp>
        <p:nvSpPr>
          <p:cNvPr id="1016" name="Google Shape;1016;p175"/>
          <p:cNvSpPr/>
          <p:nvPr/>
        </p:nvSpPr>
        <p:spPr>
          <a:xfrm>
            <a:off x="947475" y="4399804"/>
            <a:ext cx="3420000" cy="3777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5A17EE"/>
                </a:solidFill>
                <a:latin typeface="Source Sans Pro"/>
                <a:ea typeface="Source Sans Pro"/>
                <a:cs typeface="Source Sans Pro"/>
                <a:sym typeface="Source Sans Pro"/>
              </a:rPr>
              <a:t>“How much did I spend at Starbucks last week?”</a:t>
            </a:r>
            <a:endParaRPr b="1">
              <a:solidFill>
                <a:srgbClr val="5A17EE"/>
              </a:solidFill>
              <a:latin typeface="Source Sans Pro"/>
              <a:ea typeface="Source Sans Pro"/>
              <a:cs typeface="Source Sans Pro"/>
              <a:sym typeface="Source Sans Pro"/>
            </a:endParaRPr>
          </a:p>
        </p:txBody>
      </p:sp>
      <p:grpSp>
        <p:nvGrpSpPr>
          <p:cNvPr id="1017" name="Google Shape;1017;p175"/>
          <p:cNvGrpSpPr/>
          <p:nvPr/>
        </p:nvGrpSpPr>
        <p:grpSpPr>
          <a:xfrm>
            <a:off x="1514475" y="3131963"/>
            <a:ext cx="2286000" cy="801975"/>
            <a:chOff x="1561900" y="3131625"/>
            <a:chExt cx="2286000" cy="801975"/>
          </a:xfrm>
        </p:grpSpPr>
        <p:sp>
          <p:nvSpPr>
            <p:cNvPr id="1018" name="Google Shape;1018;p175"/>
            <p:cNvSpPr/>
            <p:nvPr/>
          </p:nvSpPr>
          <p:spPr>
            <a:xfrm>
              <a:off x="1561900" y="3131625"/>
              <a:ext cx="1143000" cy="801300"/>
            </a:xfrm>
            <a:prstGeom prst="rect">
              <a:avLst/>
            </a:prstGeom>
            <a:solidFill>
              <a:srgbClr val="FFFFFF"/>
            </a:solidFill>
            <a:ln cap="flat" cmpd="sng" w="19050">
              <a:solidFill>
                <a:srgbClr val="5A17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Dense Features </a:t>
              </a:r>
              <a:endParaRPr sz="1200">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r>
                <a:rPr lang="en" sz="1200">
                  <a:solidFill>
                    <a:srgbClr val="5A17EE"/>
                  </a:solidFill>
                  <a:latin typeface="Source Sans Pro"/>
                  <a:ea typeface="Source Sans Pro"/>
                  <a:cs typeface="Source Sans Pro"/>
                  <a:sym typeface="Source Sans Pro"/>
                </a:rPr>
                <a:t>(Pretrained Embeddings)</a:t>
              </a:r>
              <a:endParaRPr sz="1200">
                <a:solidFill>
                  <a:srgbClr val="5A17EE"/>
                </a:solidFill>
                <a:latin typeface="Source Sans Pro"/>
                <a:ea typeface="Source Sans Pro"/>
                <a:cs typeface="Source Sans Pro"/>
                <a:sym typeface="Source Sans Pro"/>
              </a:endParaRPr>
            </a:p>
          </p:txBody>
        </p:sp>
        <p:sp>
          <p:nvSpPr>
            <p:cNvPr id="1019" name="Google Shape;1019;p175"/>
            <p:cNvSpPr/>
            <p:nvPr/>
          </p:nvSpPr>
          <p:spPr>
            <a:xfrm>
              <a:off x="2704900" y="3132300"/>
              <a:ext cx="1143000" cy="801300"/>
            </a:xfrm>
            <a:prstGeom prst="rect">
              <a:avLst/>
            </a:prstGeom>
            <a:solidFill>
              <a:srgbClr val="FFFFFF"/>
            </a:solidFill>
            <a:ln cap="flat" cmpd="sng" w="19050">
              <a:solidFill>
                <a:srgbClr val="5A17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Sparse Features</a:t>
              </a:r>
              <a:endParaRPr i="0" u="none" cap="none" strike="noStrike">
                <a:solidFill>
                  <a:srgbClr val="617287"/>
                </a:solidFill>
                <a:latin typeface="Source Sans Pro"/>
                <a:ea typeface="Source Sans Pro"/>
                <a:cs typeface="Source Sans Pro"/>
                <a:sym typeface="Source Sans Pro"/>
              </a:endParaRPr>
            </a:p>
          </p:txBody>
        </p:sp>
      </p:grpSp>
      <p:sp>
        <p:nvSpPr>
          <p:cNvPr id="1014" name="Google Shape;1014;p175"/>
          <p:cNvSpPr/>
          <p:nvPr/>
        </p:nvSpPr>
        <p:spPr>
          <a:xfrm>
            <a:off x="6315550" y="2160750"/>
            <a:ext cx="2628300" cy="3777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vendor name: starbucks</a:t>
            </a:r>
            <a:endParaRPr b="1">
              <a:solidFill>
                <a:srgbClr val="5A17EE"/>
              </a:solidFill>
              <a:latin typeface="Source Sans Pro"/>
              <a:ea typeface="Source Sans Pro"/>
              <a:cs typeface="Source Sans Pro"/>
              <a:sym typeface="Source Sans Pro"/>
            </a:endParaRPr>
          </a:p>
        </p:txBody>
      </p:sp>
      <p:sp>
        <p:nvSpPr>
          <p:cNvPr id="1020" name="Google Shape;1020;p175"/>
          <p:cNvSpPr/>
          <p:nvPr/>
        </p:nvSpPr>
        <p:spPr>
          <a:xfrm>
            <a:off x="4758225" y="1585295"/>
            <a:ext cx="1079400" cy="301500"/>
          </a:xfrm>
          <a:prstGeom prst="rect">
            <a:avLst/>
          </a:prstGeom>
          <a:solidFill>
            <a:srgbClr val="FFFFFF"/>
          </a:solidFill>
          <a:ln cap="flat" cmpd="sng" w="19050">
            <a:solidFill>
              <a:srgbClr val="5A17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Intent</a:t>
            </a:r>
            <a:r>
              <a:rPr b="1" lang="en">
                <a:solidFill>
                  <a:srgbClr val="5A17EE"/>
                </a:solidFill>
                <a:latin typeface="Source Sans Pro"/>
                <a:ea typeface="Source Sans Pro"/>
                <a:cs typeface="Source Sans Pro"/>
                <a:sym typeface="Source Sans Pro"/>
              </a:rPr>
              <a:t> </a:t>
            </a:r>
            <a:endParaRPr i="0" sz="1100" u="none" cap="none" strike="noStrike">
              <a:solidFill>
                <a:srgbClr val="617287"/>
              </a:solidFill>
              <a:latin typeface="Source Sans Pro"/>
              <a:ea typeface="Source Sans Pro"/>
              <a:cs typeface="Source Sans Pro"/>
              <a:sym typeface="Source Sans Pro"/>
            </a:endParaRPr>
          </a:p>
        </p:txBody>
      </p:sp>
      <p:cxnSp>
        <p:nvCxnSpPr>
          <p:cNvPr id="1021" name="Google Shape;1021;p175"/>
          <p:cNvCxnSpPr>
            <a:stCxn id="1020" idx="3"/>
            <a:endCxn id="1022" idx="1"/>
          </p:cNvCxnSpPr>
          <p:nvPr/>
        </p:nvCxnSpPr>
        <p:spPr>
          <a:xfrm>
            <a:off x="5837625" y="1736045"/>
            <a:ext cx="477900" cy="0"/>
          </a:xfrm>
          <a:prstGeom prst="straightConnector1">
            <a:avLst/>
          </a:prstGeom>
          <a:noFill/>
          <a:ln cap="flat" cmpd="sng" w="19050">
            <a:solidFill>
              <a:srgbClr val="757575"/>
            </a:solidFill>
            <a:prstDash val="solid"/>
            <a:round/>
            <a:headEnd len="sm" w="sm" type="none"/>
            <a:tailEnd len="med" w="med" type="triangle"/>
          </a:ln>
        </p:spPr>
      </p:cxnSp>
      <p:sp>
        <p:nvSpPr>
          <p:cNvPr id="1022" name="Google Shape;1022;p175"/>
          <p:cNvSpPr/>
          <p:nvPr/>
        </p:nvSpPr>
        <p:spPr>
          <a:xfrm>
            <a:off x="6315550" y="1547200"/>
            <a:ext cx="2057400" cy="3777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search_transactions</a:t>
            </a:r>
            <a:endParaRPr b="1" i="0" sz="1100" u="none" cap="none" strike="noStrike">
              <a:solidFill>
                <a:srgbClr val="5A17EE"/>
              </a:solidFill>
              <a:latin typeface="Source Sans Pro"/>
              <a:ea typeface="Source Sans Pro"/>
              <a:cs typeface="Source Sans Pro"/>
              <a:sym typeface="Source Sans Pro"/>
            </a:endParaRPr>
          </a:p>
        </p:txBody>
      </p:sp>
      <p:cxnSp>
        <p:nvCxnSpPr>
          <p:cNvPr id="1023" name="Google Shape;1023;p175"/>
          <p:cNvCxnSpPr>
            <a:stCxn id="1016" idx="0"/>
            <a:endCxn id="1019" idx="2"/>
          </p:cNvCxnSpPr>
          <p:nvPr/>
        </p:nvCxnSpPr>
        <p:spPr>
          <a:xfrm rot="-5400000">
            <a:off x="2710275" y="3881104"/>
            <a:ext cx="465900" cy="571500"/>
          </a:xfrm>
          <a:prstGeom prst="bentConnector3">
            <a:avLst>
              <a:gd fmla="val 49996" name="adj1"/>
            </a:avLst>
          </a:prstGeom>
          <a:noFill/>
          <a:ln cap="flat" cmpd="sng" w="19050">
            <a:solidFill>
              <a:srgbClr val="757575"/>
            </a:solidFill>
            <a:prstDash val="solid"/>
            <a:round/>
            <a:headEnd len="sm" w="sm" type="none"/>
            <a:tailEnd len="med" w="med" type="triangle"/>
          </a:ln>
        </p:spPr>
      </p:cxnSp>
      <p:cxnSp>
        <p:nvCxnSpPr>
          <p:cNvPr id="1024" name="Google Shape;1024;p175"/>
          <p:cNvCxnSpPr>
            <a:stCxn id="1016" idx="0"/>
            <a:endCxn id="1018" idx="2"/>
          </p:cNvCxnSpPr>
          <p:nvPr/>
        </p:nvCxnSpPr>
        <p:spPr>
          <a:xfrm flipH="1" rot="5400000">
            <a:off x="2138475" y="3880804"/>
            <a:ext cx="466500" cy="571500"/>
          </a:xfrm>
          <a:prstGeom prst="bentConnector3">
            <a:avLst>
              <a:gd fmla="val 50004" name="adj1"/>
            </a:avLst>
          </a:prstGeom>
          <a:noFill/>
          <a:ln cap="flat" cmpd="sng" w="19050">
            <a:solidFill>
              <a:srgbClr val="757575"/>
            </a:solidFill>
            <a:prstDash val="solid"/>
            <a:round/>
            <a:headEnd len="sm" w="sm" type="none"/>
            <a:tailEnd len="med" w="med" type="triangle"/>
          </a:ln>
        </p:spPr>
      </p:cxnSp>
      <p:cxnSp>
        <p:nvCxnSpPr>
          <p:cNvPr id="1025" name="Google Shape;1025;p175"/>
          <p:cNvCxnSpPr>
            <a:stCxn id="1019" idx="0"/>
            <a:endCxn id="1015" idx="2"/>
          </p:cNvCxnSpPr>
          <p:nvPr/>
        </p:nvCxnSpPr>
        <p:spPr>
          <a:xfrm flipH="1" rot="5400000">
            <a:off x="2709975" y="2613638"/>
            <a:ext cx="466500" cy="571500"/>
          </a:xfrm>
          <a:prstGeom prst="bentConnector3">
            <a:avLst>
              <a:gd fmla="val 50001" name="adj1"/>
            </a:avLst>
          </a:prstGeom>
          <a:noFill/>
          <a:ln cap="flat" cmpd="sng" w="19050">
            <a:solidFill>
              <a:srgbClr val="757575"/>
            </a:solidFill>
            <a:prstDash val="solid"/>
            <a:round/>
            <a:headEnd len="sm" w="sm" type="none"/>
            <a:tailEnd len="med" w="med" type="triangle"/>
          </a:ln>
        </p:spPr>
      </p:cxnSp>
      <p:cxnSp>
        <p:nvCxnSpPr>
          <p:cNvPr id="1026" name="Google Shape;1026;p175"/>
          <p:cNvCxnSpPr>
            <a:stCxn id="1018" idx="0"/>
            <a:endCxn id="1015" idx="2"/>
          </p:cNvCxnSpPr>
          <p:nvPr/>
        </p:nvCxnSpPr>
        <p:spPr>
          <a:xfrm rot="-5400000">
            <a:off x="2138775" y="2613263"/>
            <a:ext cx="465900" cy="571500"/>
          </a:xfrm>
          <a:prstGeom prst="bentConnector3">
            <a:avLst>
              <a:gd fmla="val 49993" name="adj1"/>
            </a:avLst>
          </a:prstGeom>
          <a:noFill/>
          <a:ln cap="flat" cmpd="sng" w="19050">
            <a:solidFill>
              <a:srgbClr val="757575"/>
            </a:solidFill>
            <a:prstDash val="solid"/>
            <a:round/>
            <a:headEnd len="sm" w="sm" type="none"/>
            <a:tailEnd len="med" w="med" type="triangle"/>
          </a:ln>
        </p:spPr>
      </p:cxnSp>
      <p:cxnSp>
        <p:nvCxnSpPr>
          <p:cNvPr id="1027" name="Google Shape;1027;p175"/>
          <p:cNvCxnSpPr>
            <a:stCxn id="1015" idx="3"/>
            <a:endCxn id="1012" idx="1"/>
          </p:cNvCxnSpPr>
          <p:nvPr/>
        </p:nvCxnSpPr>
        <p:spPr>
          <a:xfrm>
            <a:off x="4147125" y="2047675"/>
            <a:ext cx="605100" cy="301800"/>
          </a:xfrm>
          <a:prstGeom prst="bentConnector3">
            <a:avLst>
              <a:gd fmla="val 50000" name="adj1"/>
            </a:avLst>
          </a:prstGeom>
          <a:noFill/>
          <a:ln cap="flat" cmpd="sng" w="19050">
            <a:solidFill>
              <a:srgbClr val="757575"/>
            </a:solidFill>
            <a:prstDash val="solid"/>
            <a:round/>
            <a:headEnd len="sm" w="sm" type="none"/>
            <a:tailEnd len="med" w="med" type="triangle"/>
          </a:ln>
        </p:spPr>
      </p:cxnSp>
      <p:cxnSp>
        <p:nvCxnSpPr>
          <p:cNvPr id="1028" name="Google Shape;1028;p175"/>
          <p:cNvCxnSpPr>
            <a:stCxn id="1015" idx="3"/>
            <a:endCxn id="1020" idx="1"/>
          </p:cNvCxnSpPr>
          <p:nvPr/>
        </p:nvCxnSpPr>
        <p:spPr>
          <a:xfrm flipH="1" rot="10800000">
            <a:off x="4147125" y="1735975"/>
            <a:ext cx="611100" cy="311700"/>
          </a:xfrm>
          <a:prstGeom prst="bentConnector3">
            <a:avLst>
              <a:gd fmla="val 50000" name="adj1"/>
            </a:avLst>
          </a:prstGeom>
          <a:noFill/>
          <a:ln cap="flat" cmpd="sng" w="19050">
            <a:solidFill>
              <a:srgbClr val="757575"/>
            </a:solidFill>
            <a:prstDash val="solid"/>
            <a:round/>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6"/>
          <p:cNvSpPr txBox="1"/>
          <p:nvPr>
            <p:ph type="title"/>
          </p:nvPr>
        </p:nvSpPr>
        <p:spPr>
          <a:xfrm>
            <a:off x="11607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DIET: Intent Classification &amp; Entity Extraction</a:t>
            </a:r>
            <a:endParaRPr/>
          </a:p>
        </p:txBody>
      </p:sp>
      <p:sp>
        <p:nvSpPr>
          <p:cNvPr id="1034" name="Google Shape;1034;p176"/>
          <p:cNvSpPr txBox="1"/>
          <p:nvPr>
            <p:ph idx="2" type="title"/>
          </p:nvPr>
        </p:nvSpPr>
        <p:spPr>
          <a:xfrm>
            <a:off x="11607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pic>
        <p:nvPicPr>
          <p:cNvPr id="1035" name="Google Shape;1035;p176"/>
          <p:cNvPicPr preferRelativeResize="0"/>
          <p:nvPr/>
        </p:nvPicPr>
        <p:blipFill>
          <a:blip r:embed="rId3">
            <a:alphaModFix/>
          </a:blip>
          <a:stretch>
            <a:fillRect/>
          </a:stretch>
        </p:blipFill>
        <p:spPr>
          <a:xfrm>
            <a:off x="1340475" y="969650"/>
            <a:ext cx="6549441" cy="3782374"/>
          </a:xfrm>
          <a:prstGeom prst="rect">
            <a:avLst/>
          </a:prstGeom>
          <a:noFill/>
          <a:ln>
            <a:noFill/>
          </a:ln>
        </p:spPr>
      </p:pic>
      <p:sp>
        <p:nvSpPr>
          <p:cNvPr id="1036" name="Google Shape;1036;p176"/>
          <p:cNvSpPr/>
          <p:nvPr/>
        </p:nvSpPr>
        <p:spPr>
          <a:xfrm>
            <a:off x="5896925" y="869325"/>
            <a:ext cx="623100" cy="557700"/>
          </a:xfrm>
          <a:prstGeom prst="ellipse">
            <a:avLst/>
          </a:prstGeom>
          <a:noFill/>
          <a:ln cap="flat" cmpd="sng" w="28575">
            <a:solidFill>
              <a:srgbClr val="CC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7" name="Google Shape;1037;p176"/>
          <p:cNvSpPr txBox="1"/>
          <p:nvPr/>
        </p:nvSpPr>
        <p:spPr>
          <a:xfrm>
            <a:off x="5810075" y="520525"/>
            <a:ext cx="7968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CC0000"/>
                </a:solidFill>
                <a:latin typeface="Source Sans Pro"/>
                <a:ea typeface="Source Sans Pro"/>
                <a:cs typeface="Source Sans Pro"/>
                <a:sym typeface="Source Sans Pro"/>
              </a:rPr>
              <a:t>entities</a:t>
            </a:r>
            <a:endParaRPr b="1">
              <a:solidFill>
                <a:srgbClr val="CC0000"/>
              </a:solidFill>
              <a:latin typeface="Source Sans Pro"/>
              <a:ea typeface="Source Sans Pro"/>
              <a:cs typeface="Source Sans Pro"/>
              <a:sym typeface="Source Sans Pro"/>
            </a:endParaRPr>
          </a:p>
        </p:txBody>
      </p:sp>
      <p:sp>
        <p:nvSpPr>
          <p:cNvPr id="1038" name="Google Shape;1038;p176"/>
          <p:cNvSpPr/>
          <p:nvPr/>
        </p:nvSpPr>
        <p:spPr>
          <a:xfrm>
            <a:off x="6639258" y="1420173"/>
            <a:ext cx="623100" cy="5577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39" name="Google Shape;1039;p176"/>
          <p:cNvSpPr txBox="1"/>
          <p:nvPr/>
        </p:nvSpPr>
        <p:spPr>
          <a:xfrm>
            <a:off x="7093133" y="1812873"/>
            <a:ext cx="796800" cy="409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6AA84F"/>
                </a:solidFill>
                <a:latin typeface="Source Sans Pro"/>
                <a:ea typeface="Source Sans Pro"/>
                <a:cs typeface="Source Sans Pro"/>
                <a:sym typeface="Source Sans Pro"/>
              </a:rPr>
              <a:t>intent</a:t>
            </a:r>
            <a:endParaRPr b="1">
              <a:solidFill>
                <a:srgbClr val="6AA84F"/>
              </a:solidFill>
              <a:latin typeface="Source Sans Pro"/>
              <a:ea typeface="Source Sans Pro"/>
              <a:cs typeface="Source Sans Pro"/>
              <a:sym typeface="Source Sans Pr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sp>
        <p:nvSpPr>
          <p:cNvPr id="661" name="Google Shape;661;p150"/>
          <p:cNvSpPr txBox="1"/>
          <p:nvPr>
            <p:ph type="title"/>
          </p:nvPr>
        </p:nvSpPr>
        <p:spPr>
          <a:xfrm>
            <a:off x="968300" y="4083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Rasa Team</a:t>
            </a:r>
            <a:endParaRPr/>
          </a:p>
        </p:txBody>
      </p:sp>
      <p:sp>
        <p:nvSpPr>
          <p:cNvPr id="662" name="Google Shape;662;p150"/>
          <p:cNvSpPr txBox="1"/>
          <p:nvPr>
            <p:ph idx="2" type="title"/>
          </p:nvPr>
        </p:nvSpPr>
        <p:spPr>
          <a:xfrm>
            <a:off x="968300" y="2366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 </a:t>
            </a:r>
            <a:endParaRPr/>
          </a:p>
        </p:txBody>
      </p:sp>
      <p:sp>
        <p:nvSpPr>
          <p:cNvPr id="663" name="Google Shape;663;p150"/>
          <p:cNvSpPr/>
          <p:nvPr/>
        </p:nvSpPr>
        <p:spPr>
          <a:xfrm>
            <a:off x="733500" y="1210225"/>
            <a:ext cx="2053800" cy="205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4" name="Google Shape;664;p150"/>
          <p:cNvSpPr/>
          <p:nvPr/>
        </p:nvSpPr>
        <p:spPr>
          <a:xfrm>
            <a:off x="3545100" y="1210225"/>
            <a:ext cx="2053800" cy="20538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65" name="Google Shape;665;p150"/>
          <p:cNvSpPr txBox="1"/>
          <p:nvPr/>
        </p:nvSpPr>
        <p:spPr>
          <a:xfrm>
            <a:off x="629550" y="3532900"/>
            <a:ext cx="2261700" cy="8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Mady Mantha</a:t>
            </a:r>
            <a:endParaRPr b="1">
              <a:latin typeface="Source Sans Pro"/>
              <a:ea typeface="Source Sans Pro"/>
              <a:cs typeface="Source Sans Pro"/>
              <a:sym typeface="Source Sans Pro"/>
            </a:endParaRPr>
          </a:p>
          <a:p>
            <a:pPr indent="0" lvl="0" marL="0" rtl="0" algn="ctr">
              <a:spcBef>
                <a:spcPts val="0"/>
              </a:spcBef>
              <a:spcAft>
                <a:spcPts val="0"/>
              </a:spcAft>
              <a:buNone/>
            </a:pPr>
            <a:r>
              <a:rPr lang="en">
                <a:latin typeface="Source Sans Pro"/>
                <a:ea typeface="Source Sans Pro"/>
                <a:cs typeface="Source Sans Pro"/>
                <a:sym typeface="Source Sans Pro"/>
              </a:rPr>
              <a:t>Sr. Technical Evangelist</a:t>
            </a:r>
            <a:endParaRPr>
              <a:latin typeface="Source Sans Pro"/>
              <a:ea typeface="Source Sans Pro"/>
              <a:cs typeface="Source Sans Pro"/>
              <a:sym typeface="Source Sans Pro"/>
            </a:endParaRPr>
          </a:p>
        </p:txBody>
      </p:sp>
      <p:sp>
        <p:nvSpPr>
          <p:cNvPr id="666" name="Google Shape;666;p150"/>
          <p:cNvSpPr txBox="1"/>
          <p:nvPr/>
        </p:nvSpPr>
        <p:spPr>
          <a:xfrm>
            <a:off x="3364800" y="3532900"/>
            <a:ext cx="2414400" cy="8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Juste Petrait</a:t>
            </a:r>
            <a:r>
              <a:rPr b="1" lang="en">
                <a:latin typeface="Source Sans Pro"/>
                <a:ea typeface="Source Sans Pro"/>
                <a:cs typeface="Source Sans Pro"/>
                <a:sym typeface="Source Sans Pro"/>
              </a:rPr>
              <a:t>y</a:t>
            </a:r>
            <a:r>
              <a:rPr b="1" lang="en">
                <a:latin typeface="Source Sans Pro"/>
                <a:ea typeface="Source Sans Pro"/>
                <a:cs typeface="Source Sans Pro"/>
                <a:sym typeface="Source Sans Pro"/>
              </a:rPr>
              <a:t>te</a:t>
            </a:r>
            <a:endParaRPr b="1">
              <a:latin typeface="Source Sans Pro"/>
              <a:ea typeface="Source Sans Pro"/>
              <a:cs typeface="Source Sans Pro"/>
              <a:sym typeface="Source Sans Pro"/>
            </a:endParaRPr>
          </a:p>
          <a:p>
            <a:pPr indent="0" lvl="0" marL="0" rtl="0" algn="ctr">
              <a:spcBef>
                <a:spcPts val="0"/>
              </a:spcBef>
              <a:spcAft>
                <a:spcPts val="0"/>
              </a:spcAft>
              <a:buNone/>
            </a:pPr>
            <a:r>
              <a:rPr lang="en">
                <a:latin typeface="Source Sans Pro"/>
                <a:ea typeface="Source Sans Pro"/>
                <a:cs typeface="Source Sans Pro"/>
                <a:sym typeface="Source Sans Pro"/>
              </a:rPr>
              <a:t>Head of Developer Relations</a:t>
            </a:r>
            <a:endParaRPr>
              <a:latin typeface="Source Sans Pro"/>
              <a:ea typeface="Source Sans Pro"/>
              <a:cs typeface="Source Sans Pro"/>
              <a:sym typeface="Source Sans Pro"/>
            </a:endParaRPr>
          </a:p>
        </p:txBody>
      </p:sp>
      <p:sp>
        <p:nvSpPr>
          <p:cNvPr id="667" name="Google Shape;667;p150"/>
          <p:cNvSpPr txBox="1"/>
          <p:nvPr/>
        </p:nvSpPr>
        <p:spPr>
          <a:xfrm>
            <a:off x="6356700" y="3532900"/>
            <a:ext cx="2261700" cy="855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latin typeface="Source Sans Pro"/>
                <a:ea typeface="Source Sans Pro"/>
                <a:cs typeface="Source Sans Pro"/>
                <a:sym typeface="Source Sans Pro"/>
              </a:rPr>
              <a:t>Karen White</a:t>
            </a:r>
            <a:endParaRPr b="1">
              <a:latin typeface="Source Sans Pro"/>
              <a:ea typeface="Source Sans Pro"/>
              <a:cs typeface="Source Sans Pro"/>
              <a:sym typeface="Source Sans Pro"/>
            </a:endParaRPr>
          </a:p>
          <a:p>
            <a:pPr indent="0" lvl="0" marL="0" rtl="0" algn="ctr">
              <a:spcBef>
                <a:spcPts val="0"/>
              </a:spcBef>
              <a:spcAft>
                <a:spcPts val="0"/>
              </a:spcAft>
              <a:buNone/>
            </a:pPr>
            <a:r>
              <a:rPr lang="en">
                <a:latin typeface="Source Sans Pro"/>
                <a:ea typeface="Source Sans Pro"/>
                <a:cs typeface="Source Sans Pro"/>
                <a:sym typeface="Source Sans Pro"/>
              </a:rPr>
              <a:t>Developer Marketing</a:t>
            </a:r>
            <a:r>
              <a:rPr lang="en">
                <a:latin typeface="Source Sans Pro"/>
                <a:ea typeface="Source Sans Pro"/>
                <a:cs typeface="Source Sans Pro"/>
                <a:sym typeface="Source Sans Pro"/>
              </a:rPr>
              <a:t> Manager</a:t>
            </a:r>
            <a:endParaRPr>
              <a:latin typeface="Source Sans Pro"/>
              <a:ea typeface="Source Sans Pro"/>
              <a:cs typeface="Source Sans Pro"/>
              <a:sym typeface="Source Sans Pro"/>
            </a:endParaRPr>
          </a:p>
        </p:txBody>
      </p:sp>
      <p:pic>
        <p:nvPicPr>
          <p:cNvPr id="668" name="Google Shape;668;p150"/>
          <p:cNvPicPr preferRelativeResize="0"/>
          <p:nvPr/>
        </p:nvPicPr>
        <p:blipFill>
          <a:blip r:embed="rId3">
            <a:alphaModFix/>
          </a:blip>
          <a:stretch>
            <a:fillRect/>
          </a:stretch>
        </p:blipFill>
        <p:spPr>
          <a:xfrm>
            <a:off x="3523350" y="1188475"/>
            <a:ext cx="2097300" cy="2097300"/>
          </a:xfrm>
          <a:prstGeom prst="ellipse">
            <a:avLst/>
          </a:prstGeom>
          <a:noFill/>
          <a:ln>
            <a:noFill/>
          </a:ln>
        </p:spPr>
      </p:pic>
      <p:pic>
        <p:nvPicPr>
          <p:cNvPr id="669" name="Google Shape;669;p150"/>
          <p:cNvPicPr preferRelativeResize="0"/>
          <p:nvPr/>
        </p:nvPicPr>
        <p:blipFill>
          <a:blip r:embed="rId4">
            <a:alphaModFix/>
          </a:blip>
          <a:stretch>
            <a:fillRect/>
          </a:stretch>
        </p:blipFill>
        <p:spPr>
          <a:xfrm>
            <a:off x="690000" y="1188475"/>
            <a:ext cx="2097300" cy="2097300"/>
          </a:xfrm>
          <a:prstGeom prst="ellipse">
            <a:avLst/>
          </a:prstGeom>
          <a:noFill/>
          <a:ln>
            <a:noFill/>
          </a:ln>
        </p:spPr>
      </p:pic>
      <p:pic>
        <p:nvPicPr>
          <p:cNvPr id="670" name="Google Shape;670;p150"/>
          <p:cNvPicPr preferRelativeResize="0"/>
          <p:nvPr/>
        </p:nvPicPr>
        <p:blipFill rotWithShape="1">
          <a:blip r:embed="rId5">
            <a:alphaModFix/>
          </a:blip>
          <a:srcRect b="0" l="8000" r="4272" t="0"/>
          <a:stretch/>
        </p:blipFill>
        <p:spPr>
          <a:xfrm>
            <a:off x="6438900" y="1188475"/>
            <a:ext cx="2097300" cy="2097300"/>
          </a:xfrm>
          <a:prstGeom prst="ellipse">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3" name="Shape 1043"/>
        <p:cNvGrpSpPr/>
        <p:nvPr/>
      </p:nvGrpSpPr>
      <p:grpSpPr>
        <a:xfrm>
          <a:off x="0" y="0"/>
          <a:ext cx="0" cy="0"/>
          <a:chOff x="0" y="0"/>
          <a:chExt cx="0" cy="0"/>
        </a:xfrm>
      </p:grpSpPr>
      <p:sp>
        <p:nvSpPr>
          <p:cNvPr id="1044" name="Google Shape;1044;p177"/>
          <p:cNvSpPr txBox="1"/>
          <p:nvPr>
            <p:ph type="title"/>
          </p:nvPr>
        </p:nvSpPr>
        <p:spPr>
          <a:xfrm>
            <a:off x="1264100" y="4221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Customize What Features Go In!</a:t>
            </a:r>
            <a:endParaRPr/>
          </a:p>
        </p:txBody>
      </p:sp>
      <p:sp>
        <p:nvSpPr>
          <p:cNvPr id="1045" name="Google Shape;1045;p177"/>
          <p:cNvSpPr txBox="1"/>
          <p:nvPr>
            <p:ph idx="2" type="title"/>
          </p:nvPr>
        </p:nvSpPr>
        <p:spPr>
          <a:xfrm>
            <a:off x="1264100" y="2505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pic>
        <p:nvPicPr>
          <p:cNvPr id="1046" name="Google Shape;1046;p177"/>
          <p:cNvPicPr preferRelativeResize="0"/>
          <p:nvPr/>
        </p:nvPicPr>
        <p:blipFill>
          <a:blip r:embed="rId3">
            <a:alphaModFix/>
          </a:blip>
          <a:stretch>
            <a:fillRect/>
          </a:stretch>
        </p:blipFill>
        <p:spPr>
          <a:xfrm>
            <a:off x="1340475" y="969650"/>
            <a:ext cx="6549441" cy="3782374"/>
          </a:xfrm>
          <a:prstGeom prst="rect">
            <a:avLst/>
          </a:prstGeom>
          <a:noFill/>
          <a:ln>
            <a:noFill/>
          </a:ln>
        </p:spPr>
      </p:pic>
      <p:cxnSp>
        <p:nvCxnSpPr>
          <p:cNvPr id="1047" name="Google Shape;1047;p177"/>
          <p:cNvCxnSpPr/>
          <p:nvPr/>
        </p:nvCxnSpPr>
        <p:spPr>
          <a:xfrm rot="10800000">
            <a:off x="2064700" y="3839550"/>
            <a:ext cx="398400" cy="738900"/>
          </a:xfrm>
          <a:prstGeom prst="straightConnector1">
            <a:avLst/>
          </a:prstGeom>
          <a:noFill/>
          <a:ln cap="flat" cmpd="sng" w="28575">
            <a:solidFill>
              <a:srgbClr val="FF0000"/>
            </a:solidFill>
            <a:prstDash val="solid"/>
            <a:round/>
            <a:headEnd len="med" w="med" type="none"/>
            <a:tailEnd len="med" w="med" type="triangle"/>
          </a:ln>
        </p:spPr>
      </p:cxnSp>
      <p:cxnSp>
        <p:nvCxnSpPr>
          <p:cNvPr id="1048" name="Google Shape;1048;p177"/>
          <p:cNvCxnSpPr/>
          <p:nvPr/>
        </p:nvCxnSpPr>
        <p:spPr>
          <a:xfrm rot="10800000">
            <a:off x="3245800" y="3839550"/>
            <a:ext cx="398400" cy="738900"/>
          </a:xfrm>
          <a:prstGeom prst="straightConnector1">
            <a:avLst/>
          </a:prstGeom>
          <a:noFill/>
          <a:ln cap="flat" cmpd="sng" w="28575">
            <a:solidFill>
              <a:srgbClr val="FF0000"/>
            </a:solidFill>
            <a:prstDash val="solid"/>
            <a:round/>
            <a:headEnd len="med" w="med" type="none"/>
            <a:tailEnd len="med" w="med" type="triangle"/>
          </a:ln>
        </p:spPr>
      </p:cxnSp>
      <p:cxnSp>
        <p:nvCxnSpPr>
          <p:cNvPr id="1049" name="Google Shape;1049;p177"/>
          <p:cNvCxnSpPr/>
          <p:nvPr/>
        </p:nvCxnSpPr>
        <p:spPr>
          <a:xfrm rot="10800000">
            <a:off x="5325200" y="3839550"/>
            <a:ext cx="398400" cy="738900"/>
          </a:xfrm>
          <a:prstGeom prst="straightConnector1">
            <a:avLst/>
          </a:prstGeom>
          <a:noFill/>
          <a:ln cap="flat" cmpd="sng" w="28575">
            <a:solidFill>
              <a:srgbClr val="FF0000"/>
            </a:solidFill>
            <a:prstDash val="solid"/>
            <a:round/>
            <a:headEnd len="med" w="med" type="none"/>
            <a:tailEnd len="med" w="med" type="triangle"/>
          </a:ln>
        </p:spPr>
      </p:cxnSp>
      <p:cxnSp>
        <p:nvCxnSpPr>
          <p:cNvPr id="1050" name="Google Shape;1050;p177"/>
          <p:cNvCxnSpPr/>
          <p:nvPr/>
        </p:nvCxnSpPr>
        <p:spPr>
          <a:xfrm rot="10800000">
            <a:off x="7252475" y="3839550"/>
            <a:ext cx="398400" cy="738900"/>
          </a:xfrm>
          <a:prstGeom prst="straightConnector1">
            <a:avLst/>
          </a:prstGeom>
          <a:noFill/>
          <a:ln cap="flat" cmpd="sng" w="28575">
            <a:solidFill>
              <a:srgbClr val="FF0000"/>
            </a:solidFill>
            <a:prstDash val="solid"/>
            <a:round/>
            <a:headEnd len="med" w="med" type="none"/>
            <a:tailEnd len="med" w="med" type="triangle"/>
          </a:ln>
        </p:spPr>
      </p:cxnSp>
      <p:sp>
        <p:nvSpPr>
          <p:cNvPr id="1051" name="Google Shape;1051;p177"/>
          <p:cNvSpPr txBox="1"/>
          <p:nvPr/>
        </p:nvSpPr>
        <p:spPr>
          <a:xfrm>
            <a:off x="7514100" y="4506000"/>
            <a:ext cx="16299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0000"/>
                </a:solidFill>
                <a:latin typeface="Source Sans Pro"/>
                <a:ea typeface="Source Sans Pro"/>
                <a:cs typeface="Source Sans Pro"/>
                <a:sym typeface="Source Sans Pro"/>
              </a:rPr>
              <a:t>BERT</a:t>
            </a:r>
            <a:r>
              <a:rPr b="1" lang="en" sz="1100">
                <a:solidFill>
                  <a:srgbClr val="FF0000"/>
                </a:solidFill>
                <a:latin typeface="Source Sans Pro"/>
                <a:ea typeface="Source Sans Pro"/>
                <a:cs typeface="Source Sans Pro"/>
                <a:sym typeface="Source Sans Pro"/>
              </a:rPr>
              <a:t>/GloVe/pretrained</a:t>
            </a:r>
            <a:br>
              <a:rPr b="1" lang="en" sz="1100">
                <a:solidFill>
                  <a:srgbClr val="FF0000"/>
                </a:solidFill>
                <a:latin typeface="Source Sans Pro"/>
                <a:ea typeface="Source Sans Pro"/>
                <a:cs typeface="Source Sans Pro"/>
                <a:sym typeface="Source Sans Pro"/>
              </a:rPr>
            </a:br>
            <a:r>
              <a:rPr b="1" lang="en" sz="1100">
                <a:solidFill>
                  <a:srgbClr val="FF0000"/>
                </a:solidFill>
                <a:latin typeface="Source Sans Pro"/>
                <a:ea typeface="Source Sans Pro"/>
                <a:cs typeface="Source Sans Pro"/>
                <a:sym typeface="Source Sans Pro"/>
              </a:rPr>
              <a:t>and continuous features</a:t>
            </a:r>
            <a:endParaRPr b="1" sz="1100">
              <a:solidFill>
                <a:srgbClr val="FF0000"/>
              </a:solidFill>
              <a:latin typeface="Source Sans Pro"/>
              <a:ea typeface="Source Sans Pro"/>
              <a:cs typeface="Source Sans Pro"/>
              <a:sym typeface="Source Sans Pro"/>
            </a:endParaRPr>
          </a:p>
        </p:txBody>
      </p:sp>
      <p:cxnSp>
        <p:nvCxnSpPr>
          <p:cNvPr id="1052" name="Google Shape;1052;p177"/>
          <p:cNvCxnSpPr/>
          <p:nvPr/>
        </p:nvCxnSpPr>
        <p:spPr>
          <a:xfrm>
            <a:off x="877025" y="3875775"/>
            <a:ext cx="521400" cy="268200"/>
          </a:xfrm>
          <a:prstGeom prst="straightConnector1">
            <a:avLst/>
          </a:prstGeom>
          <a:noFill/>
          <a:ln cap="flat" cmpd="sng" w="28575">
            <a:solidFill>
              <a:srgbClr val="FF00FF"/>
            </a:solidFill>
            <a:prstDash val="solid"/>
            <a:round/>
            <a:headEnd len="med" w="med" type="none"/>
            <a:tailEnd len="med" w="med" type="triangle"/>
          </a:ln>
        </p:spPr>
      </p:cxnSp>
      <p:cxnSp>
        <p:nvCxnSpPr>
          <p:cNvPr id="1053" name="Google Shape;1053;p177"/>
          <p:cNvCxnSpPr/>
          <p:nvPr/>
        </p:nvCxnSpPr>
        <p:spPr>
          <a:xfrm rot="10800000">
            <a:off x="2832575" y="4290500"/>
            <a:ext cx="492600" cy="344100"/>
          </a:xfrm>
          <a:prstGeom prst="straightConnector1">
            <a:avLst/>
          </a:prstGeom>
          <a:noFill/>
          <a:ln cap="flat" cmpd="sng" w="28575">
            <a:solidFill>
              <a:srgbClr val="FF00FF"/>
            </a:solidFill>
            <a:prstDash val="solid"/>
            <a:round/>
            <a:headEnd len="med" w="med" type="none"/>
            <a:tailEnd len="med" w="med" type="triangle"/>
          </a:ln>
        </p:spPr>
      </p:cxnSp>
      <p:cxnSp>
        <p:nvCxnSpPr>
          <p:cNvPr id="1054" name="Google Shape;1054;p177"/>
          <p:cNvCxnSpPr/>
          <p:nvPr/>
        </p:nvCxnSpPr>
        <p:spPr>
          <a:xfrm rot="10800000">
            <a:off x="4977200" y="4234350"/>
            <a:ext cx="492600" cy="344100"/>
          </a:xfrm>
          <a:prstGeom prst="straightConnector1">
            <a:avLst/>
          </a:prstGeom>
          <a:noFill/>
          <a:ln cap="flat" cmpd="sng" w="28575">
            <a:solidFill>
              <a:srgbClr val="FF00FF"/>
            </a:solidFill>
            <a:prstDash val="solid"/>
            <a:round/>
            <a:headEnd len="med" w="med" type="none"/>
            <a:tailEnd len="med" w="med" type="triangle"/>
          </a:ln>
        </p:spPr>
      </p:cxnSp>
      <p:cxnSp>
        <p:nvCxnSpPr>
          <p:cNvPr id="1055" name="Google Shape;1055;p177"/>
          <p:cNvCxnSpPr/>
          <p:nvPr/>
        </p:nvCxnSpPr>
        <p:spPr>
          <a:xfrm rot="10800000">
            <a:off x="6889950" y="4198125"/>
            <a:ext cx="492600" cy="344100"/>
          </a:xfrm>
          <a:prstGeom prst="straightConnector1">
            <a:avLst/>
          </a:prstGeom>
          <a:noFill/>
          <a:ln cap="flat" cmpd="sng" w="28575">
            <a:solidFill>
              <a:srgbClr val="FF00FF"/>
            </a:solidFill>
            <a:prstDash val="solid"/>
            <a:round/>
            <a:headEnd len="med" w="med" type="none"/>
            <a:tailEnd len="med" w="med" type="triangle"/>
          </a:ln>
        </p:spPr>
      </p:cxnSp>
      <p:sp>
        <p:nvSpPr>
          <p:cNvPr id="1056" name="Google Shape;1056;p177"/>
          <p:cNvSpPr txBox="1"/>
          <p:nvPr/>
        </p:nvSpPr>
        <p:spPr>
          <a:xfrm>
            <a:off x="463650" y="3368625"/>
            <a:ext cx="41727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057" name="Google Shape;1057;p177"/>
          <p:cNvSpPr txBox="1"/>
          <p:nvPr/>
        </p:nvSpPr>
        <p:spPr>
          <a:xfrm>
            <a:off x="38175" y="3549750"/>
            <a:ext cx="16299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00FF"/>
                </a:solidFill>
                <a:latin typeface="Source Sans Pro"/>
                <a:ea typeface="Source Sans Pro"/>
                <a:cs typeface="Source Sans Pro"/>
                <a:sym typeface="Source Sans Pro"/>
              </a:rPr>
              <a:t>sparse features </a:t>
            </a:r>
            <a:endParaRPr b="1" sz="1100">
              <a:solidFill>
                <a:srgbClr val="FF00FF"/>
              </a:solidFill>
              <a:latin typeface="Source Sans Pro"/>
              <a:ea typeface="Source Sans Pro"/>
              <a:cs typeface="Source Sans Pro"/>
              <a:sym typeface="Source Sans Pro"/>
            </a:endParaRPr>
          </a:p>
          <a:p>
            <a:pPr indent="0" lvl="0" marL="0" rtl="0" algn="l">
              <a:spcBef>
                <a:spcPts val="0"/>
              </a:spcBef>
              <a:spcAft>
                <a:spcPts val="0"/>
              </a:spcAft>
              <a:buNone/>
            </a:pPr>
            <a:r>
              <a:rPr b="1" lang="en" sz="1100">
                <a:solidFill>
                  <a:srgbClr val="FF00FF"/>
                </a:solidFill>
                <a:latin typeface="Source Sans Pro"/>
                <a:ea typeface="Source Sans Pro"/>
                <a:cs typeface="Source Sans Pro"/>
                <a:sym typeface="Source Sans Pro"/>
              </a:rPr>
              <a:t>in pipeline</a:t>
            </a:r>
            <a:endParaRPr b="1" sz="1100">
              <a:solidFill>
                <a:srgbClr val="FF00FF"/>
              </a:solidFill>
              <a:latin typeface="Source Sans Pro"/>
              <a:ea typeface="Source Sans Pro"/>
              <a:cs typeface="Source Sans Pro"/>
              <a:sym typeface="Source Sans Pr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1" name="Shape 1061"/>
        <p:cNvGrpSpPr/>
        <p:nvPr/>
      </p:nvGrpSpPr>
      <p:grpSpPr>
        <a:xfrm>
          <a:off x="0" y="0"/>
          <a:ext cx="0" cy="0"/>
          <a:chOff x="0" y="0"/>
          <a:chExt cx="0" cy="0"/>
        </a:xfrm>
      </p:grpSpPr>
      <p:sp>
        <p:nvSpPr>
          <p:cNvPr id="1062" name="Google Shape;1062;p178"/>
          <p:cNvSpPr txBox="1"/>
          <p:nvPr>
            <p:ph type="title"/>
          </p:nvPr>
        </p:nvSpPr>
        <p:spPr>
          <a:xfrm>
            <a:off x="1286325" y="405425"/>
            <a:ext cx="8520600" cy="3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Entity Extraction: Other options</a:t>
            </a:r>
            <a:endParaRPr/>
          </a:p>
        </p:txBody>
      </p:sp>
      <p:sp>
        <p:nvSpPr>
          <p:cNvPr id="1063" name="Google Shape;1063;p178"/>
          <p:cNvSpPr txBox="1"/>
          <p:nvPr>
            <p:ph idx="2" type="title"/>
          </p:nvPr>
        </p:nvSpPr>
        <p:spPr>
          <a:xfrm>
            <a:off x="1286325" y="2337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1064" name="Google Shape;1064;p178"/>
          <p:cNvSpPr txBox="1"/>
          <p:nvPr/>
        </p:nvSpPr>
        <p:spPr>
          <a:xfrm>
            <a:off x="314500" y="1013225"/>
            <a:ext cx="7623600" cy="140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800">
                <a:solidFill>
                  <a:srgbClr val="757575"/>
                </a:solidFill>
                <a:latin typeface="Source Sans Pro"/>
                <a:ea typeface="Source Sans Pro"/>
                <a:cs typeface="Source Sans Pro"/>
                <a:sym typeface="Source Sans Pro"/>
              </a:rPr>
              <a:t>Possible Approaches:</a:t>
            </a:r>
            <a:endParaRPr sz="1800">
              <a:solidFill>
                <a:srgbClr val="757575"/>
              </a:solidFill>
              <a:latin typeface="Source Sans Pro"/>
              <a:ea typeface="Source Sans Pro"/>
              <a:cs typeface="Source Sans Pro"/>
              <a:sym typeface="Source Sans Pro"/>
            </a:endParaRPr>
          </a:p>
          <a:p>
            <a:pPr indent="-342900" lvl="0" marL="457200" rtl="0" algn="l">
              <a:lnSpc>
                <a:spcPct val="115000"/>
              </a:lnSpc>
              <a:spcBef>
                <a:spcPts val="1600"/>
              </a:spcBef>
              <a:spcAft>
                <a:spcPts val="0"/>
              </a:spcAft>
              <a:buClr>
                <a:srgbClr val="757575"/>
              </a:buClr>
              <a:buSzPts val="1800"/>
              <a:buFont typeface="Source Sans Pro"/>
              <a:buAutoNum type="arabicPeriod"/>
            </a:pPr>
            <a:r>
              <a:rPr lang="en" sz="1800">
                <a:solidFill>
                  <a:srgbClr val="757575"/>
                </a:solidFill>
                <a:latin typeface="Source Sans Pro"/>
                <a:ea typeface="Source Sans Pro"/>
                <a:cs typeface="Source Sans Pro"/>
                <a:sym typeface="Source Sans Pro"/>
              </a:rPr>
              <a:t>Rule-based entity extraction</a:t>
            </a:r>
            <a:endParaRPr sz="1800">
              <a:solidFill>
                <a:srgbClr val="757575"/>
              </a:solidFill>
              <a:latin typeface="Source Sans Pro"/>
              <a:ea typeface="Source Sans Pro"/>
              <a:cs typeface="Source Sans Pro"/>
              <a:sym typeface="Source Sans Pro"/>
            </a:endParaRPr>
          </a:p>
          <a:p>
            <a:pPr indent="-342900" lvl="0" marL="457200" rtl="0" algn="l">
              <a:lnSpc>
                <a:spcPct val="115000"/>
              </a:lnSpc>
              <a:spcBef>
                <a:spcPts val="0"/>
              </a:spcBef>
              <a:spcAft>
                <a:spcPts val="0"/>
              </a:spcAft>
              <a:buClr>
                <a:srgbClr val="757575"/>
              </a:buClr>
              <a:buSzPts val="1800"/>
              <a:buFont typeface="Source Sans Pro"/>
              <a:buAutoNum type="arabicPeriod"/>
            </a:pPr>
            <a:r>
              <a:rPr lang="en" sz="1800">
                <a:solidFill>
                  <a:srgbClr val="757575"/>
                </a:solidFill>
                <a:latin typeface="Source Sans Pro"/>
                <a:ea typeface="Source Sans Pro"/>
                <a:cs typeface="Source Sans Pro"/>
                <a:sym typeface="Source Sans Pro"/>
              </a:rPr>
              <a:t>Direct structured prediction of entity based on sentence context</a:t>
            </a:r>
            <a:endParaRPr sz="1800">
              <a:solidFill>
                <a:srgbClr val="757575"/>
              </a:solidFill>
              <a:latin typeface="Source Sans Pro"/>
              <a:ea typeface="Source Sans Pro"/>
              <a:cs typeface="Source Sans Pro"/>
              <a:sym typeface="Source Sans Pro"/>
            </a:endParaRPr>
          </a:p>
        </p:txBody>
      </p:sp>
      <p:sp>
        <p:nvSpPr>
          <p:cNvPr id="1065" name="Google Shape;1065;p178"/>
          <p:cNvSpPr/>
          <p:nvPr/>
        </p:nvSpPr>
        <p:spPr>
          <a:xfrm>
            <a:off x="2533150" y="2656325"/>
            <a:ext cx="3186300" cy="1676400"/>
          </a:xfrm>
          <a:prstGeom prst="bracketPair">
            <a:avLst/>
          </a:prstGeom>
          <a:noFill/>
          <a:ln cap="flat" cmpd="sng" w="28575">
            <a:solidFill>
              <a:srgbClr val="5A17EE"/>
            </a:solidFill>
            <a:prstDash val="solid"/>
            <a:round/>
            <a:headEnd len="med" w="med"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
                <a:solidFill>
                  <a:srgbClr val="757575"/>
                </a:solidFill>
                <a:latin typeface="Courier New"/>
                <a:ea typeface="Courier New"/>
                <a:cs typeface="Courier New"/>
                <a:sym typeface="Courier New"/>
              </a:rPr>
              <a:t>DIETClassifier</a:t>
            </a:r>
            <a:endParaRPr b="1">
              <a:solidFill>
                <a:srgbClr val="757575"/>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b="1" lang="en">
                <a:solidFill>
                  <a:srgbClr val="757575"/>
                </a:solidFill>
                <a:latin typeface="Courier New"/>
                <a:ea typeface="Courier New"/>
                <a:cs typeface="Courier New"/>
                <a:sym typeface="Courier New"/>
              </a:rPr>
              <a:t>MitieEntityExtractor</a:t>
            </a:r>
            <a:endParaRPr b="1">
              <a:solidFill>
                <a:srgbClr val="757575"/>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t/>
            </a:r>
            <a:endParaRPr b="1">
              <a:solidFill>
                <a:srgbClr val="757575"/>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b="1" lang="en">
                <a:solidFill>
                  <a:srgbClr val="757575"/>
                </a:solidFill>
                <a:latin typeface="Courier New"/>
                <a:ea typeface="Courier New"/>
                <a:cs typeface="Courier New"/>
                <a:sym typeface="Courier New"/>
              </a:rPr>
              <a:t>SpacyEntityExtractor</a:t>
            </a:r>
            <a:endParaRPr b="1">
              <a:solidFill>
                <a:srgbClr val="757575"/>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rPr b="1" lang="en">
                <a:solidFill>
                  <a:srgbClr val="757575"/>
                </a:solidFill>
                <a:latin typeface="Courier New"/>
                <a:ea typeface="Courier New"/>
                <a:cs typeface="Courier New"/>
                <a:sym typeface="Courier New"/>
              </a:rPr>
              <a:t>DucklingHTTPExtractor</a:t>
            </a:r>
            <a:endParaRPr b="1">
              <a:solidFill>
                <a:srgbClr val="757575"/>
              </a:solidFill>
              <a:latin typeface="Courier New"/>
              <a:ea typeface="Courier New"/>
              <a:cs typeface="Courier New"/>
              <a:sym typeface="Courier New"/>
            </a:endParaRPr>
          </a:p>
          <a:p>
            <a:pPr indent="0" lvl="0" marL="0" marR="0" rtl="0" algn="ctr">
              <a:lnSpc>
                <a:spcPct val="100000"/>
              </a:lnSpc>
              <a:spcBef>
                <a:spcPts val="0"/>
              </a:spcBef>
              <a:spcAft>
                <a:spcPts val="0"/>
              </a:spcAft>
              <a:buNone/>
            </a:pPr>
            <a:r>
              <a:t/>
            </a:r>
            <a:endParaRPr b="1">
              <a:solidFill>
                <a:srgbClr val="757575"/>
              </a:solidFill>
              <a:latin typeface="Courier New"/>
              <a:ea typeface="Courier New"/>
              <a:cs typeface="Courier New"/>
              <a:sym typeface="Courier New"/>
            </a:endParaRPr>
          </a:p>
          <a:p>
            <a:pPr indent="0" lvl="0" marL="0" rtl="0" algn="ctr">
              <a:spcBef>
                <a:spcPts val="0"/>
              </a:spcBef>
              <a:spcAft>
                <a:spcPts val="0"/>
              </a:spcAft>
              <a:buClr>
                <a:schemeClr val="dk1"/>
              </a:buClr>
              <a:buSzPts val="1100"/>
              <a:buFont typeface="Arial"/>
              <a:buNone/>
            </a:pPr>
            <a:r>
              <a:rPr b="1" lang="en">
                <a:solidFill>
                  <a:srgbClr val="757575"/>
                </a:solidFill>
                <a:latin typeface="Courier New"/>
                <a:ea typeface="Courier New"/>
                <a:cs typeface="Courier New"/>
                <a:sym typeface="Courier New"/>
              </a:rPr>
              <a:t>EntitySynonymMapper</a:t>
            </a:r>
            <a:endParaRPr b="1">
              <a:solidFill>
                <a:srgbClr val="757575"/>
              </a:solidFill>
              <a:latin typeface="Courier New"/>
              <a:ea typeface="Courier New"/>
              <a:cs typeface="Courier New"/>
              <a:sym typeface="Courier New"/>
            </a:endParaRPr>
          </a:p>
        </p:txBody>
      </p:sp>
      <p:cxnSp>
        <p:nvCxnSpPr>
          <p:cNvPr id="1066" name="Google Shape;1066;p178"/>
          <p:cNvCxnSpPr>
            <a:endCxn id="1067" idx="1"/>
          </p:cNvCxnSpPr>
          <p:nvPr/>
        </p:nvCxnSpPr>
        <p:spPr>
          <a:xfrm>
            <a:off x="5134675" y="2881325"/>
            <a:ext cx="1641300" cy="135900"/>
          </a:xfrm>
          <a:prstGeom prst="straightConnector1">
            <a:avLst/>
          </a:prstGeom>
          <a:noFill/>
          <a:ln cap="flat" cmpd="sng" w="28575">
            <a:solidFill>
              <a:srgbClr val="5A17EE"/>
            </a:solidFill>
            <a:prstDash val="solid"/>
            <a:round/>
            <a:headEnd len="sm" w="sm" type="none"/>
            <a:tailEnd len="med" w="med" type="triangle"/>
          </a:ln>
        </p:spPr>
      </p:cxnSp>
      <p:cxnSp>
        <p:nvCxnSpPr>
          <p:cNvPr id="1068" name="Google Shape;1068;p178"/>
          <p:cNvCxnSpPr>
            <a:endCxn id="1069" idx="3"/>
          </p:cNvCxnSpPr>
          <p:nvPr/>
        </p:nvCxnSpPr>
        <p:spPr>
          <a:xfrm flipH="1">
            <a:off x="1695425" y="3739125"/>
            <a:ext cx="1288800" cy="229800"/>
          </a:xfrm>
          <a:prstGeom prst="straightConnector1">
            <a:avLst/>
          </a:prstGeom>
          <a:noFill/>
          <a:ln cap="flat" cmpd="sng" w="28575">
            <a:solidFill>
              <a:srgbClr val="5A17EE"/>
            </a:solidFill>
            <a:prstDash val="solid"/>
            <a:round/>
            <a:headEnd len="sm" w="sm" type="none"/>
            <a:tailEnd len="med" w="med" type="triangle"/>
          </a:ln>
        </p:spPr>
      </p:cxnSp>
      <p:cxnSp>
        <p:nvCxnSpPr>
          <p:cNvPr id="1070" name="Google Shape;1070;p178"/>
          <p:cNvCxnSpPr>
            <a:endCxn id="1071" idx="3"/>
          </p:cNvCxnSpPr>
          <p:nvPr/>
        </p:nvCxnSpPr>
        <p:spPr>
          <a:xfrm rot="10800000">
            <a:off x="1695425" y="3247025"/>
            <a:ext cx="1359000" cy="264000"/>
          </a:xfrm>
          <a:prstGeom prst="straightConnector1">
            <a:avLst/>
          </a:prstGeom>
          <a:noFill/>
          <a:ln cap="flat" cmpd="sng" w="28575">
            <a:solidFill>
              <a:srgbClr val="5A17EE"/>
            </a:solidFill>
            <a:prstDash val="solid"/>
            <a:round/>
            <a:headEnd len="sm" w="sm" type="none"/>
            <a:tailEnd len="med" w="med" type="triangle"/>
          </a:ln>
        </p:spPr>
      </p:cxnSp>
      <p:cxnSp>
        <p:nvCxnSpPr>
          <p:cNvPr id="1072" name="Google Shape;1072;p178"/>
          <p:cNvCxnSpPr>
            <a:endCxn id="1067" idx="1"/>
          </p:cNvCxnSpPr>
          <p:nvPr/>
        </p:nvCxnSpPr>
        <p:spPr>
          <a:xfrm flipH="1" rot="10800000">
            <a:off x="5213575" y="3017225"/>
            <a:ext cx="1562400" cy="100500"/>
          </a:xfrm>
          <a:prstGeom prst="straightConnector1">
            <a:avLst/>
          </a:prstGeom>
          <a:noFill/>
          <a:ln cap="flat" cmpd="sng" w="28575">
            <a:solidFill>
              <a:srgbClr val="5A17EE"/>
            </a:solidFill>
            <a:prstDash val="solid"/>
            <a:round/>
            <a:headEnd len="sm" w="sm" type="none"/>
            <a:tailEnd len="med" w="med" type="triangle"/>
          </a:ln>
        </p:spPr>
      </p:cxnSp>
      <p:cxnSp>
        <p:nvCxnSpPr>
          <p:cNvPr id="1073" name="Google Shape;1073;p178"/>
          <p:cNvCxnSpPr>
            <a:endCxn id="1074" idx="1"/>
          </p:cNvCxnSpPr>
          <p:nvPr/>
        </p:nvCxnSpPr>
        <p:spPr>
          <a:xfrm flipH="1" rot="10800000">
            <a:off x="5222425" y="4125975"/>
            <a:ext cx="1509900" cy="18600"/>
          </a:xfrm>
          <a:prstGeom prst="straightConnector1">
            <a:avLst/>
          </a:prstGeom>
          <a:noFill/>
          <a:ln cap="flat" cmpd="sng" w="28575">
            <a:solidFill>
              <a:srgbClr val="5A17EE"/>
            </a:solidFill>
            <a:prstDash val="solid"/>
            <a:round/>
            <a:headEnd len="sm" w="sm" type="none"/>
            <a:tailEnd len="med" w="med" type="triangle"/>
          </a:ln>
        </p:spPr>
      </p:cxnSp>
      <p:sp>
        <p:nvSpPr>
          <p:cNvPr id="1067" name="Google Shape;1067;p178"/>
          <p:cNvSpPr txBox="1"/>
          <p:nvPr>
            <p:ph idx="1" type="body"/>
          </p:nvPr>
        </p:nvSpPr>
        <p:spPr>
          <a:xfrm>
            <a:off x="6775975" y="2656325"/>
            <a:ext cx="1631100" cy="721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Trained</a:t>
            </a:r>
            <a:r>
              <a:rPr lang="en" sz="1800"/>
              <a:t> </a:t>
            </a:r>
            <a:r>
              <a:rPr b="1" lang="en" sz="1600">
                <a:solidFill>
                  <a:srgbClr val="5A17EE"/>
                </a:solidFill>
              </a:rPr>
              <a:t>on your data</a:t>
            </a:r>
            <a:endParaRPr sz="1800"/>
          </a:p>
          <a:p>
            <a:pPr indent="0" lvl="0" marL="0" rtl="0" algn="l">
              <a:spcBef>
                <a:spcPts val="1600"/>
              </a:spcBef>
              <a:spcAft>
                <a:spcPts val="1600"/>
              </a:spcAft>
              <a:buNone/>
            </a:pPr>
            <a:r>
              <a:t/>
            </a:r>
            <a:endParaRPr sz="1800"/>
          </a:p>
        </p:txBody>
      </p:sp>
      <p:sp>
        <p:nvSpPr>
          <p:cNvPr id="1071" name="Google Shape;1071;p178"/>
          <p:cNvSpPr txBox="1"/>
          <p:nvPr>
            <p:ph idx="1" type="body"/>
          </p:nvPr>
        </p:nvSpPr>
        <p:spPr>
          <a:xfrm>
            <a:off x="361325" y="3017225"/>
            <a:ext cx="1334100" cy="4596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lang="en" sz="1600">
                <a:solidFill>
                  <a:srgbClr val="5A17EE"/>
                </a:solidFill>
              </a:rPr>
              <a:t>Pretrained</a:t>
            </a:r>
            <a:endParaRPr sz="1800"/>
          </a:p>
        </p:txBody>
      </p:sp>
      <p:sp>
        <p:nvSpPr>
          <p:cNvPr id="1074" name="Google Shape;1074;p178"/>
          <p:cNvSpPr txBox="1"/>
          <p:nvPr>
            <p:ph idx="1" type="body"/>
          </p:nvPr>
        </p:nvSpPr>
        <p:spPr>
          <a:xfrm>
            <a:off x="6732325" y="3765075"/>
            <a:ext cx="2150400" cy="72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600">
                <a:solidFill>
                  <a:srgbClr val="5A17EE"/>
                </a:solidFill>
              </a:rPr>
              <a:t>Modifies extracted entities</a:t>
            </a:r>
            <a:endParaRPr b="1" sz="1600">
              <a:solidFill>
                <a:srgbClr val="5A17EE"/>
              </a:solidFill>
            </a:endParaRPr>
          </a:p>
          <a:p>
            <a:pPr indent="0" lvl="0" marL="0" rtl="0" algn="l">
              <a:spcBef>
                <a:spcPts val="1600"/>
              </a:spcBef>
              <a:spcAft>
                <a:spcPts val="1600"/>
              </a:spcAft>
              <a:buNone/>
            </a:pPr>
            <a:r>
              <a:t/>
            </a:r>
            <a:endParaRPr b="1" sz="1600">
              <a:solidFill>
                <a:srgbClr val="5A17EE"/>
              </a:solidFill>
            </a:endParaRPr>
          </a:p>
        </p:txBody>
      </p:sp>
      <p:sp>
        <p:nvSpPr>
          <p:cNvPr id="1069" name="Google Shape;1069;p178"/>
          <p:cNvSpPr txBox="1"/>
          <p:nvPr>
            <p:ph idx="1" type="body"/>
          </p:nvPr>
        </p:nvSpPr>
        <p:spPr>
          <a:xfrm>
            <a:off x="361325" y="3739125"/>
            <a:ext cx="1334100" cy="459600"/>
          </a:xfrm>
          <a:prstGeom prst="rect">
            <a:avLst/>
          </a:prstGeom>
        </p:spPr>
        <p:txBody>
          <a:bodyPr anchorCtr="0" anchor="t" bIns="91425" lIns="91425" spcFirstLastPara="1" rIns="91425" wrap="square" tIns="91425">
            <a:noAutofit/>
          </a:bodyPr>
          <a:lstStyle/>
          <a:p>
            <a:pPr indent="0" lvl="0" marL="0" marR="0" rtl="0" algn="ctr">
              <a:lnSpc>
                <a:spcPct val="115000"/>
              </a:lnSpc>
              <a:spcBef>
                <a:spcPts val="0"/>
              </a:spcBef>
              <a:spcAft>
                <a:spcPts val="1600"/>
              </a:spcAft>
              <a:buNone/>
            </a:pPr>
            <a:r>
              <a:rPr b="1" lang="en" sz="1600">
                <a:solidFill>
                  <a:srgbClr val="5A17EE"/>
                </a:solidFill>
              </a:rPr>
              <a:t>Predefined, rule-based</a:t>
            </a:r>
            <a:endParaRPr sz="1800"/>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8" name="Shape 1078"/>
        <p:cNvGrpSpPr/>
        <p:nvPr/>
      </p:nvGrpSpPr>
      <p:grpSpPr>
        <a:xfrm>
          <a:off x="0" y="0"/>
          <a:ext cx="0" cy="0"/>
          <a:chOff x="0" y="0"/>
          <a:chExt cx="0" cy="0"/>
        </a:xfrm>
      </p:grpSpPr>
      <p:sp>
        <p:nvSpPr>
          <p:cNvPr id="1079" name="Google Shape;1079;p179"/>
          <p:cNvSpPr txBox="1"/>
          <p:nvPr>
            <p:ph type="title"/>
          </p:nvPr>
        </p:nvSpPr>
        <p:spPr>
          <a:xfrm>
            <a:off x="1217200"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create some intents and entities!</a:t>
            </a:r>
            <a:endParaRPr/>
          </a:p>
        </p:txBody>
      </p:sp>
      <p:sp>
        <p:nvSpPr>
          <p:cNvPr id="1080" name="Google Shape;1080;p179"/>
          <p:cNvSpPr txBox="1"/>
          <p:nvPr>
            <p:ph idx="2" type="title"/>
          </p:nvPr>
        </p:nvSpPr>
        <p:spPr>
          <a:xfrm>
            <a:off x="1217200"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Livecoding</a:t>
            </a:r>
            <a:endParaRPr/>
          </a:p>
        </p:txBody>
      </p:sp>
      <p:sp>
        <p:nvSpPr>
          <p:cNvPr id="1081" name="Google Shape;1081;p179"/>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5" name="Shape 1085"/>
        <p:cNvGrpSpPr/>
        <p:nvPr/>
      </p:nvGrpSpPr>
      <p:grpSpPr>
        <a:xfrm>
          <a:off x="0" y="0"/>
          <a:ext cx="0" cy="0"/>
          <a:chOff x="0" y="0"/>
          <a:chExt cx="0" cy="0"/>
        </a:xfrm>
      </p:grpSpPr>
      <p:sp>
        <p:nvSpPr>
          <p:cNvPr id="1086" name="Google Shape;1086;p180"/>
          <p:cNvSpPr txBox="1"/>
          <p:nvPr>
            <p:ph type="title"/>
          </p:nvPr>
        </p:nvSpPr>
        <p:spPr>
          <a:xfrm>
            <a:off x="1396925"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Policies</a:t>
            </a:r>
            <a:endParaRPr/>
          </a:p>
        </p:txBody>
      </p:sp>
      <p:sp>
        <p:nvSpPr>
          <p:cNvPr id="1087" name="Google Shape;1087;p180"/>
          <p:cNvSpPr txBox="1"/>
          <p:nvPr>
            <p:ph idx="2" type="title"/>
          </p:nvPr>
        </p:nvSpPr>
        <p:spPr>
          <a:xfrm>
            <a:off x="1396925"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 Policies</a:t>
            </a:r>
            <a:endParaRPr/>
          </a:p>
        </p:txBody>
      </p:sp>
      <p:sp>
        <p:nvSpPr>
          <p:cNvPr id="1088" name="Google Shape;1088;p180"/>
          <p:cNvSpPr txBox="1"/>
          <p:nvPr>
            <p:ph idx="1" type="body"/>
          </p:nvPr>
        </p:nvSpPr>
        <p:spPr>
          <a:xfrm>
            <a:off x="235500" y="827175"/>
            <a:ext cx="8520600" cy="855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Decide which action to take at every step in the conversation</a:t>
            </a:r>
            <a:endParaRPr/>
          </a:p>
          <a:p>
            <a:pPr indent="-342900" lvl="0" marL="457200" rtl="0" algn="l">
              <a:spcBef>
                <a:spcPts val="0"/>
              </a:spcBef>
              <a:spcAft>
                <a:spcPts val="0"/>
              </a:spcAft>
              <a:buSzPts val="1800"/>
              <a:buChar char="●"/>
            </a:pPr>
            <a:r>
              <a:rPr lang="en"/>
              <a:t>Each policy predicts an </a:t>
            </a:r>
            <a:r>
              <a:rPr b="1" lang="en"/>
              <a:t>action</a:t>
            </a:r>
            <a:r>
              <a:rPr lang="en"/>
              <a:t> with some </a:t>
            </a:r>
            <a:r>
              <a:rPr b="1" lang="en"/>
              <a:t>probability. </a:t>
            </a:r>
            <a:r>
              <a:rPr lang="en"/>
              <a:t>This is called </a:t>
            </a:r>
            <a:r>
              <a:rPr b="1" lang="en"/>
              <a:t>core</a:t>
            </a:r>
            <a:r>
              <a:rPr lang="en"/>
              <a:t> </a:t>
            </a:r>
            <a:r>
              <a:rPr b="1" lang="en"/>
              <a:t>confidence</a:t>
            </a:r>
            <a:r>
              <a:rPr lang="en"/>
              <a:t>.</a:t>
            </a:r>
            <a:endParaRPr sz="1800"/>
          </a:p>
        </p:txBody>
      </p:sp>
      <p:grpSp>
        <p:nvGrpSpPr>
          <p:cNvPr id="1089" name="Google Shape;1089;p180"/>
          <p:cNvGrpSpPr/>
          <p:nvPr/>
        </p:nvGrpSpPr>
        <p:grpSpPr>
          <a:xfrm>
            <a:off x="552525" y="1962800"/>
            <a:ext cx="7698250" cy="2535688"/>
            <a:chOff x="552525" y="1479525"/>
            <a:chExt cx="7698250" cy="2535688"/>
          </a:xfrm>
        </p:grpSpPr>
        <p:pic>
          <p:nvPicPr>
            <p:cNvPr id="1090" name="Google Shape;1090;p180"/>
            <p:cNvPicPr preferRelativeResize="0"/>
            <p:nvPr/>
          </p:nvPicPr>
          <p:blipFill>
            <a:blip r:embed="rId3">
              <a:alphaModFix/>
            </a:blip>
            <a:stretch>
              <a:fillRect/>
            </a:stretch>
          </p:blipFill>
          <p:spPr>
            <a:xfrm>
              <a:off x="552525" y="2001597"/>
              <a:ext cx="528007" cy="528007"/>
            </a:xfrm>
            <a:prstGeom prst="rect">
              <a:avLst/>
            </a:prstGeom>
            <a:noFill/>
            <a:ln>
              <a:noFill/>
            </a:ln>
          </p:spPr>
        </p:pic>
        <p:sp>
          <p:nvSpPr>
            <p:cNvPr id="1091" name="Google Shape;1091;p180"/>
            <p:cNvSpPr/>
            <p:nvPr/>
          </p:nvSpPr>
          <p:spPr>
            <a:xfrm>
              <a:off x="1248108" y="1735197"/>
              <a:ext cx="1383900" cy="10608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757575"/>
                  </a:solidFill>
                  <a:latin typeface="Source Sans Pro"/>
                  <a:ea typeface="Source Sans Pro"/>
                  <a:cs typeface="Source Sans Pro"/>
                  <a:sym typeface="Source Sans Pro"/>
                </a:rPr>
                <a:t>“I want to know how much I spent at Starbucks last week”</a:t>
              </a:r>
              <a:endParaRPr i="1" sz="1200">
                <a:solidFill>
                  <a:srgbClr val="757575"/>
                </a:solidFill>
                <a:latin typeface="Source Sans Pro"/>
                <a:ea typeface="Source Sans Pro"/>
                <a:cs typeface="Source Sans Pro"/>
                <a:sym typeface="Source Sans Pro"/>
              </a:endParaRPr>
            </a:p>
          </p:txBody>
        </p:sp>
        <p:sp>
          <p:nvSpPr>
            <p:cNvPr id="1092" name="Google Shape;1092;p180"/>
            <p:cNvSpPr/>
            <p:nvPr/>
          </p:nvSpPr>
          <p:spPr>
            <a:xfrm>
              <a:off x="596418" y="3045940"/>
              <a:ext cx="1383900" cy="9312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757575"/>
                  </a:solidFill>
                  <a:latin typeface="Source Sans Pro"/>
                  <a:ea typeface="Source Sans Pro"/>
                  <a:cs typeface="Source Sans Pro"/>
                  <a:sym typeface="Source Sans Pro"/>
                </a:rPr>
                <a:t>“You spent $12 at Starbucks”</a:t>
              </a:r>
              <a:endParaRPr i="1" sz="1200">
                <a:solidFill>
                  <a:srgbClr val="757575"/>
                </a:solidFill>
                <a:latin typeface="Source Sans Pro"/>
                <a:ea typeface="Source Sans Pro"/>
                <a:cs typeface="Source Sans Pro"/>
                <a:sym typeface="Source Sans Pro"/>
              </a:endParaRPr>
            </a:p>
          </p:txBody>
        </p:sp>
        <p:cxnSp>
          <p:nvCxnSpPr>
            <p:cNvPr id="1093" name="Google Shape;1093;p180"/>
            <p:cNvCxnSpPr/>
            <p:nvPr/>
          </p:nvCxnSpPr>
          <p:spPr>
            <a:xfrm rot="10800000">
              <a:off x="2632000" y="2265539"/>
              <a:ext cx="574800" cy="0"/>
            </a:xfrm>
            <a:prstGeom prst="straightConnector1">
              <a:avLst/>
            </a:prstGeom>
            <a:noFill/>
            <a:ln cap="flat" cmpd="sng" w="38100">
              <a:solidFill>
                <a:srgbClr val="E0D4FA"/>
              </a:solidFill>
              <a:prstDash val="solid"/>
              <a:round/>
              <a:headEnd len="med" w="med" type="triangle"/>
              <a:tailEnd len="med" w="med" type="none"/>
            </a:ln>
          </p:spPr>
        </p:cxnSp>
        <p:cxnSp>
          <p:nvCxnSpPr>
            <p:cNvPr id="1094" name="Google Shape;1094;p180"/>
            <p:cNvCxnSpPr/>
            <p:nvPr/>
          </p:nvCxnSpPr>
          <p:spPr>
            <a:xfrm flipH="1">
              <a:off x="2126445" y="2865891"/>
              <a:ext cx="821100" cy="548400"/>
            </a:xfrm>
            <a:prstGeom prst="bentConnector3">
              <a:avLst>
                <a:gd fmla="val 17736" name="adj1"/>
              </a:avLst>
            </a:prstGeom>
            <a:noFill/>
            <a:ln cap="flat" cmpd="sng" w="38100">
              <a:solidFill>
                <a:srgbClr val="E0D4FA"/>
              </a:solidFill>
              <a:prstDash val="solid"/>
              <a:round/>
              <a:headEnd len="sm" w="sm" type="none"/>
              <a:tailEnd len="med" w="med" type="triangle"/>
            </a:ln>
          </p:spPr>
        </p:cxnSp>
        <p:pic>
          <p:nvPicPr>
            <p:cNvPr id="1095" name="Google Shape;1095;p180"/>
            <p:cNvPicPr preferRelativeResize="0"/>
            <p:nvPr/>
          </p:nvPicPr>
          <p:blipFill>
            <a:blip r:embed="rId4">
              <a:alphaModFix/>
            </a:blip>
            <a:stretch>
              <a:fillRect/>
            </a:stretch>
          </p:blipFill>
          <p:spPr>
            <a:xfrm>
              <a:off x="2081452" y="3541930"/>
              <a:ext cx="455200" cy="455200"/>
            </a:xfrm>
            <a:prstGeom prst="rect">
              <a:avLst/>
            </a:prstGeom>
            <a:noFill/>
            <a:ln>
              <a:noFill/>
            </a:ln>
          </p:spPr>
        </p:pic>
        <p:sp>
          <p:nvSpPr>
            <p:cNvPr id="1096" name="Google Shape;1096;p180"/>
            <p:cNvSpPr/>
            <p:nvPr/>
          </p:nvSpPr>
          <p:spPr>
            <a:xfrm>
              <a:off x="3370500" y="2160350"/>
              <a:ext cx="1201500" cy="491400"/>
            </a:xfrm>
            <a:prstGeom prst="wedgeRoundRectCallout">
              <a:avLst>
                <a:gd fmla="val 34010" name="adj1"/>
                <a:gd fmla="val 78373" name="adj2"/>
                <a:gd fmla="val 0" name="adj3"/>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Message In</a:t>
              </a:r>
              <a:endParaRPr i="1" sz="1100">
                <a:latin typeface="Karla"/>
                <a:ea typeface="Karla"/>
                <a:cs typeface="Karla"/>
                <a:sym typeface="Karla"/>
              </a:endParaRPr>
            </a:p>
          </p:txBody>
        </p:sp>
        <p:sp>
          <p:nvSpPr>
            <p:cNvPr id="1097" name="Google Shape;1097;p180"/>
            <p:cNvSpPr/>
            <p:nvPr/>
          </p:nvSpPr>
          <p:spPr>
            <a:xfrm>
              <a:off x="3013800" y="2796000"/>
              <a:ext cx="1260900" cy="491400"/>
            </a:xfrm>
            <a:prstGeom prst="wedgeRoundRectCallout">
              <a:avLst>
                <a:gd fmla="val -32755" name="adj1"/>
                <a:gd fmla="val 78729" name="adj2"/>
                <a:gd fmla="val 0" name="adj3"/>
              </a:avLst>
            </a:prstGeom>
            <a:solidFill>
              <a:srgbClr val="9FC5E8"/>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Message Out</a:t>
              </a:r>
              <a:endParaRPr i="1" sz="1100">
                <a:latin typeface="Karla"/>
                <a:ea typeface="Karla"/>
                <a:cs typeface="Karla"/>
                <a:sym typeface="Karla"/>
              </a:endParaRPr>
            </a:p>
          </p:txBody>
        </p:sp>
        <p:sp>
          <p:nvSpPr>
            <p:cNvPr id="1098" name="Google Shape;1098;p180"/>
            <p:cNvSpPr/>
            <p:nvPr/>
          </p:nvSpPr>
          <p:spPr>
            <a:xfrm>
              <a:off x="5266375" y="1479525"/>
              <a:ext cx="1260900" cy="491400"/>
            </a:xfrm>
            <a:prstGeom prst="roundRect">
              <a:avLst>
                <a:gd fmla="val 16667" name="adj"/>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Interpreter</a:t>
              </a:r>
              <a:endParaRPr b="1">
                <a:latin typeface="Source Sans Pro"/>
                <a:ea typeface="Source Sans Pro"/>
                <a:cs typeface="Source Sans Pro"/>
                <a:sym typeface="Source Sans Pro"/>
              </a:endParaRPr>
            </a:p>
          </p:txBody>
        </p:sp>
        <p:sp>
          <p:nvSpPr>
            <p:cNvPr id="1099" name="Google Shape;1099;p180"/>
            <p:cNvSpPr/>
            <p:nvPr/>
          </p:nvSpPr>
          <p:spPr>
            <a:xfrm>
              <a:off x="6989875" y="2501663"/>
              <a:ext cx="1260900" cy="491400"/>
            </a:xfrm>
            <a:prstGeom prst="roundRect">
              <a:avLst>
                <a:gd fmla="val 16667" name="adj"/>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Policy</a:t>
              </a:r>
              <a:endParaRPr b="1">
                <a:latin typeface="Source Sans Pro"/>
                <a:ea typeface="Source Sans Pro"/>
                <a:cs typeface="Source Sans Pro"/>
                <a:sym typeface="Source Sans Pro"/>
              </a:endParaRPr>
            </a:p>
          </p:txBody>
        </p:sp>
        <p:sp>
          <p:nvSpPr>
            <p:cNvPr id="1100" name="Google Shape;1100;p180"/>
            <p:cNvSpPr/>
            <p:nvPr/>
          </p:nvSpPr>
          <p:spPr>
            <a:xfrm>
              <a:off x="5266375" y="2501663"/>
              <a:ext cx="1260900" cy="491400"/>
            </a:xfrm>
            <a:prstGeom prst="roundRect">
              <a:avLst>
                <a:gd fmla="val 16667" name="adj"/>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Tracker</a:t>
              </a:r>
              <a:endParaRPr b="1">
                <a:latin typeface="Source Sans Pro"/>
                <a:ea typeface="Source Sans Pro"/>
                <a:cs typeface="Source Sans Pro"/>
                <a:sym typeface="Source Sans Pro"/>
              </a:endParaRPr>
            </a:p>
          </p:txBody>
        </p:sp>
        <p:sp>
          <p:nvSpPr>
            <p:cNvPr id="1101" name="Google Shape;1101;p180"/>
            <p:cNvSpPr/>
            <p:nvPr/>
          </p:nvSpPr>
          <p:spPr>
            <a:xfrm>
              <a:off x="5266375" y="3523813"/>
              <a:ext cx="1260900" cy="491400"/>
            </a:xfrm>
            <a:prstGeom prst="roundRect">
              <a:avLst>
                <a:gd fmla="val 16667" name="adj"/>
              </a:avLst>
            </a:prstGeom>
            <a:solidFill>
              <a:srgbClr val="EEEEEE"/>
            </a:solidFill>
            <a:ln cap="flat" cmpd="sng" w="9525">
              <a:solidFill>
                <a:srgbClr val="666666"/>
              </a:solidFill>
              <a:prstDash val="solid"/>
              <a:round/>
              <a:headEnd len="sm" w="sm" type="none"/>
              <a:tailEnd len="sm" w="sm"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en">
                  <a:latin typeface="Source Sans Pro"/>
                  <a:ea typeface="Source Sans Pro"/>
                  <a:cs typeface="Source Sans Pro"/>
                  <a:sym typeface="Source Sans Pro"/>
                </a:rPr>
                <a:t>Action</a:t>
              </a:r>
              <a:endParaRPr b="1">
                <a:latin typeface="Source Sans Pro"/>
                <a:ea typeface="Source Sans Pro"/>
                <a:cs typeface="Source Sans Pro"/>
                <a:sym typeface="Source Sans Pro"/>
              </a:endParaRPr>
            </a:p>
          </p:txBody>
        </p:sp>
        <p:cxnSp>
          <p:nvCxnSpPr>
            <p:cNvPr id="1102" name="Google Shape;1102;p180"/>
            <p:cNvCxnSpPr>
              <a:stCxn id="1096" idx="3"/>
              <a:endCxn id="1098" idx="1"/>
            </p:cNvCxnSpPr>
            <p:nvPr/>
          </p:nvCxnSpPr>
          <p:spPr>
            <a:xfrm flipH="1" rot="10800000">
              <a:off x="4572000" y="1725350"/>
              <a:ext cx="694500" cy="680700"/>
            </a:xfrm>
            <a:prstGeom prst="bentConnector3">
              <a:avLst>
                <a:gd fmla="val 49991" name="adj1"/>
              </a:avLst>
            </a:prstGeom>
            <a:noFill/>
            <a:ln cap="flat" cmpd="sng" w="38100">
              <a:solidFill>
                <a:srgbClr val="E0D4FA"/>
              </a:solidFill>
              <a:prstDash val="solid"/>
              <a:round/>
              <a:headEnd len="med" w="med" type="none"/>
              <a:tailEnd len="med" w="med" type="triangle"/>
            </a:ln>
          </p:spPr>
        </p:cxnSp>
        <p:cxnSp>
          <p:nvCxnSpPr>
            <p:cNvPr id="1103" name="Google Shape;1103;p180"/>
            <p:cNvCxnSpPr>
              <a:stCxn id="1099" idx="2"/>
              <a:endCxn id="1101" idx="3"/>
            </p:cNvCxnSpPr>
            <p:nvPr/>
          </p:nvCxnSpPr>
          <p:spPr>
            <a:xfrm rot="5400000">
              <a:off x="6685675" y="2834813"/>
              <a:ext cx="776400" cy="1092900"/>
            </a:xfrm>
            <a:prstGeom prst="bentConnector2">
              <a:avLst/>
            </a:prstGeom>
            <a:noFill/>
            <a:ln cap="flat" cmpd="sng" w="38100">
              <a:solidFill>
                <a:srgbClr val="E0D4FA"/>
              </a:solidFill>
              <a:prstDash val="solid"/>
              <a:round/>
              <a:headEnd len="med" w="med" type="none"/>
              <a:tailEnd len="med" w="med" type="triangle"/>
            </a:ln>
          </p:spPr>
        </p:cxnSp>
        <p:cxnSp>
          <p:nvCxnSpPr>
            <p:cNvPr id="1104" name="Google Shape;1104;p180"/>
            <p:cNvCxnSpPr>
              <a:stCxn id="1101" idx="1"/>
              <a:endCxn id="1097" idx="3"/>
            </p:cNvCxnSpPr>
            <p:nvPr/>
          </p:nvCxnSpPr>
          <p:spPr>
            <a:xfrm rot="10800000">
              <a:off x="4274575" y="3041713"/>
              <a:ext cx="991800" cy="727800"/>
            </a:xfrm>
            <a:prstGeom prst="bentConnector3">
              <a:avLst>
                <a:gd fmla="val 49994" name="adj1"/>
              </a:avLst>
            </a:prstGeom>
            <a:noFill/>
            <a:ln cap="flat" cmpd="sng" w="38100">
              <a:solidFill>
                <a:srgbClr val="E0D4FA"/>
              </a:solidFill>
              <a:prstDash val="solid"/>
              <a:round/>
              <a:headEnd len="med" w="med" type="none"/>
              <a:tailEnd len="med" w="med" type="triangle"/>
            </a:ln>
          </p:spPr>
        </p:cxnSp>
        <p:cxnSp>
          <p:nvCxnSpPr>
            <p:cNvPr id="1105" name="Google Shape;1105;p180"/>
            <p:cNvCxnSpPr>
              <a:stCxn id="1098" idx="2"/>
              <a:endCxn id="1100" idx="0"/>
            </p:cNvCxnSpPr>
            <p:nvPr/>
          </p:nvCxnSpPr>
          <p:spPr>
            <a:xfrm>
              <a:off x="5896825" y="1970925"/>
              <a:ext cx="0" cy="530700"/>
            </a:xfrm>
            <a:prstGeom prst="straightConnector1">
              <a:avLst/>
            </a:prstGeom>
            <a:noFill/>
            <a:ln cap="flat" cmpd="sng" w="38100">
              <a:solidFill>
                <a:srgbClr val="E0D4FA"/>
              </a:solidFill>
              <a:prstDash val="solid"/>
              <a:round/>
              <a:headEnd len="med" w="med" type="none"/>
              <a:tailEnd len="med" w="med" type="triangle"/>
            </a:ln>
          </p:spPr>
        </p:cxnSp>
        <p:cxnSp>
          <p:nvCxnSpPr>
            <p:cNvPr id="1106" name="Google Shape;1106;p180"/>
            <p:cNvCxnSpPr>
              <a:stCxn id="1101" idx="0"/>
              <a:endCxn id="1100" idx="2"/>
            </p:cNvCxnSpPr>
            <p:nvPr/>
          </p:nvCxnSpPr>
          <p:spPr>
            <a:xfrm rot="10800000">
              <a:off x="5896825" y="2993113"/>
              <a:ext cx="0" cy="530700"/>
            </a:xfrm>
            <a:prstGeom prst="straightConnector1">
              <a:avLst/>
            </a:prstGeom>
            <a:noFill/>
            <a:ln cap="flat" cmpd="sng" w="38100">
              <a:solidFill>
                <a:srgbClr val="E0D4FA"/>
              </a:solidFill>
              <a:prstDash val="solid"/>
              <a:round/>
              <a:headEnd len="med" w="med" type="none"/>
              <a:tailEnd len="med" w="med" type="triangle"/>
            </a:ln>
          </p:spPr>
        </p:cxnSp>
        <p:cxnSp>
          <p:nvCxnSpPr>
            <p:cNvPr id="1107" name="Google Shape;1107;p180"/>
            <p:cNvCxnSpPr>
              <a:stCxn id="1100" idx="3"/>
              <a:endCxn id="1099" idx="1"/>
            </p:cNvCxnSpPr>
            <p:nvPr/>
          </p:nvCxnSpPr>
          <p:spPr>
            <a:xfrm>
              <a:off x="6527275" y="2747363"/>
              <a:ext cx="462600" cy="0"/>
            </a:xfrm>
            <a:prstGeom prst="straightConnector1">
              <a:avLst/>
            </a:prstGeom>
            <a:noFill/>
            <a:ln cap="flat" cmpd="sng" w="38100">
              <a:solidFill>
                <a:srgbClr val="E0D4FA"/>
              </a:solidFill>
              <a:prstDash val="solid"/>
              <a:round/>
              <a:headEnd len="med" w="med" type="none"/>
              <a:tailEnd len="med" w="med" type="triangle"/>
            </a:ln>
          </p:spPr>
        </p:cxnSp>
        <p:sp>
          <p:nvSpPr>
            <p:cNvPr id="1108" name="Google Shape;1108;p180"/>
            <p:cNvSpPr txBox="1"/>
            <p:nvPr/>
          </p:nvSpPr>
          <p:spPr>
            <a:xfrm>
              <a:off x="4915425" y="1705250"/>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1</a:t>
              </a:r>
              <a:endParaRPr b="1">
                <a:solidFill>
                  <a:srgbClr val="5A17EE"/>
                </a:solidFill>
                <a:latin typeface="Source Sans Pro"/>
                <a:ea typeface="Source Sans Pro"/>
                <a:cs typeface="Source Sans Pro"/>
                <a:sym typeface="Source Sans Pro"/>
              </a:endParaRPr>
            </a:p>
          </p:txBody>
        </p:sp>
        <p:sp>
          <p:nvSpPr>
            <p:cNvPr id="1109" name="Google Shape;1109;p180"/>
            <p:cNvSpPr txBox="1"/>
            <p:nvPr/>
          </p:nvSpPr>
          <p:spPr>
            <a:xfrm>
              <a:off x="5651125" y="1892350"/>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2</a:t>
              </a:r>
              <a:endParaRPr b="1">
                <a:solidFill>
                  <a:srgbClr val="5A17EE"/>
                </a:solidFill>
                <a:latin typeface="Source Sans Pro"/>
                <a:ea typeface="Source Sans Pro"/>
                <a:cs typeface="Source Sans Pro"/>
                <a:sym typeface="Source Sans Pro"/>
              </a:endParaRPr>
            </a:p>
          </p:txBody>
        </p:sp>
        <p:sp>
          <p:nvSpPr>
            <p:cNvPr id="1110" name="Google Shape;1110;p180"/>
            <p:cNvSpPr txBox="1"/>
            <p:nvPr/>
          </p:nvSpPr>
          <p:spPr>
            <a:xfrm>
              <a:off x="6527275" y="2449925"/>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3</a:t>
              </a:r>
              <a:endParaRPr b="1">
                <a:solidFill>
                  <a:srgbClr val="5A17EE"/>
                </a:solidFill>
                <a:latin typeface="Source Sans Pro"/>
                <a:ea typeface="Source Sans Pro"/>
                <a:cs typeface="Source Sans Pro"/>
                <a:sym typeface="Source Sans Pro"/>
              </a:endParaRPr>
            </a:p>
          </p:txBody>
        </p:sp>
        <p:sp>
          <p:nvSpPr>
            <p:cNvPr id="1111" name="Google Shape;1111;p180"/>
            <p:cNvSpPr txBox="1"/>
            <p:nvPr/>
          </p:nvSpPr>
          <p:spPr>
            <a:xfrm>
              <a:off x="7620350" y="3523825"/>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4</a:t>
              </a:r>
              <a:endParaRPr b="1">
                <a:solidFill>
                  <a:srgbClr val="5A17EE"/>
                </a:solidFill>
                <a:latin typeface="Source Sans Pro"/>
                <a:ea typeface="Source Sans Pro"/>
                <a:cs typeface="Source Sans Pro"/>
                <a:sym typeface="Source Sans Pro"/>
              </a:endParaRPr>
            </a:p>
          </p:txBody>
        </p:sp>
        <p:sp>
          <p:nvSpPr>
            <p:cNvPr id="1112" name="Google Shape;1112;p180"/>
            <p:cNvSpPr txBox="1"/>
            <p:nvPr/>
          </p:nvSpPr>
          <p:spPr>
            <a:xfrm>
              <a:off x="5651125" y="3147300"/>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5</a:t>
              </a:r>
              <a:endParaRPr b="1">
                <a:solidFill>
                  <a:srgbClr val="5A17EE"/>
                </a:solidFill>
                <a:latin typeface="Source Sans Pro"/>
                <a:ea typeface="Source Sans Pro"/>
                <a:cs typeface="Source Sans Pro"/>
                <a:sym typeface="Source Sans Pro"/>
              </a:endParaRPr>
            </a:p>
          </p:txBody>
        </p:sp>
        <p:sp>
          <p:nvSpPr>
            <p:cNvPr id="1113" name="Google Shape;1113;p180"/>
            <p:cNvSpPr txBox="1"/>
            <p:nvPr/>
          </p:nvSpPr>
          <p:spPr>
            <a:xfrm>
              <a:off x="4501775" y="2959200"/>
              <a:ext cx="245700" cy="455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a:solidFill>
                    <a:srgbClr val="5A17EE"/>
                  </a:solidFill>
                  <a:latin typeface="Source Sans Pro"/>
                  <a:ea typeface="Source Sans Pro"/>
                  <a:cs typeface="Source Sans Pro"/>
                  <a:sym typeface="Source Sans Pro"/>
                </a:rPr>
                <a:t>6</a:t>
              </a:r>
              <a:endParaRPr b="1">
                <a:solidFill>
                  <a:srgbClr val="5A17EE"/>
                </a:solidFill>
                <a:latin typeface="Source Sans Pro"/>
                <a:ea typeface="Source Sans Pro"/>
                <a:cs typeface="Source Sans Pro"/>
                <a:sym typeface="Source Sans Pro"/>
              </a:endParaRPr>
            </a:p>
          </p:txBody>
        </p:sp>
      </p:grpSp>
      <p:sp>
        <p:nvSpPr>
          <p:cNvPr id="1114" name="Google Shape;1114;p180"/>
          <p:cNvSpPr/>
          <p:nvPr/>
        </p:nvSpPr>
        <p:spPr>
          <a:xfrm>
            <a:off x="6732200" y="2471350"/>
            <a:ext cx="1878300" cy="1527300"/>
          </a:xfrm>
          <a:prstGeom prst="ellipse">
            <a:avLst/>
          </a:prstGeom>
          <a:noFill/>
          <a:ln cap="flat" cmpd="sng" w="28575">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8" name="Shape 1118"/>
        <p:cNvGrpSpPr/>
        <p:nvPr/>
      </p:nvGrpSpPr>
      <p:grpSpPr>
        <a:xfrm>
          <a:off x="0" y="0"/>
          <a:ext cx="0" cy="0"/>
          <a:chOff x="0" y="0"/>
          <a:chExt cx="0" cy="0"/>
        </a:xfrm>
      </p:grpSpPr>
      <p:sp>
        <p:nvSpPr>
          <p:cNvPr id="1119" name="Google Shape;1119;p181"/>
          <p:cNvSpPr txBox="1"/>
          <p:nvPr>
            <p:ph type="title"/>
          </p:nvPr>
        </p:nvSpPr>
        <p:spPr>
          <a:xfrm>
            <a:off x="1092750"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Rule Based Policies</a:t>
            </a:r>
            <a:endParaRPr/>
          </a:p>
        </p:txBody>
      </p:sp>
      <p:sp>
        <p:nvSpPr>
          <p:cNvPr id="1120" name="Google Shape;1120;p181"/>
          <p:cNvSpPr txBox="1"/>
          <p:nvPr>
            <p:ph idx="1" type="body"/>
          </p:nvPr>
        </p:nvSpPr>
        <p:spPr>
          <a:xfrm>
            <a:off x="235500" y="847575"/>
            <a:ext cx="8520600" cy="38622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b="1" lang="en"/>
              <a:t>MemoizationPolicy: </a:t>
            </a:r>
            <a:r>
              <a:rPr lang="en"/>
              <a:t>Memorizes your stories</a:t>
            </a:r>
            <a:endParaRPr/>
          </a:p>
          <a:p>
            <a:pPr indent="-317500" lvl="1" marL="914400" marR="0" rtl="0" algn="l">
              <a:lnSpc>
                <a:spcPct val="115000"/>
              </a:lnSpc>
              <a:spcBef>
                <a:spcPts val="0"/>
              </a:spcBef>
              <a:spcAft>
                <a:spcPts val="0"/>
              </a:spcAft>
              <a:buSzPts val="1400"/>
              <a:buChar char="○"/>
            </a:pPr>
            <a:r>
              <a:rPr lang="en"/>
              <a:t>Makes predictions based on your max_history value</a:t>
            </a:r>
            <a:endParaRPr/>
          </a:p>
          <a:p>
            <a:pPr indent="-342900" lvl="0" marL="457200" marR="0" rtl="0" algn="l">
              <a:lnSpc>
                <a:spcPct val="115000"/>
              </a:lnSpc>
              <a:spcBef>
                <a:spcPts val="0"/>
              </a:spcBef>
              <a:spcAft>
                <a:spcPts val="0"/>
              </a:spcAft>
              <a:buSzPts val="1800"/>
              <a:buChar char="●"/>
            </a:pPr>
            <a:r>
              <a:rPr b="1" lang="en"/>
              <a:t>AugmentedMemoizationPolicy: </a:t>
            </a:r>
            <a:r>
              <a:rPr lang="en"/>
              <a:t>Memorizes your stories with a twist</a:t>
            </a:r>
            <a:endParaRPr/>
          </a:p>
          <a:p>
            <a:pPr indent="-317500" lvl="1" marL="914400" rtl="0" algn="l">
              <a:spcBef>
                <a:spcPts val="0"/>
              </a:spcBef>
              <a:spcAft>
                <a:spcPts val="0"/>
              </a:spcAft>
              <a:buSzPts val="1400"/>
              <a:buChar char="○"/>
            </a:pPr>
            <a:r>
              <a:rPr lang="en"/>
              <a:t>As above, but if no match is found, it will forget certain events until a match is found</a:t>
            </a:r>
            <a:endParaRPr/>
          </a:p>
          <a:p>
            <a:pPr indent="-342900" lvl="0" marL="457200" marR="0" rtl="0" algn="l">
              <a:lnSpc>
                <a:spcPct val="115000"/>
              </a:lnSpc>
              <a:spcBef>
                <a:spcPts val="0"/>
              </a:spcBef>
              <a:spcAft>
                <a:spcPts val="0"/>
              </a:spcAft>
              <a:buSzPts val="1800"/>
              <a:buChar char="●"/>
            </a:pPr>
            <a:r>
              <a:rPr b="1" lang="en"/>
              <a:t>FormPolicy: </a:t>
            </a:r>
            <a:r>
              <a:rPr lang="en"/>
              <a:t>Fills required slots</a:t>
            </a:r>
            <a:endParaRPr/>
          </a:p>
          <a:p>
            <a:pPr indent="-317500" lvl="1" marL="914400" marR="0" rtl="0" algn="l">
              <a:lnSpc>
                <a:spcPct val="115000"/>
              </a:lnSpc>
              <a:spcBef>
                <a:spcPts val="0"/>
              </a:spcBef>
              <a:spcAft>
                <a:spcPts val="0"/>
              </a:spcAft>
              <a:buSzPts val="1400"/>
              <a:buChar char="○"/>
            </a:pPr>
            <a:r>
              <a:rPr lang="en"/>
              <a:t>Asks for information until all required slots are filled</a:t>
            </a:r>
            <a:endParaRPr/>
          </a:p>
          <a:p>
            <a:pPr indent="-342900" lvl="0" marL="457200" marR="0" rtl="0" algn="l">
              <a:lnSpc>
                <a:spcPct val="115000"/>
              </a:lnSpc>
              <a:spcBef>
                <a:spcPts val="0"/>
              </a:spcBef>
              <a:spcAft>
                <a:spcPts val="0"/>
              </a:spcAft>
              <a:buSzPts val="1800"/>
              <a:buChar char="●"/>
            </a:pPr>
            <a:r>
              <a:rPr b="1" lang="en"/>
              <a:t>MappingPolicy: </a:t>
            </a:r>
            <a:r>
              <a:rPr lang="en"/>
              <a:t>Intents trigger actions</a:t>
            </a:r>
            <a:endParaRPr/>
          </a:p>
          <a:p>
            <a:pPr indent="-317500" lvl="1" marL="914400" rtl="0" algn="l">
              <a:spcBef>
                <a:spcPts val="0"/>
              </a:spcBef>
              <a:spcAft>
                <a:spcPts val="0"/>
              </a:spcAft>
              <a:buSzPts val="1400"/>
              <a:buChar char="○"/>
            </a:pPr>
            <a:r>
              <a:rPr lang="en"/>
              <a:t>Will execute the specified action</a:t>
            </a:r>
            <a:r>
              <a:rPr lang="en"/>
              <a:t> </a:t>
            </a:r>
            <a:r>
              <a:rPr lang="en"/>
              <a:t>regardless of context unless superseded by another policy</a:t>
            </a:r>
            <a:endParaRPr/>
          </a:p>
          <a:p>
            <a:pPr indent="-342900" lvl="0" marL="457200" marR="0" rtl="0" algn="l">
              <a:lnSpc>
                <a:spcPct val="115000"/>
              </a:lnSpc>
              <a:spcBef>
                <a:spcPts val="0"/>
              </a:spcBef>
              <a:spcAft>
                <a:spcPts val="0"/>
              </a:spcAft>
              <a:buSzPts val="1800"/>
              <a:buChar char="●"/>
            </a:pPr>
            <a:r>
              <a:rPr b="1" lang="en"/>
              <a:t>FallbackPolicy</a:t>
            </a:r>
            <a:r>
              <a:rPr lang="en"/>
              <a:t>: Failing gracefully</a:t>
            </a:r>
            <a:endParaRPr/>
          </a:p>
          <a:p>
            <a:pPr indent="-317500" lvl="1" marL="914400" rtl="0" algn="l">
              <a:spcBef>
                <a:spcPts val="0"/>
              </a:spcBef>
              <a:spcAft>
                <a:spcPts val="0"/>
              </a:spcAft>
              <a:buSzPts val="1400"/>
              <a:buChar char="○"/>
            </a:pPr>
            <a:r>
              <a:rPr lang="en"/>
              <a:t>If model confidence is below a certain value, it will send the user a “fallback message”, e.g. “Sorry, I didn’t understand you”</a:t>
            </a:r>
            <a:endParaRPr/>
          </a:p>
          <a:p>
            <a:pPr indent="-342900" lvl="0" marL="457200" marR="0" rtl="0" algn="l">
              <a:lnSpc>
                <a:spcPct val="115000"/>
              </a:lnSpc>
              <a:spcBef>
                <a:spcPts val="0"/>
              </a:spcBef>
              <a:spcAft>
                <a:spcPts val="0"/>
              </a:spcAft>
              <a:buSzPts val="1800"/>
              <a:buChar char="●"/>
            </a:pPr>
            <a:r>
              <a:rPr b="1" lang="en"/>
              <a:t>TwoStageFallbackPolicy</a:t>
            </a:r>
            <a:r>
              <a:rPr lang="en"/>
              <a:t>:  Failing (more) gracefully</a:t>
            </a:r>
            <a:endParaRPr/>
          </a:p>
          <a:p>
            <a:pPr indent="-317500" lvl="1" marL="914400" rtl="0" algn="l">
              <a:spcBef>
                <a:spcPts val="0"/>
              </a:spcBef>
              <a:spcAft>
                <a:spcPts val="0"/>
              </a:spcAft>
              <a:buSzPts val="1400"/>
              <a:buChar char="○"/>
            </a:pPr>
            <a:r>
              <a:rPr lang="en"/>
              <a:t>Attempts to disambiguate the user’s intent before sending a fallback message</a:t>
            </a:r>
            <a:endParaRPr/>
          </a:p>
        </p:txBody>
      </p:sp>
      <p:sp>
        <p:nvSpPr>
          <p:cNvPr id="1121" name="Google Shape;1121;p181"/>
          <p:cNvSpPr txBox="1"/>
          <p:nvPr>
            <p:ph idx="2" type="title"/>
          </p:nvPr>
        </p:nvSpPr>
        <p:spPr>
          <a:xfrm>
            <a:off x="109275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 Policies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5" name="Shape 1125"/>
        <p:cNvGrpSpPr/>
        <p:nvPr/>
      </p:nvGrpSpPr>
      <p:grpSpPr>
        <a:xfrm>
          <a:off x="0" y="0"/>
          <a:ext cx="0" cy="0"/>
          <a:chOff x="0" y="0"/>
          <a:chExt cx="0" cy="0"/>
        </a:xfrm>
      </p:grpSpPr>
      <p:sp>
        <p:nvSpPr>
          <p:cNvPr id="1126" name="Google Shape;1126;p182"/>
          <p:cNvSpPr txBox="1"/>
          <p:nvPr>
            <p:ph type="title"/>
          </p:nvPr>
        </p:nvSpPr>
        <p:spPr>
          <a:xfrm>
            <a:off x="1341625" y="3668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Machine Learning Based Policies</a:t>
            </a:r>
            <a:endParaRPr/>
          </a:p>
        </p:txBody>
      </p:sp>
      <p:sp>
        <p:nvSpPr>
          <p:cNvPr id="1127" name="Google Shape;1127;p182"/>
          <p:cNvSpPr txBox="1"/>
          <p:nvPr>
            <p:ph idx="2" type="title"/>
          </p:nvPr>
        </p:nvSpPr>
        <p:spPr>
          <a:xfrm>
            <a:off x="1341625" y="1951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 Policies</a:t>
            </a:r>
            <a:endParaRPr/>
          </a:p>
        </p:txBody>
      </p:sp>
      <p:sp>
        <p:nvSpPr>
          <p:cNvPr id="1128" name="Google Shape;1128;p182"/>
          <p:cNvSpPr txBox="1"/>
          <p:nvPr>
            <p:ph idx="1" type="body"/>
          </p:nvPr>
        </p:nvSpPr>
        <p:spPr>
          <a:xfrm>
            <a:off x="235500" y="1316600"/>
            <a:ext cx="8520600" cy="33933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a:t>These policies should be used in conjunction with rule-based policies</a:t>
            </a:r>
            <a:endParaRPr/>
          </a:p>
          <a:p>
            <a:pPr indent="-342900" lvl="0" marL="457200" marR="0" rtl="0" algn="l">
              <a:lnSpc>
                <a:spcPct val="115000"/>
              </a:lnSpc>
              <a:spcBef>
                <a:spcPts val="1600"/>
              </a:spcBef>
              <a:spcAft>
                <a:spcPts val="0"/>
              </a:spcAft>
              <a:buSzPts val="1800"/>
              <a:buChar char="●"/>
            </a:pPr>
            <a:r>
              <a:rPr b="1" lang="en"/>
              <a:t>KerasPolicy: </a:t>
            </a:r>
            <a:r>
              <a:rPr lang="en"/>
              <a:t>Uses a standard LSTM to predict the next action</a:t>
            </a:r>
            <a:endParaRPr/>
          </a:p>
          <a:p>
            <a:pPr indent="-317500" lvl="1" marL="914400" marR="0" rtl="0" algn="l">
              <a:lnSpc>
                <a:spcPct val="115000"/>
              </a:lnSpc>
              <a:spcBef>
                <a:spcPts val="0"/>
              </a:spcBef>
              <a:spcAft>
                <a:spcPts val="0"/>
              </a:spcAft>
              <a:buSzPts val="1400"/>
              <a:buChar char="○"/>
            </a:pPr>
            <a:r>
              <a:rPr lang="en"/>
              <a:t>Learns the patterns of your stories</a:t>
            </a:r>
            <a:endParaRPr/>
          </a:p>
          <a:p>
            <a:pPr indent="-317500" lvl="1" marL="914400" marR="0" rtl="0" algn="l">
              <a:lnSpc>
                <a:spcPct val="115000"/>
              </a:lnSpc>
              <a:spcBef>
                <a:spcPts val="0"/>
              </a:spcBef>
              <a:spcAft>
                <a:spcPts val="0"/>
              </a:spcAft>
              <a:buSzPts val="1400"/>
              <a:buChar char="○"/>
            </a:pPr>
            <a:r>
              <a:rPr lang="en"/>
              <a:t>Good for handling stories that don’t exactly match your  training data</a:t>
            </a:r>
            <a:endParaRPr/>
          </a:p>
          <a:p>
            <a:pPr indent="-342900" lvl="0" marL="457200" marR="0" rtl="0" algn="l">
              <a:lnSpc>
                <a:spcPct val="115000"/>
              </a:lnSpc>
              <a:spcBef>
                <a:spcPts val="1000"/>
              </a:spcBef>
              <a:spcAft>
                <a:spcPts val="0"/>
              </a:spcAft>
              <a:buSzPts val="1800"/>
              <a:buChar char="●"/>
            </a:pPr>
            <a:r>
              <a:rPr b="1" lang="en"/>
              <a:t>TED Policy: </a:t>
            </a:r>
            <a:r>
              <a:rPr lang="en"/>
              <a:t>Uses Attention to Handle Uncooperative Dialogue</a:t>
            </a:r>
            <a:endParaRPr/>
          </a:p>
          <a:p>
            <a:pPr indent="-317500" lvl="1" marL="914400" marR="0" rtl="0" algn="l">
              <a:lnSpc>
                <a:spcPct val="115000"/>
              </a:lnSpc>
              <a:spcBef>
                <a:spcPts val="0"/>
              </a:spcBef>
              <a:spcAft>
                <a:spcPts val="0"/>
              </a:spcAft>
              <a:buSzPts val="1400"/>
              <a:buChar char="○"/>
            </a:pPr>
            <a:r>
              <a:rPr lang="en"/>
              <a:t>Requires fewer story examples of uncooperative user dialogue</a:t>
            </a:r>
            <a:endParaRPr/>
          </a:p>
          <a:p>
            <a:pPr indent="-317500" lvl="2" marL="1371600" rtl="0" algn="l">
              <a:spcBef>
                <a:spcPts val="0"/>
              </a:spcBef>
              <a:spcAft>
                <a:spcPts val="0"/>
              </a:spcAft>
              <a:buSzPts val="1400"/>
              <a:buChar char="■"/>
            </a:pPr>
            <a:r>
              <a:rPr lang="en"/>
              <a:t>e.g. users who go off on tangents instead of providing the requested information</a:t>
            </a:r>
            <a:endParaRPr/>
          </a:p>
          <a:p>
            <a:pPr indent="-317500" lvl="1" marL="914400" rtl="0" algn="l">
              <a:spcBef>
                <a:spcPts val="0"/>
              </a:spcBef>
              <a:spcAft>
                <a:spcPts val="0"/>
              </a:spcAft>
              <a:buSzPts val="1400"/>
              <a:buChar char="○"/>
            </a:pPr>
            <a:r>
              <a:rPr lang="en"/>
              <a:t>Effectively “ignores” irrelevant parts of the dialogue</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2" name="Shape 1132"/>
        <p:cNvGrpSpPr/>
        <p:nvPr/>
      </p:nvGrpSpPr>
      <p:grpSpPr>
        <a:xfrm>
          <a:off x="0" y="0"/>
          <a:ext cx="0" cy="0"/>
          <a:chOff x="0" y="0"/>
          <a:chExt cx="0" cy="0"/>
        </a:xfrm>
      </p:grpSpPr>
      <p:sp>
        <p:nvSpPr>
          <p:cNvPr id="1133" name="Google Shape;1133;p183"/>
          <p:cNvSpPr txBox="1"/>
          <p:nvPr>
            <p:ph type="title"/>
          </p:nvPr>
        </p:nvSpPr>
        <p:spPr>
          <a:xfrm>
            <a:off x="1341625" y="3530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Multiple Policies </a:t>
            </a:r>
            <a:endParaRPr/>
          </a:p>
        </p:txBody>
      </p:sp>
      <p:sp>
        <p:nvSpPr>
          <p:cNvPr id="1134" name="Google Shape;1134;p183"/>
          <p:cNvSpPr txBox="1"/>
          <p:nvPr>
            <p:ph idx="2" type="title"/>
          </p:nvPr>
        </p:nvSpPr>
        <p:spPr>
          <a:xfrm>
            <a:off x="1341625" y="1813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 Policies</a:t>
            </a:r>
            <a:endParaRPr/>
          </a:p>
        </p:txBody>
      </p:sp>
      <p:sp>
        <p:nvSpPr>
          <p:cNvPr id="1135" name="Google Shape;1135;p183"/>
          <p:cNvSpPr txBox="1"/>
          <p:nvPr>
            <p:ph idx="1" type="body"/>
          </p:nvPr>
        </p:nvSpPr>
        <p:spPr>
          <a:xfrm>
            <a:off x="235500" y="827175"/>
            <a:ext cx="8243400" cy="8757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a:t>The policy with the </a:t>
            </a:r>
            <a:r>
              <a:rPr b="1" lang="en"/>
              <a:t>highest confidence</a:t>
            </a:r>
            <a:r>
              <a:rPr lang="en"/>
              <a:t> wins.</a:t>
            </a:r>
            <a:endParaRPr/>
          </a:p>
          <a:p>
            <a:pPr indent="-342900" lvl="0" marL="457200" marR="0" rtl="0" algn="l">
              <a:lnSpc>
                <a:spcPct val="115000"/>
              </a:lnSpc>
              <a:spcBef>
                <a:spcPts val="0"/>
              </a:spcBef>
              <a:spcAft>
                <a:spcPts val="0"/>
              </a:spcAft>
              <a:buSzPts val="1800"/>
              <a:buChar char="●"/>
            </a:pPr>
            <a:r>
              <a:rPr lang="en"/>
              <a:t>If the confidence of two policies is equal, the policy with the </a:t>
            </a:r>
            <a:r>
              <a:rPr b="1" lang="en"/>
              <a:t>highest priority</a:t>
            </a:r>
            <a:r>
              <a:rPr lang="en"/>
              <a:t> wins.</a:t>
            </a:r>
            <a:endParaRPr/>
          </a:p>
        </p:txBody>
      </p:sp>
      <p:sp>
        <p:nvSpPr>
          <p:cNvPr id="1136" name="Google Shape;1136;p183"/>
          <p:cNvSpPr txBox="1"/>
          <p:nvPr/>
        </p:nvSpPr>
        <p:spPr>
          <a:xfrm>
            <a:off x="2754850" y="1983500"/>
            <a:ext cx="5328000" cy="19761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Policy priorities </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(higher numbers = higher priority)</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5. FormPolicy</a:t>
            </a:r>
            <a:endParaRPr b="1">
              <a:solidFill>
                <a:srgbClr val="757575"/>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4. FallbackPolicy, TwoStageFallbackPolicy</a:t>
            </a:r>
            <a:endParaRPr b="1">
              <a:solidFill>
                <a:srgbClr val="757575"/>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3. MemoizationPolicy, AugmentedMemoizationPolicy</a:t>
            </a:r>
            <a:endParaRPr b="1">
              <a:solidFill>
                <a:srgbClr val="757575"/>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2. MappingPolicy</a:t>
            </a:r>
            <a:endParaRPr b="1">
              <a:solidFill>
                <a:srgbClr val="757575"/>
              </a:solidFill>
              <a:latin typeface="Courier New"/>
              <a:ea typeface="Courier New"/>
              <a:cs typeface="Courier New"/>
              <a:sym typeface="Courier New"/>
            </a:endParaRPr>
          </a:p>
          <a:p>
            <a:pPr indent="0" lvl="0" marL="0" rtl="0" algn="l">
              <a:spcBef>
                <a:spcPts val="0"/>
              </a:spcBef>
              <a:spcAft>
                <a:spcPts val="0"/>
              </a:spcAft>
              <a:buNone/>
            </a:pPr>
            <a:r>
              <a:rPr b="1" lang="en">
                <a:solidFill>
                  <a:srgbClr val="757575"/>
                </a:solidFill>
                <a:latin typeface="Courier New"/>
                <a:ea typeface="Courier New"/>
                <a:cs typeface="Courier New"/>
                <a:sym typeface="Courier New"/>
              </a:rPr>
              <a:t>1. EmbeddingPolicy, KerasPolicy, TED</a:t>
            </a:r>
            <a:endParaRPr b="1">
              <a:solidFill>
                <a:srgbClr val="757575"/>
              </a:solidFill>
              <a:latin typeface="Courier New"/>
              <a:ea typeface="Courier New"/>
              <a:cs typeface="Courier New"/>
              <a:sym typeface="Courier New"/>
            </a:endParaRPr>
          </a:p>
        </p:txBody>
      </p:sp>
      <p:sp>
        <p:nvSpPr>
          <p:cNvPr id="1137" name="Google Shape;1137;p183"/>
          <p:cNvSpPr/>
          <p:nvPr/>
        </p:nvSpPr>
        <p:spPr>
          <a:xfrm flipH="1">
            <a:off x="2518050" y="2769550"/>
            <a:ext cx="189600" cy="802500"/>
          </a:xfrm>
          <a:prstGeom prst="rightBrace">
            <a:avLst>
              <a:gd fmla="val 50000" name="adj1"/>
              <a:gd fmla="val 50000" name="adj2"/>
            </a:avLst>
          </a:prstGeom>
          <a:noFill/>
          <a:ln cap="flat" cmpd="sng" w="28575">
            <a:solidFill>
              <a:srgbClr val="5A17EE"/>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
        <p:nvSpPr>
          <p:cNvPr id="1138" name="Google Shape;1138;p183"/>
          <p:cNvSpPr txBox="1"/>
          <p:nvPr/>
        </p:nvSpPr>
        <p:spPr>
          <a:xfrm>
            <a:off x="631550" y="2471050"/>
            <a:ext cx="1839300" cy="1399500"/>
          </a:xfrm>
          <a:prstGeom prst="rect">
            <a:avLst/>
          </a:prstGeom>
          <a:noFill/>
          <a:ln>
            <a:noFill/>
          </a:ln>
        </p:spPr>
        <p:txBody>
          <a:bodyPr anchorCtr="0" anchor="t" bIns="91425" lIns="91425" spcFirstLastPara="1" rIns="91425" wrap="square" tIns="91425">
            <a:noAutofit/>
          </a:bodyPr>
          <a:lstStyle/>
          <a:p>
            <a:pPr indent="0" lvl="0" marL="457200" rtl="0" algn="r">
              <a:lnSpc>
                <a:spcPct val="115000"/>
              </a:lnSpc>
              <a:spcBef>
                <a:spcPts val="0"/>
              </a:spcBef>
              <a:spcAft>
                <a:spcPts val="1600"/>
              </a:spcAft>
              <a:buNone/>
            </a:pPr>
            <a:r>
              <a:rPr lang="en">
                <a:solidFill>
                  <a:srgbClr val="757575"/>
                </a:solidFill>
                <a:latin typeface="Source Sans Pro"/>
                <a:ea typeface="Source Sans Pro"/>
                <a:cs typeface="Source Sans Pro"/>
                <a:sym typeface="Source Sans Pro"/>
              </a:rPr>
              <a:t>Rule-based policies have higher priority than ML-based policies</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2" name="Shape 1142"/>
        <p:cNvGrpSpPr/>
        <p:nvPr/>
      </p:nvGrpSpPr>
      <p:grpSpPr>
        <a:xfrm>
          <a:off x="0" y="0"/>
          <a:ext cx="0" cy="0"/>
          <a:chOff x="0" y="0"/>
          <a:chExt cx="0" cy="0"/>
        </a:xfrm>
      </p:grpSpPr>
      <p:sp>
        <p:nvSpPr>
          <p:cNvPr id="1143" name="Google Shape;1143;p184"/>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Conversation Design</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7" name="Shape 1147"/>
        <p:cNvGrpSpPr/>
        <p:nvPr/>
      </p:nvGrpSpPr>
      <p:grpSpPr>
        <a:xfrm>
          <a:off x="0" y="0"/>
          <a:ext cx="0" cy="0"/>
          <a:chOff x="0" y="0"/>
          <a:chExt cx="0" cy="0"/>
        </a:xfrm>
      </p:grpSpPr>
      <p:sp>
        <p:nvSpPr>
          <p:cNvPr id="1148" name="Google Shape;1148;p185"/>
          <p:cNvSpPr txBox="1"/>
          <p:nvPr>
            <p:ph type="title"/>
          </p:nvPr>
        </p:nvSpPr>
        <p:spPr>
          <a:xfrm>
            <a:off x="1078925" y="3831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Initially: Conversations as simple question / answer pairs</a:t>
            </a:r>
            <a:endParaRPr/>
          </a:p>
        </p:txBody>
      </p:sp>
      <p:sp>
        <p:nvSpPr>
          <p:cNvPr id="1149" name="Google Shape;1149;p185"/>
          <p:cNvSpPr txBox="1"/>
          <p:nvPr>
            <p:ph idx="2" type="title"/>
          </p:nvPr>
        </p:nvSpPr>
        <p:spPr>
          <a:xfrm>
            <a:off x="1078925" y="2114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pic>
        <p:nvPicPr>
          <p:cNvPr id="1150" name="Google Shape;1150;p185"/>
          <p:cNvPicPr preferRelativeResize="0"/>
          <p:nvPr/>
        </p:nvPicPr>
        <p:blipFill>
          <a:blip r:embed="rId3">
            <a:alphaModFix/>
          </a:blip>
          <a:stretch>
            <a:fillRect/>
          </a:stretch>
        </p:blipFill>
        <p:spPr>
          <a:xfrm>
            <a:off x="3074975" y="3482479"/>
            <a:ext cx="185833" cy="185833"/>
          </a:xfrm>
          <a:prstGeom prst="rect">
            <a:avLst/>
          </a:prstGeom>
          <a:noFill/>
          <a:ln>
            <a:noFill/>
          </a:ln>
        </p:spPr>
      </p:pic>
      <p:grpSp>
        <p:nvGrpSpPr>
          <p:cNvPr id="1151" name="Google Shape;1151;p185"/>
          <p:cNvGrpSpPr/>
          <p:nvPr/>
        </p:nvGrpSpPr>
        <p:grpSpPr>
          <a:xfrm>
            <a:off x="3348075" y="3322355"/>
            <a:ext cx="1944225" cy="618525"/>
            <a:chOff x="3522358" y="3479604"/>
            <a:chExt cx="1944225" cy="512321"/>
          </a:xfrm>
        </p:grpSpPr>
        <p:grpSp>
          <p:nvGrpSpPr>
            <p:cNvPr id="1152" name="Google Shape;1152;p185"/>
            <p:cNvGrpSpPr/>
            <p:nvPr/>
          </p:nvGrpSpPr>
          <p:grpSpPr>
            <a:xfrm>
              <a:off x="3522358" y="3479604"/>
              <a:ext cx="1944225" cy="412200"/>
              <a:chOff x="4570580" y="431169"/>
              <a:chExt cx="2592300" cy="549600"/>
            </a:xfrm>
          </p:grpSpPr>
          <p:sp>
            <p:nvSpPr>
              <p:cNvPr id="1153" name="Google Shape;1153;p185"/>
              <p:cNvSpPr/>
              <p:nvPr/>
            </p:nvSpPr>
            <p:spPr>
              <a:xfrm>
                <a:off x="4570580" y="431169"/>
                <a:ext cx="2592300" cy="549600"/>
              </a:xfrm>
              <a:prstGeom prst="roundRect">
                <a:avLst>
                  <a:gd fmla="val 778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54" name="Google Shape;1154;p185"/>
              <p:cNvSpPr/>
              <p:nvPr/>
            </p:nvSpPr>
            <p:spPr>
              <a:xfrm>
                <a:off x="4670470" y="516944"/>
                <a:ext cx="2391000" cy="292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595959"/>
                    </a:solidFill>
                    <a:latin typeface="Source Sans Pro"/>
                    <a:ea typeface="Source Sans Pro"/>
                    <a:cs typeface="Source Sans Pro"/>
                    <a:sym typeface="Source Sans Pro"/>
                  </a:rPr>
                  <a:t>It’s 120 King St in New York City.</a:t>
                </a:r>
                <a:endParaRPr sz="1000">
                  <a:solidFill>
                    <a:srgbClr val="595959"/>
                  </a:solidFill>
                  <a:latin typeface="Source Sans Pro"/>
                  <a:ea typeface="Source Sans Pro"/>
                  <a:cs typeface="Source Sans Pro"/>
                  <a:sym typeface="Source Sans Pro"/>
                </a:endParaRPr>
              </a:p>
            </p:txBody>
          </p:sp>
        </p:grpSp>
        <p:sp>
          <p:nvSpPr>
            <p:cNvPr id="1155" name="Google Shape;1155;p185"/>
            <p:cNvSpPr/>
            <p:nvPr/>
          </p:nvSpPr>
          <p:spPr>
            <a:xfrm rot="10800000">
              <a:off x="3619007" y="3885125"/>
              <a:ext cx="150000" cy="106800"/>
            </a:xfrm>
            <a:prstGeom prst="triangle">
              <a:avLst>
                <a:gd fmla="val 10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56" name="Google Shape;1156;p185"/>
          <p:cNvPicPr preferRelativeResize="0"/>
          <p:nvPr/>
        </p:nvPicPr>
        <p:blipFill>
          <a:blip r:embed="rId4">
            <a:alphaModFix/>
          </a:blip>
          <a:stretch>
            <a:fillRect/>
          </a:stretch>
        </p:blipFill>
        <p:spPr>
          <a:xfrm>
            <a:off x="5838419" y="3017375"/>
            <a:ext cx="198221" cy="198222"/>
          </a:xfrm>
          <a:prstGeom prst="rect">
            <a:avLst/>
          </a:prstGeom>
          <a:noFill/>
          <a:ln>
            <a:noFill/>
          </a:ln>
        </p:spPr>
      </p:pic>
      <p:grpSp>
        <p:nvGrpSpPr>
          <p:cNvPr id="1157" name="Google Shape;1157;p185"/>
          <p:cNvGrpSpPr/>
          <p:nvPr/>
        </p:nvGrpSpPr>
        <p:grpSpPr>
          <a:xfrm>
            <a:off x="3827158" y="2515702"/>
            <a:ext cx="1944225" cy="699886"/>
            <a:chOff x="3522358" y="2744302"/>
            <a:chExt cx="1944225" cy="699886"/>
          </a:xfrm>
        </p:grpSpPr>
        <p:grpSp>
          <p:nvGrpSpPr>
            <p:cNvPr id="1158" name="Google Shape;1158;p185"/>
            <p:cNvGrpSpPr/>
            <p:nvPr/>
          </p:nvGrpSpPr>
          <p:grpSpPr>
            <a:xfrm>
              <a:off x="3522358" y="2744302"/>
              <a:ext cx="1944225" cy="605250"/>
              <a:chOff x="4583832" y="1143744"/>
              <a:chExt cx="2592300" cy="807000"/>
            </a:xfrm>
          </p:grpSpPr>
          <p:sp>
            <p:nvSpPr>
              <p:cNvPr id="1159" name="Google Shape;1159;p185"/>
              <p:cNvSpPr/>
              <p:nvPr/>
            </p:nvSpPr>
            <p:spPr>
              <a:xfrm>
                <a:off x="4583832" y="1143744"/>
                <a:ext cx="2592300" cy="807000"/>
              </a:xfrm>
              <a:prstGeom prst="roundRect">
                <a:avLst>
                  <a:gd fmla="val 7787" name="adj"/>
                </a:avLst>
              </a:prstGeom>
              <a:solidFill>
                <a:srgbClr val="423B8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60" name="Google Shape;1160;p185"/>
              <p:cNvSpPr/>
              <p:nvPr/>
            </p:nvSpPr>
            <p:spPr>
              <a:xfrm>
                <a:off x="4657216" y="1307084"/>
                <a:ext cx="2088600" cy="492300"/>
              </a:xfrm>
              <a:prstGeom prst="rect">
                <a:avLst/>
              </a:prstGeom>
              <a:solidFill>
                <a:srgbClr val="423B8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chemeClr val="lt1"/>
                    </a:solidFill>
                    <a:latin typeface="Source Sans Pro"/>
                    <a:ea typeface="Source Sans Pro"/>
                    <a:cs typeface="Source Sans Pro"/>
                    <a:sym typeface="Source Sans Pro"/>
                  </a:rPr>
                  <a:t>What is your new address?</a:t>
                </a:r>
                <a:endParaRPr sz="1000">
                  <a:solidFill>
                    <a:schemeClr val="lt1"/>
                  </a:solidFill>
                  <a:latin typeface="Source Sans Pro"/>
                  <a:ea typeface="Source Sans Pro"/>
                  <a:cs typeface="Source Sans Pro"/>
                  <a:sym typeface="Source Sans Pro"/>
                </a:endParaRPr>
              </a:p>
            </p:txBody>
          </p:sp>
        </p:grpSp>
        <p:sp>
          <p:nvSpPr>
            <p:cNvPr id="1161" name="Google Shape;1161;p185"/>
            <p:cNvSpPr/>
            <p:nvPr/>
          </p:nvSpPr>
          <p:spPr>
            <a:xfrm flipH="1" rot="10800000">
              <a:off x="5214047" y="3337388"/>
              <a:ext cx="185700" cy="106800"/>
            </a:xfrm>
            <a:prstGeom prst="triangle">
              <a:avLst>
                <a:gd fmla="val 100000" name="adj"/>
              </a:avLst>
            </a:prstGeom>
            <a:solidFill>
              <a:srgbClr val="423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2" name="Google Shape;1162;p185"/>
          <p:cNvPicPr preferRelativeResize="0"/>
          <p:nvPr/>
        </p:nvPicPr>
        <p:blipFill>
          <a:blip r:embed="rId3">
            <a:alphaModFix/>
          </a:blip>
          <a:stretch>
            <a:fillRect/>
          </a:stretch>
        </p:blipFill>
        <p:spPr>
          <a:xfrm>
            <a:off x="3074975" y="2110879"/>
            <a:ext cx="185833" cy="185833"/>
          </a:xfrm>
          <a:prstGeom prst="rect">
            <a:avLst/>
          </a:prstGeom>
          <a:noFill/>
          <a:ln>
            <a:noFill/>
          </a:ln>
        </p:spPr>
      </p:pic>
      <p:grpSp>
        <p:nvGrpSpPr>
          <p:cNvPr id="1163" name="Google Shape;1163;p185"/>
          <p:cNvGrpSpPr/>
          <p:nvPr/>
        </p:nvGrpSpPr>
        <p:grpSpPr>
          <a:xfrm>
            <a:off x="3348067" y="1988261"/>
            <a:ext cx="1944225" cy="390798"/>
            <a:chOff x="3522358" y="3479604"/>
            <a:chExt cx="1944225" cy="512321"/>
          </a:xfrm>
        </p:grpSpPr>
        <p:grpSp>
          <p:nvGrpSpPr>
            <p:cNvPr id="1164" name="Google Shape;1164;p185"/>
            <p:cNvGrpSpPr/>
            <p:nvPr/>
          </p:nvGrpSpPr>
          <p:grpSpPr>
            <a:xfrm>
              <a:off x="3522358" y="3479604"/>
              <a:ext cx="1944225" cy="412200"/>
              <a:chOff x="4570580" y="431169"/>
              <a:chExt cx="2592300" cy="549600"/>
            </a:xfrm>
          </p:grpSpPr>
          <p:sp>
            <p:nvSpPr>
              <p:cNvPr id="1165" name="Google Shape;1165;p185"/>
              <p:cNvSpPr/>
              <p:nvPr/>
            </p:nvSpPr>
            <p:spPr>
              <a:xfrm>
                <a:off x="4570580" y="431169"/>
                <a:ext cx="2592300" cy="549600"/>
              </a:xfrm>
              <a:prstGeom prst="roundRect">
                <a:avLst>
                  <a:gd fmla="val 778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66" name="Google Shape;1166;p185"/>
              <p:cNvSpPr/>
              <p:nvPr/>
            </p:nvSpPr>
            <p:spPr>
              <a:xfrm>
                <a:off x="4670470" y="516944"/>
                <a:ext cx="2391000" cy="292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I just moved</a:t>
                </a:r>
                <a:endParaRPr sz="1000">
                  <a:solidFill>
                    <a:srgbClr val="595959"/>
                  </a:solidFill>
                  <a:latin typeface="Source Sans Pro"/>
                  <a:ea typeface="Source Sans Pro"/>
                  <a:cs typeface="Source Sans Pro"/>
                  <a:sym typeface="Source Sans Pro"/>
                </a:endParaRPr>
              </a:p>
            </p:txBody>
          </p:sp>
        </p:grpSp>
        <p:sp>
          <p:nvSpPr>
            <p:cNvPr id="1167" name="Google Shape;1167;p185"/>
            <p:cNvSpPr/>
            <p:nvPr/>
          </p:nvSpPr>
          <p:spPr>
            <a:xfrm rot="10800000">
              <a:off x="3619007" y="3885125"/>
              <a:ext cx="150000" cy="106800"/>
            </a:xfrm>
            <a:prstGeom prst="triangle">
              <a:avLst>
                <a:gd fmla="val 10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68" name="Google Shape;1168;p185"/>
          <p:cNvPicPr preferRelativeResize="0"/>
          <p:nvPr/>
        </p:nvPicPr>
        <p:blipFill>
          <a:blip r:embed="rId4">
            <a:alphaModFix/>
          </a:blip>
          <a:stretch>
            <a:fillRect/>
          </a:stretch>
        </p:blipFill>
        <p:spPr>
          <a:xfrm>
            <a:off x="5838419" y="1721975"/>
            <a:ext cx="198221" cy="198222"/>
          </a:xfrm>
          <a:prstGeom prst="rect">
            <a:avLst/>
          </a:prstGeom>
          <a:noFill/>
          <a:ln>
            <a:noFill/>
          </a:ln>
        </p:spPr>
      </p:pic>
      <p:grpSp>
        <p:nvGrpSpPr>
          <p:cNvPr id="1169" name="Google Shape;1169;p185"/>
          <p:cNvGrpSpPr/>
          <p:nvPr/>
        </p:nvGrpSpPr>
        <p:grpSpPr>
          <a:xfrm>
            <a:off x="3827158" y="1220302"/>
            <a:ext cx="1944225" cy="699886"/>
            <a:chOff x="3522358" y="2744302"/>
            <a:chExt cx="1944225" cy="699886"/>
          </a:xfrm>
        </p:grpSpPr>
        <p:grpSp>
          <p:nvGrpSpPr>
            <p:cNvPr id="1170" name="Google Shape;1170;p185"/>
            <p:cNvGrpSpPr/>
            <p:nvPr/>
          </p:nvGrpSpPr>
          <p:grpSpPr>
            <a:xfrm>
              <a:off x="3522358" y="2744302"/>
              <a:ext cx="1944225" cy="605250"/>
              <a:chOff x="4583832" y="1143744"/>
              <a:chExt cx="2592300" cy="807000"/>
            </a:xfrm>
          </p:grpSpPr>
          <p:sp>
            <p:nvSpPr>
              <p:cNvPr id="1171" name="Google Shape;1171;p185"/>
              <p:cNvSpPr/>
              <p:nvPr/>
            </p:nvSpPr>
            <p:spPr>
              <a:xfrm>
                <a:off x="4583832" y="1143744"/>
                <a:ext cx="2592300" cy="807000"/>
              </a:xfrm>
              <a:prstGeom prst="roundRect">
                <a:avLst>
                  <a:gd fmla="val 7787" name="adj"/>
                </a:avLst>
              </a:prstGeom>
              <a:solidFill>
                <a:srgbClr val="423B8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72" name="Google Shape;1172;p185"/>
              <p:cNvSpPr/>
              <p:nvPr/>
            </p:nvSpPr>
            <p:spPr>
              <a:xfrm>
                <a:off x="4657216" y="1307084"/>
                <a:ext cx="2088600" cy="492300"/>
              </a:xfrm>
              <a:prstGeom prst="rect">
                <a:avLst/>
              </a:prstGeom>
              <a:solidFill>
                <a:srgbClr val="423B8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chemeClr val="lt1"/>
                    </a:solidFill>
                    <a:latin typeface="Source Sans Pro"/>
                    <a:ea typeface="Source Sans Pro"/>
                    <a:cs typeface="Source Sans Pro"/>
                    <a:sym typeface="Source Sans Pro"/>
                  </a:rPr>
                  <a:t>What can I help you with today?</a:t>
                </a:r>
                <a:endParaRPr sz="1000">
                  <a:solidFill>
                    <a:schemeClr val="lt1"/>
                  </a:solidFill>
                  <a:latin typeface="Source Sans Pro"/>
                  <a:ea typeface="Source Sans Pro"/>
                  <a:cs typeface="Source Sans Pro"/>
                  <a:sym typeface="Source Sans Pro"/>
                </a:endParaRPr>
              </a:p>
            </p:txBody>
          </p:sp>
        </p:grpSp>
        <p:sp>
          <p:nvSpPr>
            <p:cNvPr id="1173" name="Google Shape;1173;p185"/>
            <p:cNvSpPr/>
            <p:nvPr/>
          </p:nvSpPr>
          <p:spPr>
            <a:xfrm flipH="1" rot="10800000">
              <a:off x="5214047" y="3337388"/>
              <a:ext cx="185700" cy="106800"/>
            </a:xfrm>
            <a:prstGeom prst="triangle">
              <a:avLst>
                <a:gd fmla="val 100000" name="adj"/>
              </a:avLst>
            </a:prstGeom>
            <a:solidFill>
              <a:srgbClr val="423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74" name="Google Shape;1174;p185"/>
          <p:cNvSpPr/>
          <p:nvPr/>
        </p:nvSpPr>
        <p:spPr>
          <a:xfrm>
            <a:off x="2073750" y="999522"/>
            <a:ext cx="4996500" cy="1457700"/>
          </a:xfrm>
          <a:prstGeom prst="rect">
            <a:avLst/>
          </a:prstGeom>
          <a:solidFill>
            <a:srgbClr val="FFFFFF">
              <a:alpha val="546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8" name="Shape 1178"/>
        <p:cNvGrpSpPr/>
        <p:nvPr/>
      </p:nvGrpSpPr>
      <p:grpSpPr>
        <a:xfrm>
          <a:off x="0" y="0"/>
          <a:ext cx="0" cy="0"/>
          <a:chOff x="0" y="0"/>
          <a:chExt cx="0" cy="0"/>
        </a:xfrm>
      </p:grpSpPr>
      <p:sp>
        <p:nvSpPr>
          <p:cNvPr id="1179" name="Google Shape;1179;p186"/>
          <p:cNvSpPr txBox="1"/>
          <p:nvPr>
            <p:ph type="title"/>
          </p:nvPr>
        </p:nvSpPr>
        <p:spPr>
          <a:xfrm>
            <a:off x="1383100" y="339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conversations are more complex: Rely on context</a:t>
            </a:r>
            <a:endParaRPr/>
          </a:p>
        </p:txBody>
      </p:sp>
      <p:sp>
        <p:nvSpPr>
          <p:cNvPr id="1180" name="Google Shape;1180;p186"/>
          <p:cNvSpPr txBox="1"/>
          <p:nvPr>
            <p:ph idx="2" type="title"/>
          </p:nvPr>
        </p:nvSpPr>
        <p:spPr>
          <a:xfrm>
            <a:off x="1383100" y="167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pic>
        <p:nvPicPr>
          <p:cNvPr id="1181" name="Google Shape;1181;p186"/>
          <p:cNvPicPr preferRelativeResize="0"/>
          <p:nvPr/>
        </p:nvPicPr>
        <p:blipFill>
          <a:blip r:embed="rId3">
            <a:alphaModFix/>
          </a:blip>
          <a:stretch>
            <a:fillRect/>
          </a:stretch>
        </p:blipFill>
        <p:spPr>
          <a:xfrm>
            <a:off x="2922575" y="3406279"/>
            <a:ext cx="185833" cy="185833"/>
          </a:xfrm>
          <a:prstGeom prst="rect">
            <a:avLst/>
          </a:prstGeom>
          <a:noFill/>
          <a:ln>
            <a:noFill/>
          </a:ln>
        </p:spPr>
      </p:pic>
      <p:pic>
        <p:nvPicPr>
          <p:cNvPr id="1182" name="Google Shape;1182;p186"/>
          <p:cNvPicPr preferRelativeResize="0"/>
          <p:nvPr/>
        </p:nvPicPr>
        <p:blipFill>
          <a:blip r:embed="rId4">
            <a:alphaModFix/>
          </a:blip>
          <a:stretch>
            <a:fillRect/>
          </a:stretch>
        </p:blipFill>
        <p:spPr>
          <a:xfrm>
            <a:off x="5838419" y="4176950"/>
            <a:ext cx="198221" cy="198222"/>
          </a:xfrm>
          <a:prstGeom prst="rect">
            <a:avLst/>
          </a:prstGeom>
          <a:noFill/>
          <a:ln>
            <a:noFill/>
          </a:ln>
        </p:spPr>
      </p:pic>
      <p:grpSp>
        <p:nvGrpSpPr>
          <p:cNvPr id="1183" name="Google Shape;1183;p186"/>
          <p:cNvGrpSpPr/>
          <p:nvPr/>
        </p:nvGrpSpPr>
        <p:grpSpPr>
          <a:xfrm>
            <a:off x="3195683" y="3246322"/>
            <a:ext cx="1944225" cy="512321"/>
            <a:chOff x="3522358" y="3479604"/>
            <a:chExt cx="1944225" cy="512321"/>
          </a:xfrm>
        </p:grpSpPr>
        <p:grpSp>
          <p:nvGrpSpPr>
            <p:cNvPr id="1184" name="Google Shape;1184;p186"/>
            <p:cNvGrpSpPr/>
            <p:nvPr/>
          </p:nvGrpSpPr>
          <p:grpSpPr>
            <a:xfrm>
              <a:off x="3522358" y="3479604"/>
              <a:ext cx="1944225" cy="412200"/>
              <a:chOff x="4570580" y="431169"/>
              <a:chExt cx="2592300" cy="549600"/>
            </a:xfrm>
          </p:grpSpPr>
          <p:sp>
            <p:nvSpPr>
              <p:cNvPr id="1185" name="Google Shape;1185;p186"/>
              <p:cNvSpPr/>
              <p:nvPr/>
            </p:nvSpPr>
            <p:spPr>
              <a:xfrm>
                <a:off x="4570580" y="431169"/>
                <a:ext cx="2592300" cy="549600"/>
              </a:xfrm>
              <a:prstGeom prst="roundRect">
                <a:avLst>
                  <a:gd fmla="val 778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86" name="Google Shape;1186;p186"/>
              <p:cNvSpPr/>
              <p:nvPr/>
            </p:nvSpPr>
            <p:spPr>
              <a:xfrm>
                <a:off x="4670470" y="547230"/>
                <a:ext cx="1922400" cy="292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595959"/>
                    </a:solidFill>
                    <a:latin typeface="Source Sans Pro"/>
                    <a:ea typeface="Source Sans Pro"/>
                    <a:cs typeface="Source Sans Pro"/>
                    <a:sym typeface="Source Sans Pro"/>
                  </a:rPr>
                  <a:t>It’s 120 King St</a:t>
                </a:r>
                <a:endParaRPr sz="1000">
                  <a:solidFill>
                    <a:srgbClr val="595959"/>
                  </a:solidFill>
                  <a:latin typeface="Source Sans Pro"/>
                  <a:ea typeface="Source Sans Pro"/>
                  <a:cs typeface="Source Sans Pro"/>
                  <a:sym typeface="Source Sans Pro"/>
                </a:endParaRPr>
              </a:p>
            </p:txBody>
          </p:sp>
        </p:grpSp>
        <p:sp>
          <p:nvSpPr>
            <p:cNvPr id="1187" name="Google Shape;1187;p186"/>
            <p:cNvSpPr/>
            <p:nvPr/>
          </p:nvSpPr>
          <p:spPr>
            <a:xfrm rot="10800000">
              <a:off x="3619007" y="3885125"/>
              <a:ext cx="150000" cy="106800"/>
            </a:xfrm>
            <a:prstGeom prst="triangle">
              <a:avLst>
                <a:gd fmla="val 10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188" name="Google Shape;1188;p186"/>
          <p:cNvGrpSpPr/>
          <p:nvPr/>
        </p:nvGrpSpPr>
        <p:grpSpPr>
          <a:xfrm>
            <a:off x="3827158" y="3869524"/>
            <a:ext cx="1944225" cy="499939"/>
            <a:chOff x="3522358" y="4021924"/>
            <a:chExt cx="1944225" cy="499939"/>
          </a:xfrm>
        </p:grpSpPr>
        <p:grpSp>
          <p:nvGrpSpPr>
            <p:cNvPr id="1189" name="Google Shape;1189;p186"/>
            <p:cNvGrpSpPr/>
            <p:nvPr/>
          </p:nvGrpSpPr>
          <p:grpSpPr>
            <a:xfrm>
              <a:off x="3522358" y="4021924"/>
              <a:ext cx="1944225" cy="404494"/>
              <a:chOff x="4583832" y="1143744"/>
              <a:chExt cx="2592300" cy="688500"/>
            </a:xfrm>
          </p:grpSpPr>
          <p:sp>
            <p:nvSpPr>
              <p:cNvPr id="1190" name="Google Shape;1190;p186"/>
              <p:cNvSpPr/>
              <p:nvPr/>
            </p:nvSpPr>
            <p:spPr>
              <a:xfrm>
                <a:off x="4583832" y="1143744"/>
                <a:ext cx="2592300" cy="688500"/>
              </a:xfrm>
              <a:prstGeom prst="roundRect">
                <a:avLst>
                  <a:gd fmla="val 7787" name="adj"/>
                </a:avLst>
              </a:prstGeom>
              <a:solidFill>
                <a:srgbClr val="423B8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91" name="Google Shape;1191;p186"/>
              <p:cNvSpPr/>
              <p:nvPr/>
            </p:nvSpPr>
            <p:spPr>
              <a:xfrm>
                <a:off x="4657216" y="1307084"/>
                <a:ext cx="2088600" cy="292500"/>
              </a:xfrm>
              <a:prstGeom prst="rect">
                <a:avLst/>
              </a:prstGeom>
              <a:solidFill>
                <a:srgbClr val="423B8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chemeClr val="lt1"/>
                    </a:solidFill>
                    <a:latin typeface="Source Sans Pro"/>
                    <a:ea typeface="Source Sans Pro"/>
                    <a:cs typeface="Source Sans Pro"/>
                    <a:sym typeface="Source Sans Pro"/>
                  </a:rPr>
                  <a:t>Which city do you live in?</a:t>
                </a:r>
                <a:endParaRPr sz="1000">
                  <a:solidFill>
                    <a:schemeClr val="lt1"/>
                  </a:solidFill>
                  <a:latin typeface="Source Sans Pro"/>
                  <a:ea typeface="Source Sans Pro"/>
                  <a:cs typeface="Source Sans Pro"/>
                  <a:sym typeface="Source Sans Pro"/>
                </a:endParaRPr>
              </a:p>
            </p:txBody>
          </p:sp>
        </p:grpSp>
        <p:sp>
          <p:nvSpPr>
            <p:cNvPr id="1192" name="Google Shape;1192;p186"/>
            <p:cNvSpPr/>
            <p:nvPr/>
          </p:nvSpPr>
          <p:spPr>
            <a:xfrm flipH="1" rot="10800000">
              <a:off x="5211222" y="4415063"/>
              <a:ext cx="185700" cy="106800"/>
            </a:xfrm>
            <a:prstGeom prst="triangle">
              <a:avLst>
                <a:gd fmla="val 100000" name="adj"/>
              </a:avLst>
            </a:prstGeom>
            <a:solidFill>
              <a:srgbClr val="423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93" name="Google Shape;1193;p186"/>
          <p:cNvPicPr preferRelativeResize="0"/>
          <p:nvPr/>
        </p:nvPicPr>
        <p:blipFill>
          <a:blip r:embed="rId3">
            <a:alphaModFix/>
          </a:blip>
          <a:stretch>
            <a:fillRect/>
          </a:stretch>
        </p:blipFill>
        <p:spPr>
          <a:xfrm>
            <a:off x="2940400" y="4518479"/>
            <a:ext cx="185833" cy="185833"/>
          </a:xfrm>
          <a:prstGeom prst="rect">
            <a:avLst/>
          </a:prstGeom>
          <a:noFill/>
          <a:ln>
            <a:noFill/>
          </a:ln>
        </p:spPr>
      </p:pic>
      <p:grpSp>
        <p:nvGrpSpPr>
          <p:cNvPr id="1194" name="Google Shape;1194;p186"/>
          <p:cNvGrpSpPr/>
          <p:nvPr/>
        </p:nvGrpSpPr>
        <p:grpSpPr>
          <a:xfrm>
            <a:off x="3213508" y="4358522"/>
            <a:ext cx="1944225" cy="512321"/>
            <a:chOff x="3522358" y="3479604"/>
            <a:chExt cx="1944225" cy="512321"/>
          </a:xfrm>
        </p:grpSpPr>
        <p:grpSp>
          <p:nvGrpSpPr>
            <p:cNvPr id="1195" name="Google Shape;1195;p186"/>
            <p:cNvGrpSpPr/>
            <p:nvPr/>
          </p:nvGrpSpPr>
          <p:grpSpPr>
            <a:xfrm>
              <a:off x="3522358" y="3479604"/>
              <a:ext cx="1944225" cy="412200"/>
              <a:chOff x="4570580" y="431169"/>
              <a:chExt cx="2592300" cy="549600"/>
            </a:xfrm>
          </p:grpSpPr>
          <p:sp>
            <p:nvSpPr>
              <p:cNvPr id="1196" name="Google Shape;1196;p186"/>
              <p:cNvSpPr/>
              <p:nvPr/>
            </p:nvSpPr>
            <p:spPr>
              <a:xfrm>
                <a:off x="4570580" y="431169"/>
                <a:ext cx="2592300" cy="549600"/>
              </a:xfrm>
              <a:prstGeom prst="roundRect">
                <a:avLst>
                  <a:gd fmla="val 778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97" name="Google Shape;1197;p186"/>
              <p:cNvSpPr/>
              <p:nvPr/>
            </p:nvSpPr>
            <p:spPr>
              <a:xfrm>
                <a:off x="4670470" y="547230"/>
                <a:ext cx="1922400" cy="2925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rgbClr val="595959"/>
                    </a:solidFill>
                    <a:latin typeface="Source Sans Pro"/>
                    <a:ea typeface="Source Sans Pro"/>
                    <a:cs typeface="Source Sans Pro"/>
                    <a:sym typeface="Source Sans Pro"/>
                  </a:rPr>
                  <a:t>in New York City</a:t>
                </a:r>
                <a:endParaRPr sz="1000">
                  <a:solidFill>
                    <a:srgbClr val="595959"/>
                  </a:solidFill>
                  <a:latin typeface="Source Sans Pro"/>
                  <a:ea typeface="Source Sans Pro"/>
                  <a:cs typeface="Source Sans Pro"/>
                  <a:sym typeface="Source Sans Pro"/>
                </a:endParaRPr>
              </a:p>
            </p:txBody>
          </p:sp>
        </p:grpSp>
        <p:sp>
          <p:nvSpPr>
            <p:cNvPr id="1198" name="Google Shape;1198;p186"/>
            <p:cNvSpPr/>
            <p:nvPr/>
          </p:nvSpPr>
          <p:spPr>
            <a:xfrm rot="10800000">
              <a:off x="3619007" y="3885125"/>
              <a:ext cx="150000" cy="106800"/>
            </a:xfrm>
            <a:prstGeom prst="triangle">
              <a:avLst>
                <a:gd fmla="val 10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199" name="Google Shape;1199;p186"/>
          <p:cNvPicPr preferRelativeResize="0"/>
          <p:nvPr/>
        </p:nvPicPr>
        <p:blipFill>
          <a:blip r:embed="rId4">
            <a:alphaModFix/>
          </a:blip>
          <a:stretch>
            <a:fillRect/>
          </a:stretch>
        </p:blipFill>
        <p:spPr>
          <a:xfrm>
            <a:off x="5838419" y="3017375"/>
            <a:ext cx="198221" cy="198222"/>
          </a:xfrm>
          <a:prstGeom prst="rect">
            <a:avLst/>
          </a:prstGeom>
          <a:noFill/>
          <a:ln>
            <a:noFill/>
          </a:ln>
        </p:spPr>
      </p:pic>
      <p:grpSp>
        <p:nvGrpSpPr>
          <p:cNvPr id="1200" name="Google Shape;1200;p186"/>
          <p:cNvGrpSpPr/>
          <p:nvPr/>
        </p:nvGrpSpPr>
        <p:grpSpPr>
          <a:xfrm>
            <a:off x="3827158" y="2515702"/>
            <a:ext cx="1944225" cy="699886"/>
            <a:chOff x="3522358" y="2744302"/>
            <a:chExt cx="1944225" cy="699886"/>
          </a:xfrm>
        </p:grpSpPr>
        <p:grpSp>
          <p:nvGrpSpPr>
            <p:cNvPr id="1201" name="Google Shape;1201;p186"/>
            <p:cNvGrpSpPr/>
            <p:nvPr/>
          </p:nvGrpSpPr>
          <p:grpSpPr>
            <a:xfrm>
              <a:off x="3522358" y="2744302"/>
              <a:ext cx="1944225" cy="605250"/>
              <a:chOff x="4583832" y="1143744"/>
              <a:chExt cx="2592300" cy="807000"/>
            </a:xfrm>
          </p:grpSpPr>
          <p:sp>
            <p:nvSpPr>
              <p:cNvPr id="1202" name="Google Shape;1202;p186"/>
              <p:cNvSpPr/>
              <p:nvPr/>
            </p:nvSpPr>
            <p:spPr>
              <a:xfrm>
                <a:off x="4583832" y="1143744"/>
                <a:ext cx="2592300" cy="807000"/>
              </a:xfrm>
              <a:prstGeom prst="roundRect">
                <a:avLst>
                  <a:gd fmla="val 7787" name="adj"/>
                </a:avLst>
              </a:prstGeom>
              <a:solidFill>
                <a:srgbClr val="423B8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3" name="Google Shape;1203;p186"/>
              <p:cNvSpPr/>
              <p:nvPr/>
            </p:nvSpPr>
            <p:spPr>
              <a:xfrm>
                <a:off x="4657216" y="1307084"/>
                <a:ext cx="2088600" cy="492300"/>
              </a:xfrm>
              <a:prstGeom prst="rect">
                <a:avLst/>
              </a:prstGeom>
              <a:solidFill>
                <a:srgbClr val="423B8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chemeClr val="lt1"/>
                    </a:solidFill>
                    <a:latin typeface="Source Sans Pro"/>
                    <a:ea typeface="Source Sans Pro"/>
                    <a:cs typeface="Source Sans Pro"/>
                    <a:sym typeface="Source Sans Pro"/>
                  </a:rPr>
                  <a:t>What is your new address?</a:t>
                </a:r>
                <a:endParaRPr sz="1000">
                  <a:solidFill>
                    <a:schemeClr val="lt1"/>
                  </a:solidFill>
                  <a:latin typeface="Source Sans Pro"/>
                  <a:ea typeface="Source Sans Pro"/>
                  <a:cs typeface="Source Sans Pro"/>
                  <a:sym typeface="Source Sans Pro"/>
                </a:endParaRPr>
              </a:p>
            </p:txBody>
          </p:sp>
        </p:grpSp>
        <p:sp>
          <p:nvSpPr>
            <p:cNvPr id="1204" name="Google Shape;1204;p186"/>
            <p:cNvSpPr/>
            <p:nvPr/>
          </p:nvSpPr>
          <p:spPr>
            <a:xfrm flipH="1" rot="10800000">
              <a:off x="5214047" y="3337388"/>
              <a:ext cx="185700" cy="106800"/>
            </a:xfrm>
            <a:prstGeom prst="triangle">
              <a:avLst>
                <a:gd fmla="val 100000" name="adj"/>
              </a:avLst>
            </a:prstGeom>
            <a:solidFill>
              <a:srgbClr val="423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05" name="Google Shape;1205;p186"/>
          <p:cNvPicPr preferRelativeResize="0"/>
          <p:nvPr/>
        </p:nvPicPr>
        <p:blipFill>
          <a:blip r:embed="rId3">
            <a:alphaModFix/>
          </a:blip>
          <a:stretch>
            <a:fillRect/>
          </a:stretch>
        </p:blipFill>
        <p:spPr>
          <a:xfrm>
            <a:off x="3074975" y="2110879"/>
            <a:ext cx="185833" cy="185833"/>
          </a:xfrm>
          <a:prstGeom prst="rect">
            <a:avLst/>
          </a:prstGeom>
          <a:noFill/>
          <a:ln>
            <a:noFill/>
          </a:ln>
        </p:spPr>
      </p:pic>
      <p:grpSp>
        <p:nvGrpSpPr>
          <p:cNvPr id="1206" name="Google Shape;1206;p186"/>
          <p:cNvGrpSpPr/>
          <p:nvPr/>
        </p:nvGrpSpPr>
        <p:grpSpPr>
          <a:xfrm>
            <a:off x="3348067" y="1988261"/>
            <a:ext cx="1944225" cy="390798"/>
            <a:chOff x="3522358" y="3479604"/>
            <a:chExt cx="1944225" cy="512321"/>
          </a:xfrm>
        </p:grpSpPr>
        <p:grpSp>
          <p:nvGrpSpPr>
            <p:cNvPr id="1207" name="Google Shape;1207;p186"/>
            <p:cNvGrpSpPr/>
            <p:nvPr/>
          </p:nvGrpSpPr>
          <p:grpSpPr>
            <a:xfrm>
              <a:off x="3522358" y="3479604"/>
              <a:ext cx="1944225" cy="412200"/>
              <a:chOff x="4570580" y="431169"/>
              <a:chExt cx="2592300" cy="549600"/>
            </a:xfrm>
          </p:grpSpPr>
          <p:sp>
            <p:nvSpPr>
              <p:cNvPr id="1208" name="Google Shape;1208;p186"/>
              <p:cNvSpPr/>
              <p:nvPr/>
            </p:nvSpPr>
            <p:spPr>
              <a:xfrm>
                <a:off x="4570580" y="431169"/>
                <a:ext cx="2592300" cy="549600"/>
              </a:xfrm>
              <a:prstGeom prst="roundRect">
                <a:avLst>
                  <a:gd fmla="val 7787" name="adj"/>
                </a:avLst>
              </a:prstGeom>
              <a:solidFill>
                <a:srgbClr val="F2F2F2"/>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09" name="Google Shape;1209;p186"/>
              <p:cNvSpPr/>
              <p:nvPr/>
            </p:nvSpPr>
            <p:spPr>
              <a:xfrm>
                <a:off x="4670470" y="516944"/>
                <a:ext cx="2391000" cy="292500"/>
              </a:xfrm>
              <a:prstGeom prst="rect">
                <a:avLst/>
              </a:prstGeom>
              <a:noFill/>
              <a:ln>
                <a:noFill/>
              </a:ln>
            </p:spPr>
            <p:txBody>
              <a:bodyPr anchorCtr="0" anchor="t" bIns="34275" lIns="68575" spcFirstLastPara="1" rIns="68575" wrap="square" tIns="34275">
                <a:noAutofit/>
              </a:bodyPr>
              <a:lstStyle/>
              <a:p>
                <a:pPr indent="0" lvl="0" marL="0" rtl="0" algn="l">
                  <a:spcBef>
                    <a:spcPts val="0"/>
                  </a:spcBef>
                  <a:spcAft>
                    <a:spcPts val="0"/>
                  </a:spcAft>
                  <a:buNone/>
                </a:pPr>
                <a:r>
                  <a:rPr lang="en" sz="1000">
                    <a:solidFill>
                      <a:schemeClr val="dk2"/>
                    </a:solidFill>
                    <a:latin typeface="Source Sans Pro"/>
                    <a:ea typeface="Source Sans Pro"/>
                    <a:cs typeface="Source Sans Pro"/>
                    <a:sym typeface="Source Sans Pro"/>
                  </a:rPr>
                  <a:t>I just moved</a:t>
                </a:r>
                <a:endParaRPr sz="1000">
                  <a:solidFill>
                    <a:srgbClr val="595959"/>
                  </a:solidFill>
                  <a:latin typeface="Source Sans Pro"/>
                  <a:ea typeface="Source Sans Pro"/>
                  <a:cs typeface="Source Sans Pro"/>
                  <a:sym typeface="Source Sans Pro"/>
                </a:endParaRPr>
              </a:p>
            </p:txBody>
          </p:sp>
        </p:grpSp>
        <p:sp>
          <p:nvSpPr>
            <p:cNvPr id="1210" name="Google Shape;1210;p186"/>
            <p:cNvSpPr/>
            <p:nvPr/>
          </p:nvSpPr>
          <p:spPr>
            <a:xfrm rot="10800000">
              <a:off x="3619007" y="3885125"/>
              <a:ext cx="150000" cy="106800"/>
            </a:xfrm>
            <a:prstGeom prst="triangle">
              <a:avLst>
                <a:gd fmla="val 100000" name="adj"/>
              </a:avLst>
            </a:prstGeom>
            <a:solidFill>
              <a:srgbClr val="F3F3F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1211" name="Google Shape;1211;p186"/>
          <p:cNvPicPr preferRelativeResize="0"/>
          <p:nvPr/>
        </p:nvPicPr>
        <p:blipFill>
          <a:blip r:embed="rId4">
            <a:alphaModFix/>
          </a:blip>
          <a:stretch>
            <a:fillRect/>
          </a:stretch>
        </p:blipFill>
        <p:spPr>
          <a:xfrm>
            <a:off x="5838419" y="1721975"/>
            <a:ext cx="198221" cy="198222"/>
          </a:xfrm>
          <a:prstGeom prst="rect">
            <a:avLst/>
          </a:prstGeom>
          <a:noFill/>
          <a:ln>
            <a:noFill/>
          </a:ln>
        </p:spPr>
      </p:pic>
      <p:grpSp>
        <p:nvGrpSpPr>
          <p:cNvPr id="1212" name="Google Shape;1212;p186"/>
          <p:cNvGrpSpPr/>
          <p:nvPr/>
        </p:nvGrpSpPr>
        <p:grpSpPr>
          <a:xfrm>
            <a:off x="3827158" y="1220302"/>
            <a:ext cx="1944225" cy="699886"/>
            <a:chOff x="3522358" y="2744302"/>
            <a:chExt cx="1944225" cy="699886"/>
          </a:xfrm>
        </p:grpSpPr>
        <p:grpSp>
          <p:nvGrpSpPr>
            <p:cNvPr id="1213" name="Google Shape;1213;p186"/>
            <p:cNvGrpSpPr/>
            <p:nvPr/>
          </p:nvGrpSpPr>
          <p:grpSpPr>
            <a:xfrm>
              <a:off x="3522358" y="2744302"/>
              <a:ext cx="1944225" cy="605250"/>
              <a:chOff x="4583832" y="1143744"/>
              <a:chExt cx="2592300" cy="807000"/>
            </a:xfrm>
          </p:grpSpPr>
          <p:sp>
            <p:nvSpPr>
              <p:cNvPr id="1214" name="Google Shape;1214;p186"/>
              <p:cNvSpPr/>
              <p:nvPr/>
            </p:nvSpPr>
            <p:spPr>
              <a:xfrm>
                <a:off x="4583832" y="1143744"/>
                <a:ext cx="2592300" cy="807000"/>
              </a:xfrm>
              <a:prstGeom prst="roundRect">
                <a:avLst>
                  <a:gd fmla="val 7787" name="adj"/>
                </a:avLst>
              </a:prstGeom>
              <a:solidFill>
                <a:srgbClr val="423B88"/>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5" name="Google Shape;1215;p186"/>
              <p:cNvSpPr/>
              <p:nvPr/>
            </p:nvSpPr>
            <p:spPr>
              <a:xfrm>
                <a:off x="4657216" y="1307084"/>
                <a:ext cx="2088600" cy="492300"/>
              </a:xfrm>
              <a:prstGeom prst="rect">
                <a:avLst/>
              </a:prstGeom>
              <a:solidFill>
                <a:srgbClr val="423B88"/>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000">
                    <a:solidFill>
                      <a:schemeClr val="lt1"/>
                    </a:solidFill>
                    <a:latin typeface="Source Sans Pro"/>
                    <a:ea typeface="Source Sans Pro"/>
                    <a:cs typeface="Source Sans Pro"/>
                    <a:sym typeface="Source Sans Pro"/>
                  </a:rPr>
                  <a:t>What can I help you with today?</a:t>
                </a:r>
                <a:endParaRPr sz="1000">
                  <a:solidFill>
                    <a:schemeClr val="lt1"/>
                  </a:solidFill>
                  <a:latin typeface="Source Sans Pro"/>
                  <a:ea typeface="Source Sans Pro"/>
                  <a:cs typeface="Source Sans Pro"/>
                  <a:sym typeface="Source Sans Pro"/>
                </a:endParaRPr>
              </a:p>
            </p:txBody>
          </p:sp>
        </p:grpSp>
        <p:sp>
          <p:nvSpPr>
            <p:cNvPr id="1216" name="Google Shape;1216;p186"/>
            <p:cNvSpPr/>
            <p:nvPr/>
          </p:nvSpPr>
          <p:spPr>
            <a:xfrm flipH="1" rot="10800000">
              <a:off x="5214047" y="3337388"/>
              <a:ext cx="185700" cy="106800"/>
            </a:xfrm>
            <a:prstGeom prst="triangle">
              <a:avLst>
                <a:gd fmla="val 100000" name="adj"/>
              </a:avLst>
            </a:prstGeom>
            <a:solidFill>
              <a:srgbClr val="423B88"/>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17" name="Google Shape;1217;p186"/>
          <p:cNvSpPr/>
          <p:nvPr/>
        </p:nvSpPr>
        <p:spPr>
          <a:xfrm>
            <a:off x="2073750" y="941148"/>
            <a:ext cx="4996500" cy="1516200"/>
          </a:xfrm>
          <a:prstGeom prst="rect">
            <a:avLst/>
          </a:prstGeom>
          <a:solidFill>
            <a:srgbClr val="FFFFFF">
              <a:alpha val="54619"/>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4" name="Shape 674"/>
        <p:cNvGrpSpPr/>
        <p:nvPr/>
      </p:nvGrpSpPr>
      <p:grpSpPr>
        <a:xfrm>
          <a:off x="0" y="0"/>
          <a:ext cx="0" cy="0"/>
          <a:chOff x="0" y="0"/>
          <a:chExt cx="0" cy="0"/>
        </a:xfrm>
      </p:grpSpPr>
      <p:sp>
        <p:nvSpPr>
          <p:cNvPr id="675" name="Google Shape;675;p151"/>
          <p:cNvSpPr txBox="1"/>
          <p:nvPr>
            <p:ph type="title"/>
          </p:nvPr>
        </p:nvSpPr>
        <p:spPr>
          <a:xfrm>
            <a:off x="78857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get help</a:t>
            </a:r>
            <a:endParaRPr/>
          </a:p>
        </p:txBody>
      </p:sp>
      <p:sp>
        <p:nvSpPr>
          <p:cNvPr id="676" name="Google Shape;676;p151"/>
          <p:cNvSpPr txBox="1"/>
          <p:nvPr>
            <p:ph idx="2" type="title"/>
          </p:nvPr>
        </p:nvSpPr>
        <p:spPr>
          <a:xfrm>
            <a:off x="78857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a:t>
            </a:r>
            <a:endParaRPr/>
          </a:p>
        </p:txBody>
      </p:sp>
      <p:sp>
        <p:nvSpPr>
          <p:cNvPr id="677" name="Google Shape;677;p151"/>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Please ask your questions in the </a:t>
            </a:r>
            <a:r>
              <a:rPr b="1" lang="en"/>
              <a:t>#workshop-help</a:t>
            </a:r>
            <a:r>
              <a:rPr lang="en"/>
              <a:t> Slack channel </a:t>
            </a:r>
            <a:endParaRPr/>
          </a:p>
          <a:p>
            <a:pPr indent="-317500" lvl="0" marL="457200" rtl="0" algn="l">
              <a:spcBef>
                <a:spcPts val="0"/>
              </a:spcBef>
              <a:spcAft>
                <a:spcPts val="0"/>
              </a:spcAft>
              <a:buSzPts val="1400"/>
              <a:buChar char="●"/>
            </a:pPr>
            <a:r>
              <a:rPr lang="en"/>
              <a:t>A note on time zones:</a:t>
            </a:r>
            <a:endParaRPr/>
          </a:p>
          <a:p>
            <a:pPr indent="-317500" lvl="1" marL="914400" rtl="0" algn="l">
              <a:spcBef>
                <a:spcPts val="0"/>
              </a:spcBef>
              <a:spcAft>
                <a:spcPts val="0"/>
              </a:spcAft>
              <a:buSzPts val="1400"/>
              <a:buChar char="○"/>
            </a:pPr>
            <a:r>
              <a:rPr lang="en"/>
              <a:t>The Rasa team is based across the US and in Berlin. We’ll do our best to answer questions within team members’ working hours, but please keep in mind, some discussions may need to take place async rather than in real time.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1" name="Shape 1221"/>
        <p:cNvGrpSpPr/>
        <p:nvPr/>
      </p:nvGrpSpPr>
      <p:grpSpPr>
        <a:xfrm>
          <a:off x="0" y="0"/>
          <a:ext cx="0" cy="0"/>
          <a:chOff x="0" y="0"/>
          <a:chExt cx="0" cy="0"/>
        </a:xfrm>
      </p:grpSpPr>
      <p:sp>
        <p:nvSpPr>
          <p:cNvPr id="1222" name="Google Shape;1222;p187"/>
          <p:cNvSpPr txBox="1"/>
          <p:nvPr>
            <p:ph type="title"/>
          </p:nvPr>
        </p:nvSpPr>
        <p:spPr>
          <a:xfrm>
            <a:off x="1189525"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Conversation</a:t>
            </a:r>
            <a:endParaRPr/>
          </a:p>
        </p:txBody>
      </p:sp>
      <p:sp>
        <p:nvSpPr>
          <p:cNvPr id="1223" name="Google Shape;1223;p187"/>
          <p:cNvSpPr txBox="1"/>
          <p:nvPr>
            <p:ph idx="2" type="title"/>
          </p:nvPr>
        </p:nvSpPr>
        <p:spPr>
          <a:xfrm>
            <a:off x="1189525"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Conversation Design</a:t>
            </a:r>
            <a:endParaRPr/>
          </a:p>
        </p:txBody>
      </p:sp>
      <p:sp>
        <p:nvSpPr>
          <p:cNvPr id="1224" name="Google Shape;1224;p187"/>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lang="en" sz="1800"/>
              <a:t>How to get started with conversation design </a:t>
            </a:r>
            <a:endParaRPr sz="1800"/>
          </a:p>
          <a:p>
            <a:pPr indent="0" lvl="0" marL="0" marR="0" rtl="0" algn="l">
              <a:lnSpc>
                <a:spcPct val="115000"/>
              </a:lnSpc>
              <a:spcBef>
                <a:spcPts val="1600"/>
              </a:spcBef>
              <a:spcAft>
                <a:spcPts val="1600"/>
              </a:spcAft>
              <a:buNone/>
            </a:pPr>
            <a:r>
              <a:t/>
            </a:r>
            <a:endParaRPr sz="1800"/>
          </a:p>
        </p:txBody>
      </p:sp>
      <p:sp>
        <p:nvSpPr>
          <p:cNvPr id="1225" name="Google Shape;1225;p187"/>
          <p:cNvSpPr txBox="1"/>
          <p:nvPr/>
        </p:nvSpPr>
        <p:spPr>
          <a:xfrm>
            <a:off x="323275" y="1408200"/>
            <a:ext cx="7623600" cy="285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0"/>
              </a:spcAft>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0"/>
              </a:spcAft>
              <a:buClr>
                <a:schemeClr val="dk1"/>
              </a:buClr>
              <a:buSzPts val="1100"/>
              <a:buFont typeface="Arial"/>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0"/>
              </a:spcAft>
              <a:buClr>
                <a:schemeClr val="dk1"/>
              </a:buClr>
              <a:buSzPts val="1100"/>
              <a:buFont typeface="Arial"/>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1600"/>
              </a:spcAft>
              <a:buNone/>
            </a:pPr>
            <a:r>
              <a:t/>
            </a:r>
            <a:endParaRPr>
              <a:solidFill>
                <a:srgbClr val="757575"/>
              </a:solidFill>
              <a:latin typeface="Source Sans Pro"/>
              <a:ea typeface="Source Sans Pro"/>
              <a:cs typeface="Source Sans Pro"/>
              <a:sym typeface="Source Sans Pro"/>
            </a:endParaRPr>
          </a:p>
        </p:txBody>
      </p:sp>
      <p:sp>
        <p:nvSpPr>
          <p:cNvPr id="1226" name="Google Shape;1226;p187"/>
          <p:cNvSpPr txBox="1"/>
          <p:nvPr/>
        </p:nvSpPr>
        <p:spPr>
          <a:xfrm>
            <a:off x="323275" y="1478650"/>
            <a:ext cx="7059300" cy="3132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600">
                <a:latin typeface="Source Sans Pro"/>
                <a:ea typeface="Source Sans Pro"/>
                <a:cs typeface="Source Sans Pro"/>
                <a:sym typeface="Source Sans Pro"/>
              </a:rPr>
              <a:t>The assistant’s purpose</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Leverage the knowledge of domain experts </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Common search queries</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a:p>
            <a:pPr indent="0" lvl="0" marL="0" rtl="0" algn="l">
              <a:spcBef>
                <a:spcPts val="0"/>
              </a:spcBef>
              <a:spcAft>
                <a:spcPts val="0"/>
              </a:spcAft>
              <a:buNone/>
            </a:pPr>
            <a:r>
              <a:rPr lang="en" sz="1600">
                <a:latin typeface="Source Sans Pro"/>
                <a:ea typeface="Source Sans Pro"/>
                <a:cs typeface="Source Sans Pro"/>
                <a:sym typeface="Source Sans Pro"/>
              </a:rPr>
              <a:t>FAQs and wikis</a:t>
            </a:r>
            <a:endParaRPr sz="1600">
              <a:latin typeface="Source Sans Pro"/>
              <a:ea typeface="Source Sans Pro"/>
              <a:cs typeface="Source Sans Pro"/>
              <a:sym typeface="Source Sans Pro"/>
            </a:endParaRPr>
          </a:p>
          <a:p>
            <a:pPr indent="0" lvl="0" marL="0" rtl="0" algn="l">
              <a:spcBef>
                <a:spcPts val="0"/>
              </a:spcBef>
              <a:spcAft>
                <a:spcPts val="0"/>
              </a:spcAft>
              <a:buNone/>
            </a:pPr>
            <a:r>
              <a:t/>
            </a:r>
            <a:endParaRPr sz="1600">
              <a:latin typeface="Source Sans Pro"/>
              <a:ea typeface="Source Sans Pro"/>
              <a:cs typeface="Source Sans Pro"/>
              <a:sym typeface="Source Sans Pr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0" name="Shape 1230"/>
        <p:cNvGrpSpPr/>
        <p:nvPr/>
      </p:nvGrpSpPr>
      <p:grpSpPr>
        <a:xfrm>
          <a:off x="0" y="0"/>
          <a:ext cx="0" cy="0"/>
          <a:chOff x="0" y="0"/>
          <a:chExt cx="0" cy="0"/>
        </a:xfrm>
      </p:grpSpPr>
      <p:sp>
        <p:nvSpPr>
          <p:cNvPr id="1231" name="Google Shape;1231;p188"/>
          <p:cNvSpPr txBox="1"/>
          <p:nvPr>
            <p:ph type="title"/>
          </p:nvPr>
        </p:nvSpPr>
        <p:spPr>
          <a:xfrm>
            <a:off x="1051275"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Scope Conversation</a:t>
            </a:r>
            <a:endParaRPr/>
          </a:p>
        </p:txBody>
      </p:sp>
      <p:sp>
        <p:nvSpPr>
          <p:cNvPr id="1232" name="Google Shape;1232;p188"/>
          <p:cNvSpPr txBox="1"/>
          <p:nvPr>
            <p:ph idx="2" type="title"/>
          </p:nvPr>
        </p:nvSpPr>
        <p:spPr>
          <a:xfrm>
            <a:off x="1051275"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Conversation Design</a:t>
            </a:r>
            <a:endParaRPr/>
          </a:p>
        </p:txBody>
      </p:sp>
      <p:sp>
        <p:nvSpPr>
          <p:cNvPr id="1233" name="Google Shape;1233;p188"/>
          <p:cNvSpPr txBox="1"/>
          <p:nvPr/>
        </p:nvSpPr>
        <p:spPr>
          <a:xfrm>
            <a:off x="323275" y="1408200"/>
            <a:ext cx="7623600" cy="28575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0"/>
              </a:spcAft>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0"/>
              </a:spcAft>
              <a:buClr>
                <a:schemeClr val="dk1"/>
              </a:buClr>
              <a:buSzPts val="1100"/>
              <a:buFont typeface="Arial"/>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0"/>
              </a:spcAft>
              <a:buClr>
                <a:schemeClr val="dk1"/>
              </a:buClr>
              <a:buSzPts val="1100"/>
              <a:buFont typeface="Arial"/>
              <a:buNone/>
            </a:pPr>
            <a:r>
              <a:t/>
            </a:r>
            <a:endParaRPr>
              <a:solidFill>
                <a:srgbClr val="757575"/>
              </a:solidFill>
              <a:latin typeface="Source Sans Pro"/>
              <a:ea typeface="Source Sans Pro"/>
              <a:cs typeface="Source Sans Pro"/>
              <a:sym typeface="Source Sans Pro"/>
            </a:endParaRPr>
          </a:p>
          <a:p>
            <a:pPr indent="0" lvl="0" marL="0" marR="0" rtl="0" algn="l">
              <a:lnSpc>
                <a:spcPct val="115000"/>
              </a:lnSpc>
              <a:spcBef>
                <a:spcPts val="1600"/>
              </a:spcBef>
              <a:spcAft>
                <a:spcPts val="1600"/>
              </a:spcAft>
              <a:buNone/>
            </a:pPr>
            <a:r>
              <a:t/>
            </a:r>
            <a:endParaRPr>
              <a:solidFill>
                <a:srgbClr val="757575"/>
              </a:solidFill>
              <a:latin typeface="Source Sans Pro"/>
              <a:ea typeface="Source Sans Pro"/>
              <a:cs typeface="Source Sans Pro"/>
              <a:sym typeface="Source Sans Pro"/>
            </a:endParaRPr>
          </a:p>
        </p:txBody>
      </p:sp>
      <p:pic>
        <p:nvPicPr>
          <p:cNvPr id="1234" name="Google Shape;1234;p188"/>
          <p:cNvPicPr preferRelativeResize="0"/>
          <p:nvPr/>
        </p:nvPicPr>
        <p:blipFill>
          <a:blip r:embed="rId3">
            <a:alphaModFix/>
          </a:blip>
          <a:stretch>
            <a:fillRect/>
          </a:stretch>
        </p:blipFill>
        <p:spPr>
          <a:xfrm>
            <a:off x="370100" y="766950"/>
            <a:ext cx="7675050" cy="3925626"/>
          </a:xfrm>
          <a:prstGeom prst="rect">
            <a:avLst/>
          </a:prstGeom>
          <a:noFill/>
          <a:ln>
            <a:noFill/>
          </a:ln>
        </p:spPr>
      </p:pic>
      <p:sp>
        <p:nvSpPr>
          <p:cNvPr id="1235" name="Google Shape;1235;p188"/>
          <p:cNvSpPr txBox="1"/>
          <p:nvPr/>
        </p:nvSpPr>
        <p:spPr>
          <a:xfrm>
            <a:off x="370100" y="4557575"/>
            <a:ext cx="6097500" cy="13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en" sz="900">
                <a:solidFill>
                  <a:srgbClr val="434343"/>
                </a:solidFill>
                <a:latin typeface="Source Sans Pro"/>
                <a:ea typeface="Source Sans Pro"/>
                <a:cs typeface="Source Sans Pro"/>
                <a:sym typeface="Source Sans Pro"/>
              </a:rPr>
              <a:t>Source: Botsociety</a:t>
            </a:r>
            <a:endParaRPr i="1" sz="900">
              <a:solidFill>
                <a:srgbClr val="434343"/>
              </a:solidFill>
              <a:latin typeface="Source Sans Pro"/>
              <a:ea typeface="Source Sans Pro"/>
              <a:cs typeface="Source Sans Pro"/>
              <a:sym typeface="Source Sans Pr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9" name="Shape 1239"/>
        <p:cNvGrpSpPr/>
        <p:nvPr/>
      </p:nvGrpSpPr>
      <p:grpSpPr>
        <a:xfrm>
          <a:off x="0" y="0"/>
          <a:ext cx="0" cy="0"/>
          <a:chOff x="0" y="0"/>
          <a:chExt cx="0" cy="0"/>
        </a:xfrm>
      </p:grpSpPr>
      <p:sp>
        <p:nvSpPr>
          <p:cNvPr id="1240" name="Google Shape;1240;p189"/>
          <p:cNvSpPr txBox="1"/>
          <p:nvPr>
            <p:ph type="title"/>
          </p:nvPr>
        </p:nvSpPr>
        <p:spPr>
          <a:xfrm>
            <a:off x="1148050" y="3806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Let’s create some stories together!</a:t>
            </a:r>
            <a:endParaRPr/>
          </a:p>
        </p:txBody>
      </p:sp>
      <p:sp>
        <p:nvSpPr>
          <p:cNvPr id="1241" name="Google Shape;1241;p189"/>
          <p:cNvSpPr txBox="1"/>
          <p:nvPr>
            <p:ph idx="2" type="title"/>
          </p:nvPr>
        </p:nvSpPr>
        <p:spPr>
          <a:xfrm>
            <a:off x="1148050" y="2090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Livecoding</a:t>
            </a:r>
            <a:endParaRPr/>
          </a:p>
        </p:txBody>
      </p:sp>
      <p:sp>
        <p:nvSpPr>
          <p:cNvPr id="1242" name="Google Shape;1242;p189"/>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Check account balance </a:t>
            </a:r>
            <a:br>
              <a:rPr lang="en"/>
            </a:br>
            <a:br>
              <a:rPr lang="en"/>
            </a:br>
            <a:endParaRPr/>
          </a:p>
          <a:p>
            <a:pPr indent="-317500" lvl="0" marL="457200" rtl="0" algn="l">
              <a:spcBef>
                <a:spcPts val="0"/>
              </a:spcBef>
              <a:spcAft>
                <a:spcPts val="0"/>
              </a:spcAft>
              <a:buSzPts val="1400"/>
              <a:buChar char="●"/>
            </a:pPr>
            <a:r>
              <a:rPr lang="en"/>
              <a:t>Search transactions </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6" name="Shape 1246"/>
        <p:cNvGrpSpPr/>
        <p:nvPr/>
      </p:nvGrpSpPr>
      <p:grpSpPr>
        <a:xfrm>
          <a:off x="0" y="0"/>
          <a:ext cx="0" cy="0"/>
          <a:chOff x="0" y="0"/>
          <a:chExt cx="0" cy="0"/>
        </a:xfrm>
      </p:grpSpPr>
      <p:sp>
        <p:nvSpPr>
          <p:cNvPr id="1247" name="Google Shape;1247;p190"/>
          <p:cNvSpPr txBox="1"/>
          <p:nvPr>
            <p:ph type="title"/>
          </p:nvPr>
        </p:nvSpPr>
        <p:spPr>
          <a:xfrm>
            <a:off x="1217200" y="4090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context</a:t>
            </a:r>
            <a:endParaRPr b="1"/>
          </a:p>
        </p:txBody>
      </p:sp>
      <p:sp>
        <p:nvSpPr>
          <p:cNvPr id="1248" name="Google Shape;1248;p190"/>
          <p:cNvSpPr txBox="1"/>
          <p:nvPr>
            <p:ph idx="2" type="title"/>
          </p:nvPr>
        </p:nvSpPr>
        <p:spPr>
          <a:xfrm>
            <a:off x="1217200" y="2373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1249" name="Google Shape;1249;p190"/>
          <p:cNvSpPr/>
          <p:nvPr/>
        </p:nvSpPr>
        <p:spPr>
          <a:xfrm>
            <a:off x="2358100" y="2212200"/>
            <a:ext cx="1242900" cy="691500"/>
          </a:xfrm>
          <a:prstGeom prst="rect">
            <a:avLst/>
          </a:prstGeom>
          <a:solidFill>
            <a:srgbClr val="5A17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NLU</a:t>
            </a:r>
            <a:endParaRPr sz="1200">
              <a:solidFill>
                <a:srgbClr val="FFFFFF"/>
              </a:solidFill>
              <a:latin typeface="Karla"/>
              <a:ea typeface="Karla"/>
              <a:cs typeface="Karla"/>
              <a:sym typeface="Karla"/>
            </a:endParaRPr>
          </a:p>
        </p:txBody>
      </p:sp>
      <p:sp>
        <p:nvSpPr>
          <p:cNvPr id="1250" name="Google Shape;1250;p190"/>
          <p:cNvSpPr/>
          <p:nvPr/>
        </p:nvSpPr>
        <p:spPr>
          <a:xfrm>
            <a:off x="4232225" y="2212200"/>
            <a:ext cx="1185300" cy="691500"/>
          </a:xfrm>
          <a:prstGeom prst="rect">
            <a:avLst/>
          </a:prstGeom>
          <a:solidFill>
            <a:srgbClr val="5A17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Dialogue</a:t>
            </a:r>
            <a:br>
              <a:rPr b="1" lang="en" sz="1200">
                <a:solidFill>
                  <a:srgbClr val="FFFFFF"/>
                </a:solidFill>
                <a:latin typeface="Karla"/>
                <a:ea typeface="Karla"/>
                <a:cs typeface="Karla"/>
                <a:sym typeface="Karla"/>
              </a:rPr>
            </a:br>
            <a:r>
              <a:rPr b="1" lang="en" sz="1200">
                <a:solidFill>
                  <a:schemeClr val="lt1"/>
                </a:solidFill>
                <a:latin typeface="Karla"/>
                <a:ea typeface="Karla"/>
                <a:cs typeface="Karla"/>
                <a:sym typeface="Karla"/>
              </a:rPr>
              <a:t>Management</a:t>
            </a:r>
            <a:endParaRPr sz="1200">
              <a:solidFill>
                <a:srgbClr val="FFFFFF"/>
              </a:solidFill>
              <a:latin typeface="Karla"/>
              <a:ea typeface="Karla"/>
              <a:cs typeface="Karla"/>
              <a:sym typeface="Karla"/>
            </a:endParaRPr>
          </a:p>
        </p:txBody>
      </p:sp>
      <p:sp>
        <p:nvSpPr>
          <p:cNvPr id="1251" name="Google Shape;1251;p190"/>
          <p:cNvSpPr/>
          <p:nvPr/>
        </p:nvSpPr>
        <p:spPr>
          <a:xfrm>
            <a:off x="5788912" y="2227050"/>
            <a:ext cx="1037700" cy="661800"/>
          </a:xfrm>
          <a:prstGeom prst="rect">
            <a:avLst/>
          </a:prstGeom>
          <a:noFill/>
          <a:ln cap="flat" cmpd="sng" w="9525">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A17EE"/>
                </a:solidFill>
                <a:latin typeface="Karla"/>
                <a:ea typeface="Karla"/>
                <a:cs typeface="Karla"/>
                <a:sym typeface="Karla"/>
              </a:rPr>
              <a:t>Response</a:t>
            </a:r>
            <a:br>
              <a:rPr b="1" lang="en" sz="1200">
                <a:solidFill>
                  <a:srgbClr val="5A17EE"/>
                </a:solidFill>
                <a:latin typeface="Karla"/>
                <a:ea typeface="Karla"/>
                <a:cs typeface="Karla"/>
                <a:sym typeface="Karla"/>
              </a:rPr>
            </a:br>
            <a:r>
              <a:rPr b="1" lang="en" sz="1200">
                <a:solidFill>
                  <a:srgbClr val="5A17EE"/>
                </a:solidFill>
                <a:latin typeface="Karla"/>
                <a:ea typeface="Karla"/>
                <a:cs typeface="Karla"/>
                <a:sym typeface="Karla"/>
              </a:rPr>
              <a:t>Generator</a:t>
            </a:r>
            <a:endParaRPr b="1" sz="1200">
              <a:solidFill>
                <a:srgbClr val="5A17EE"/>
              </a:solidFill>
              <a:latin typeface="Karla"/>
              <a:ea typeface="Karla"/>
              <a:cs typeface="Karla"/>
              <a:sym typeface="Karla"/>
            </a:endParaRPr>
          </a:p>
        </p:txBody>
      </p:sp>
      <p:cxnSp>
        <p:nvCxnSpPr>
          <p:cNvPr id="1252" name="Google Shape;1252;p190"/>
          <p:cNvCxnSpPr>
            <a:stCxn id="1249" idx="3"/>
            <a:endCxn id="1250" idx="1"/>
          </p:cNvCxnSpPr>
          <p:nvPr/>
        </p:nvCxnSpPr>
        <p:spPr>
          <a:xfrm>
            <a:off x="3601000" y="2557950"/>
            <a:ext cx="631200" cy="0"/>
          </a:xfrm>
          <a:prstGeom prst="straightConnector1">
            <a:avLst/>
          </a:prstGeom>
          <a:noFill/>
          <a:ln cap="flat" cmpd="sng" w="9525">
            <a:solidFill>
              <a:srgbClr val="5A17EE"/>
            </a:solidFill>
            <a:prstDash val="solid"/>
            <a:round/>
            <a:headEnd len="med" w="med" type="none"/>
            <a:tailEnd len="med" w="med" type="triangle"/>
          </a:ln>
        </p:spPr>
      </p:cxnSp>
      <p:cxnSp>
        <p:nvCxnSpPr>
          <p:cNvPr id="1253" name="Google Shape;1253;p190"/>
          <p:cNvCxnSpPr>
            <a:stCxn id="1250" idx="3"/>
            <a:endCxn id="1251" idx="1"/>
          </p:cNvCxnSpPr>
          <p:nvPr/>
        </p:nvCxnSpPr>
        <p:spPr>
          <a:xfrm>
            <a:off x="5417525" y="2557950"/>
            <a:ext cx="371400" cy="0"/>
          </a:xfrm>
          <a:prstGeom prst="straightConnector1">
            <a:avLst/>
          </a:prstGeom>
          <a:noFill/>
          <a:ln cap="flat" cmpd="sng" w="9525">
            <a:solidFill>
              <a:srgbClr val="5A17EE"/>
            </a:solidFill>
            <a:prstDash val="solid"/>
            <a:round/>
            <a:headEnd len="med" w="med" type="none"/>
            <a:tailEnd len="med" w="med" type="triangle"/>
          </a:ln>
        </p:spPr>
      </p:cxnSp>
      <p:cxnSp>
        <p:nvCxnSpPr>
          <p:cNvPr id="1254" name="Google Shape;1254;p190"/>
          <p:cNvCxnSpPr>
            <a:stCxn id="1255" idx="2"/>
            <a:endCxn id="1250" idx="0"/>
          </p:cNvCxnSpPr>
          <p:nvPr/>
        </p:nvCxnSpPr>
        <p:spPr>
          <a:xfrm>
            <a:off x="4824875" y="1737775"/>
            <a:ext cx="0" cy="474300"/>
          </a:xfrm>
          <a:prstGeom prst="straightConnector1">
            <a:avLst/>
          </a:prstGeom>
          <a:noFill/>
          <a:ln cap="flat" cmpd="sng" w="9525">
            <a:solidFill>
              <a:srgbClr val="5A17EE"/>
            </a:solidFill>
            <a:prstDash val="solid"/>
            <a:round/>
            <a:headEnd len="med" w="med" type="none"/>
            <a:tailEnd len="med" w="med" type="triangle"/>
          </a:ln>
        </p:spPr>
      </p:cxnSp>
      <p:cxnSp>
        <p:nvCxnSpPr>
          <p:cNvPr id="1256" name="Google Shape;1256;p190"/>
          <p:cNvCxnSpPr>
            <a:stCxn id="1257" idx="3"/>
            <a:endCxn id="1249" idx="1"/>
          </p:cNvCxnSpPr>
          <p:nvPr/>
        </p:nvCxnSpPr>
        <p:spPr>
          <a:xfrm>
            <a:off x="1828075" y="2557938"/>
            <a:ext cx="530100" cy="0"/>
          </a:xfrm>
          <a:prstGeom prst="straightConnector1">
            <a:avLst/>
          </a:prstGeom>
          <a:noFill/>
          <a:ln cap="flat" cmpd="sng" w="9525">
            <a:solidFill>
              <a:srgbClr val="5A17EE"/>
            </a:solidFill>
            <a:prstDash val="solid"/>
            <a:round/>
            <a:headEnd len="med" w="med" type="none"/>
            <a:tailEnd len="med" w="med" type="triangle"/>
          </a:ln>
        </p:spPr>
      </p:cxnSp>
      <p:cxnSp>
        <p:nvCxnSpPr>
          <p:cNvPr id="1258" name="Google Shape;1258;p190"/>
          <p:cNvCxnSpPr>
            <a:stCxn id="1251" idx="3"/>
            <a:endCxn id="1259" idx="1"/>
          </p:cNvCxnSpPr>
          <p:nvPr/>
        </p:nvCxnSpPr>
        <p:spPr>
          <a:xfrm>
            <a:off x="6826612" y="2557950"/>
            <a:ext cx="573900" cy="0"/>
          </a:xfrm>
          <a:prstGeom prst="straightConnector1">
            <a:avLst/>
          </a:prstGeom>
          <a:noFill/>
          <a:ln cap="flat" cmpd="sng" w="9525">
            <a:solidFill>
              <a:srgbClr val="5A17EE"/>
            </a:solidFill>
            <a:prstDash val="solid"/>
            <a:round/>
            <a:headEnd len="med" w="med" type="none"/>
            <a:tailEnd len="med" w="med" type="triangle"/>
          </a:ln>
        </p:spPr>
      </p:cxnSp>
      <p:sp>
        <p:nvSpPr>
          <p:cNvPr id="1257" name="Google Shape;1257;p190"/>
          <p:cNvSpPr/>
          <p:nvPr/>
        </p:nvSpPr>
        <p:spPr>
          <a:xfrm>
            <a:off x="642775" y="2256438"/>
            <a:ext cx="1185300" cy="603000"/>
          </a:xfrm>
          <a:prstGeom prst="wedgeRectCallout">
            <a:avLst>
              <a:gd fmla="val -34043" name="adj1"/>
              <a:gd fmla="val 74374" name="adj2"/>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1100">
                <a:solidFill>
                  <a:srgbClr val="FFFFFF"/>
                </a:solidFill>
                <a:latin typeface="Karla"/>
                <a:ea typeface="Karla"/>
                <a:cs typeface="Karla"/>
                <a:sym typeface="Karla"/>
              </a:rPr>
              <a:t>Which one do you have on file at the moment?</a:t>
            </a:r>
            <a:endParaRPr sz="1100">
              <a:solidFill>
                <a:srgbClr val="FFFFFF"/>
              </a:solidFill>
            </a:endParaRPr>
          </a:p>
        </p:txBody>
      </p:sp>
      <p:pic>
        <p:nvPicPr>
          <p:cNvPr id="1260" name="Google Shape;1260;p190"/>
          <p:cNvPicPr preferRelativeResize="0"/>
          <p:nvPr/>
        </p:nvPicPr>
        <p:blipFill>
          <a:blip r:embed="rId3">
            <a:alphaModFix/>
          </a:blip>
          <a:stretch>
            <a:fillRect/>
          </a:stretch>
        </p:blipFill>
        <p:spPr>
          <a:xfrm>
            <a:off x="222145" y="2992304"/>
            <a:ext cx="530100" cy="530100"/>
          </a:xfrm>
          <a:prstGeom prst="rect">
            <a:avLst/>
          </a:prstGeom>
          <a:noFill/>
          <a:ln>
            <a:noFill/>
          </a:ln>
        </p:spPr>
      </p:pic>
      <p:grpSp>
        <p:nvGrpSpPr>
          <p:cNvPr id="1261" name="Google Shape;1261;p190"/>
          <p:cNvGrpSpPr/>
          <p:nvPr/>
        </p:nvGrpSpPr>
        <p:grpSpPr>
          <a:xfrm>
            <a:off x="3684703" y="1134775"/>
            <a:ext cx="1784422" cy="1013450"/>
            <a:chOff x="3760978" y="1151950"/>
            <a:chExt cx="1784422" cy="1013450"/>
          </a:xfrm>
        </p:grpSpPr>
        <p:pic>
          <p:nvPicPr>
            <p:cNvPr id="1262" name="Google Shape;1262;p190"/>
            <p:cNvPicPr preferRelativeResize="0"/>
            <p:nvPr/>
          </p:nvPicPr>
          <p:blipFill>
            <a:blip r:embed="rId4">
              <a:alphaModFix/>
            </a:blip>
            <a:stretch>
              <a:fillRect/>
            </a:stretch>
          </p:blipFill>
          <p:spPr>
            <a:xfrm>
              <a:off x="3760978" y="1687150"/>
              <a:ext cx="478250" cy="478250"/>
            </a:xfrm>
            <a:prstGeom prst="rect">
              <a:avLst/>
            </a:prstGeom>
            <a:noFill/>
            <a:ln>
              <a:noFill/>
            </a:ln>
          </p:spPr>
        </p:pic>
        <p:sp>
          <p:nvSpPr>
            <p:cNvPr id="1255" name="Google Shape;1255;p190"/>
            <p:cNvSpPr/>
            <p:nvPr/>
          </p:nvSpPr>
          <p:spPr>
            <a:xfrm>
              <a:off x="4256900" y="1151950"/>
              <a:ext cx="1288500" cy="603000"/>
            </a:xfrm>
            <a:prstGeom prst="wedgeRectCallout">
              <a:avLst>
                <a:gd fmla="val -34043" name="adj1"/>
                <a:gd fmla="val 74374" name="adj2"/>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100">
                  <a:solidFill>
                    <a:srgbClr val="767777"/>
                  </a:solidFill>
                  <a:latin typeface="Karla"/>
                  <a:ea typeface="Karla"/>
                  <a:cs typeface="Karla"/>
                  <a:sym typeface="Karla"/>
                </a:rPr>
                <a:t>Shall we mail letters to the same address too?</a:t>
              </a:r>
              <a:endParaRPr i="1" sz="1100">
                <a:solidFill>
                  <a:srgbClr val="767777"/>
                </a:solidFill>
                <a:latin typeface="Karla"/>
                <a:ea typeface="Karla"/>
                <a:cs typeface="Karla"/>
                <a:sym typeface="Karla"/>
              </a:endParaRPr>
            </a:p>
          </p:txBody>
        </p:sp>
      </p:grpSp>
      <p:grpSp>
        <p:nvGrpSpPr>
          <p:cNvPr id="1263" name="Google Shape;1263;p190"/>
          <p:cNvGrpSpPr/>
          <p:nvPr/>
        </p:nvGrpSpPr>
        <p:grpSpPr>
          <a:xfrm>
            <a:off x="7162891" y="2227050"/>
            <a:ext cx="1638309" cy="1295374"/>
            <a:chOff x="7162891" y="2183150"/>
            <a:chExt cx="1638309" cy="1295374"/>
          </a:xfrm>
        </p:grpSpPr>
        <p:pic>
          <p:nvPicPr>
            <p:cNvPr id="1264" name="Google Shape;1264;p190"/>
            <p:cNvPicPr preferRelativeResize="0"/>
            <p:nvPr/>
          </p:nvPicPr>
          <p:blipFill>
            <a:blip r:embed="rId4">
              <a:alphaModFix/>
            </a:blip>
            <a:stretch>
              <a:fillRect/>
            </a:stretch>
          </p:blipFill>
          <p:spPr>
            <a:xfrm>
              <a:off x="7162891" y="2948380"/>
              <a:ext cx="530100" cy="530144"/>
            </a:xfrm>
            <a:prstGeom prst="rect">
              <a:avLst/>
            </a:prstGeom>
            <a:noFill/>
            <a:ln>
              <a:noFill/>
            </a:ln>
          </p:spPr>
        </p:pic>
        <p:sp>
          <p:nvSpPr>
            <p:cNvPr id="1259" name="Google Shape;1259;p190"/>
            <p:cNvSpPr/>
            <p:nvPr/>
          </p:nvSpPr>
          <p:spPr>
            <a:xfrm>
              <a:off x="7400500" y="2183150"/>
              <a:ext cx="1400700" cy="661800"/>
            </a:xfrm>
            <a:prstGeom prst="wedgeRectCallout">
              <a:avLst>
                <a:gd fmla="val -34043" name="adj1"/>
                <a:gd fmla="val 74374" name="adj2"/>
              </a:avLst>
            </a:prstGeom>
            <a:solidFill>
              <a:srgbClr val="EEEEE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100">
                  <a:solidFill>
                    <a:srgbClr val="767777"/>
                  </a:solidFill>
                  <a:latin typeface="Karla"/>
                  <a:ea typeface="Karla"/>
                  <a:cs typeface="Karla"/>
                  <a:sym typeface="Karla"/>
                </a:rPr>
                <a:t>We currently send letters to... </a:t>
              </a:r>
              <a:endParaRPr i="1" sz="1100">
                <a:solidFill>
                  <a:srgbClr val="767777"/>
                </a:solidFill>
                <a:latin typeface="Karla"/>
                <a:ea typeface="Karla"/>
                <a:cs typeface="Karla"/>
                <a:sym typeface="Karla"/>
              </a:endParaRPr>
            </a:p>
          </p:txBody>
        </p:sp>
      </p:grpSp>
      <p:sp>
        <p:nvSpPr>
          <p:cNvPr id="1265" name="Google Shape;1265;p190"/>
          <p:cNvSpPr txBox="1"/>
          <p:nvPr>
            <p:ph idx="1" type="body"/>
          </p:nvPr>
        </p:nvSpPr>
        <p:spPr>
          <a:xfrm>
            <a:off x="235500" y="1241650"/>
            <a:ext cx="34491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Context: Mailing to an address</a:t>
            </a:r>
            <a:endParaRPr sz="1800"/>
          </a:p>
        </p:txBody>
      </p:sp>
      <p:sp>
        <p:nvSpPr>
          <p:cNvPr id="1266" name="Google Shape;1266;p190"/>
          <p:cNvSpPr/>
          <p:nvPr/>
        </p:nvSpPr>
        <p:spPr>
          <a:xfrm>
            <a:off x="2173375" y="3178825"/>
            <a:ext cx="1587600" cy="1171800"/>
          </a:xfrm>
          <a:prstGeom prst="bracketPair">
            <a:avLst/>
          </a:prstGeom>
          <a:solidFill>
            <a:srgbClr val="FFFFFF"/>
          </a:solidFill>
          <a:ln cap="flat" cmpd="sng" w="28575">
            <a:solidFill>
              <a:srgbClr val="5A17EE"/>
            </a:solidFill>
            <a:prstDash val="solid"/>
            <a:round/>
            <a:headEnd len="sm" w="sm"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A17EE"/>
                </a:solidFill>
                <a:latin typeface="Source Sans Pro"/>
                <a:ea typeface="Source Sans Pro"/>
                <a:cs typeface="Source Sans Pro"/>
                <a:sym typeface="Source Sans Pro"/>
              </a:rPr>
              <a:t>Intent</a:t>
            </a:r>
            <a:endParaRPr sz="1200">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5A17EE"/>
                </a:solidFill>
                <a:latin typeface="Source Sans Pro"/>
                <a:ea typeface="Source Sans Pro"/>
                <a:cs typeface="Source Sans Pro"/>
                <a:sym typeface="Source Sans Pro"/>
              </a:rPr>
              <a:t>c</a:t>
            </a:r>
            <a:r>
              <a:rPr b="1" lang="en" sz="1000">
                <a:solidFill>
                  <a:srgbClr val="5A17EE"/>
                </a:solidFill>
                <a:latin typeface="Source Sans Pro"/>
                <a:ea typeface="Source Sans Pro"/>
                <a:cs typeface="Source Sans Pro"/>
                <a:sym typeface="Source Sans Pro"/>
              </a:rPr>
              <a:t>larification_question</a:t>
            </a:r>
            <a:endParaRPr sz="1000">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5A17EE"/>
                </a:solidFill>
                <a:latin typeface="Source Sans Pro"/>
                <a:ea typeface="Source Sans Pro"/>
                <a:cs typeface="Source Sans Pro"/>
                <a:sym typeface="Source Sans Pro"/>
              </a:rPr>
              <a:t>90.5%</a:t>
            </a:r>
            <a:r>
              <a:rPr lang="en" sz="1000">
                <a:solidFill>
                  <a:srgbClr val="5A17EE"/>
                </a:solidFill>
                <a:latin typeface="Source Sans Pro"/>
                <a:ea typeface="Source Sans Pro"/>
                <a:cs typeface="Source Sans Pro"/>
                <a:sym typeface="Source Sans Pro"/>
              </a:rPr>
              <a:t> probability</a:t>
            </a:r>
            <a:endParaRPr sz="1000">
              <a:solidFill>
                <a:srgbClr val="5A17EE"/>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000">
                <a:solidFill>
                  <a:srgbClr val="5A17EE"/>
                </a:solidFill>
                <a:latin typeface="Source Sans Pro"/>
                <a:ea typeface="Source Sans Pro"/>
                <a:cs typeface="Source Sans Pro"/>
                <a:sym typeface="Source Sans Pro"/>
              </a:rPr>
              <a:t>v</a:t>
            </a:r>
            <a:r>
              <a:rPr lang="en" sz="1000">
                <a:solidFill>
                  <a:srgbClr val="5A17EE"/>
                </a:solidFill>
                <a:latin typeface="Source Sans Pro"/>
                <a:ea typeface="Source Sans Pro"/>
                <a:cs typeface="Source Sans Pro"/>
                <a:sym typeface="Source Sans Pro"/>
              </a:rPr>
              <a:t>ector = (0, 11, </a:t>
            </a:r>
            <a:r>
              <a:rPr b="1" lang="en" sz="1000">
                <a:solidFill>
                  <a:srgbClr val="5A17EE"/>
                </a:solidFill>
                <a:latin typeface="Source Sans Pro"/>
                <a:ea typeface="Source Sans Pro"/>
                <a:cs typeface="Source Sans Pro"/>
                <a:sym typeface="Source Sans Pro"/>
              </a:rPr>
              <a:t>26,</a:t>
            </a:r>
            <a:r>
              <a:rPr lang="en" sz="1000">
                <a:solidFill>
                  <a:srgbClr val="5A17EE"/>
                </a:solidFill>
                <a:latin typeface="Source Sans Pro"/>
                <a:ea typeface="Source Sans Pro"/>
                <a:cs typeface="Source Sans Pro"/>
                <a:sym typeface="Source Sans Pro"/>
              </a:rPr>
              <a:t> … , 1)</a:t>
            </a:r>
            <a:endParaRPr sz="1000">
              <a:solidFill>
                <a:srgbClr val="5A17EE"/>
              </a:solidFill>
              <a:latin typeface="Source Sans Pro"/>
              <a:ea typeface="Source Sans Pro"/>
              <a:cs typeface="Source Sans Pro"/>
              <a:sym typeface="Source Sans Pro"/>
            </a:endParaRPr>
          </a:p>
        </p:txBody>
      </p:sp>
      <p:sp>
        <p:nvSpPr>
          <p:cNvPr id="1267" name="Google Shape;1267;p190"/>
          <p:cNvSpPr/>
          <p:nvPr/>
        </p:nvSpPr>
        <p:spPr>
          <a:xfrm>
            <a:off x="3932750" y="3178825"/>
            <a:ext cx="1774500" cy="1171800"/>
          </a:xfrm>
          <a:prstGeom prst="bracketPair">
            <a:avLst/>
          </a:prstGeom>
          <a:solidFill>
            <a:srgbClr val="FFFFFF"/>
          </a:solidFill>
          <a:ln cap="flat" cmpd="sng" w="28575">
            <a:solidFill>
              <a:srgbClr val="5A17EE"/>
            </a:solidFill>
            <a:prstDash val="solid"/>
            <a:round/>
            <a:headEnd len="sm" w="sm"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A17EE"/>
                </a:solidFill>
                <a:latin typeface="Source Sans Pro"/>
                <a:ea typeface="Source Sans Pro"/>
                <a:cs typeface="Source Sans Pro"/>
                <a:sym typeface="Source Sans Pro"/>
              </a:rPr>
              <a:t>Action</a:t>
            </a:r>
            <a:endParaRPr sz="1200">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5A17EE"/>
                </a:solidFill>
                <a:latin typeface="Source Sans Pro"/>
                <a:ea typeface="Source Sans Pro"/>
                <a:cs typeface="Source Sans Pro"/>
                <a:sym typeface="Source Sans Pro"/>
              </a:rPr>
              <a:t>show_mailing_address</a:t>
            </a:r>
            <a:endParaRPr sz="1000">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5A17EE"/>
                </a:solidFill>
                <a:latin typeface="Source Sans Pro"/>
                <a:ea typeface="Source Sans Pro"/>
                <a:cs typeface="Source Sans Pro"/>
                <a:sym typeface="Source Sans Pro"/>
              </a:rPr>
              <a:t>92.5%</a:t>
            </a:r>
            <a:r>
              <a:rPr lang="en" sz="1000">
                <a:solidFill>
                  <a:srgbClr val="5A17EE"/>
                </a:solidFill>
                <a:latin typeface="Source Sans Pro"/>
                <a:ea typeface="Source Sans Pro"/>
                <a:cs typeface="Source Sans Pro"/>
                <a:sym typeface="Source Sans Pro"/>
              </a:rPr>
              <a:t> probability</a:t>
            </a:r>
            <a:endParaRPr sz="1000">
              <a:solidFill>
                <a:srgbClr val="5A17EE"/>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000">
                <a:solidFill>
                  <a:srgbClr val="5A17EE"/>
                </a:solidFill>
                <a:latin typeface="Source Sans Pro"/>
                <a:ea typeface="Source Sans Pro"/>
                <a:cs typeface="Source Sans Pro"/>
                <a:sym typeface="Source Sans Pro"/>
              </a:rPr>
              <a:t>vector =</a:t>
            </a:r>
            <a:r>
              <a:rPr lang="en" sz="1000">
                <a:solidFill>
                  <a:srgbClr val="5A17EE"/>
                </a:solidFill>
                <a:latin typeface="Source Sans Pro"/>
                <a:ea typeface="Source Sans Pro"/>
                <a:cs typeface="Source Sans Pro"/>
                <a:sym typeface="Source Sans Pro"/>
              </a:rPr>
              <a:t>(</a:t>
            </a:r>
            <a:r>
              <a:rPr b="1" lang="en" sz="1000">
                <a:solidFill>
                  <a:srgbClr val="5A17EE"/>
                </a:solidFill>
                <a:latin typeface="Source Sans Pro"/>
                <a:ea typeface="Source Sans Pro"/>
                <a:cs typeface="Source Sans Pro"/>
                <a:sym typeface="Source Sans Pro"/>
              </a:rPr>
              <a:t>2</a:t>
            </a:r>
            <a:r>
              <a:rPr lang="en" sz="1000">
                <a:solidFill>
                  <a:srgbClr val="5A17EE"/>
                </a:solidFill>
                <a:latin typeface="Source Sans Pro"/>
                <a:ea typeface="Source Sans Pro"/>
                <a:cs typeface="Source Sans Pro"/>
                <a:sym typeface="Source Sans Pro"/>
              </a:rPr>
              <a:t> , </a:t>
            </a:r>
            <a:r>
              <a:rPr b="1" lang="en" sz="1000">
                <a:solidFill>
                  <a:srgbClr val="5A17EE"/>
                </a:solidFill>
                <a:latin typeface="Source Sans Pro"/>
                <a:ea typeface="Source Sans Pro"/>
                <a:cs typeface="Source Sans Pro"/>
                <a:sym typeface="Source Sans Pro"/>
              </a:rPr>
              <a:t>212</a:t>
            </a:r>
            <a:r>
              <a:rPr lang="en" sz="1000">
                <a:solidFill>
                  <a:srgbClr val="5A17EE"/>
                </a:solidFill>
                <a:latin typeface="Source Sans Pro"/>
                <a:ea typeface="Source Sans Pro"/>
                <a:cs typeface="Source Sans Pro"/>
                <a:sym typeface="Source Sans Pro"/>
              </a:rPr>
              <a:t>, 90, … , 5)</a:t>
            </a:r>
            <a:endParaRPr sz="1000">
              <a:solidFill>
                <a:srgbClr val="5A17EE"/>
              </a:solidFill>
              <a:latin typeface="Source Sans Pro"/>
              <a:ea typeface="Source Sans Pro"/>
              <a:cs typeface="Source Sans Pro"/>
              <a:sym typeface="Source Sans Pro"/>
            </a:endParaRPr>
          </a:p>
        </p:txBody>
      </p:sp>
      <p:sp>
        <p:nvSpPr>
          <p:cNvPr id="1268" name="Google Shape;1268;p190"/>
          <p:cNvSpPr/>
          <p:nvPr/>
        </p:nvSpPr>
        <p:spPr>
          <a:xfrm>
            <a:off x="5417525" y="1120300"/>
            <a:ext cx="241500" cy="661800"/>
          </a:xfrm>
          <a:prstGeom prst="rightBrace">
            <a:avLst>
              <a:gd fmla="val 50000" name="adj1"/>
              <a:gd fmla="val 50400" name="adj2"/>
            </a:avLst>
          </a:prstGeom>
          <a:solidFill>
            <a:srgbClr val="FFFFFF"/>
          </a:solidFill>
          <a:ln cap="flat" cmpd="sng" w="28575">
            <a:solidFill>
              <a:srgbClr val="5A17EE"/>
            </a:solidFill>
            <a:prstDash val="solid"/>
            <a:round/>
            <a:headEnd len="sm" w="sm" type="none"/>
            <a:tailEnd len="med" w="med"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5A17EE"/>
              </a:solidFill>
              <a:latin typeface="Source Sans Pro"/>
              <a:ea typeface="Source Sans Pro"/>
              <a:cs typeface="Source Sans Pro"/>
              <a:sym typeface="Source Sans Pro"/>
            </a:endParaRPr>
          </a:p>
        </p:txBody>
      </p:sp>
      <p:sp>
        <p:nvSpPr>
          <p:cNvPr id="1269" name="Google Shape;1269;p190"/>
          <p:cNvSpPr txBox="1"/>
          <p:nvPr/>
        </p:nvSpPr>
        <p:spPr>
          <a:xfrm>
            <a:off x="5659200" y="1191775"/>
            <a:ext cx="2312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757575"/>
                </a:solidFill>
                <a:latin typeface="Source Sans Pro"/>
                <a:ea typeface="Source Sans Pro"/>
                <a:cs typeface="Source Sans Pro"/>
                <a:sym typeface="Source Sans Pro"/>
              </a:rPr>
              <a:t>Previous Action</a:t>
            </a:r>
            <a:endParaRPr sz="1800">
              <a:solidFill>
                <a:srgbClr val="757575"/>
              </a:solidFill>
              <a:latin typeface="Source Sans Pro"/>
              <a:ea typeface="Source Sans Pro"/>
              <a:cs typeface="Source Sans Pro"/>
              <a:sym typeface="Source Sans Pr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3" name="Shape 1273"/>
        <p:cNvGrpSpPr/>
        <p:nvPr/>
      </p:nvGrpSpPr>
      <p:grpSpPr>
        <a:xfrm>
          <a:off x="0" y="0"/>
          <a:ext cx="0" cy="0"/>
          <a:chOff x="0" y="0"/>
          <a:chExt cx="0" cy="0"/>
        </a:xfrm>
      </p:grpSpPr>
      <p:sp>
        <p:nvSpPr>
          <p:cNvPr id="1274" name="Google Shape;1274;p191"/>
          <p:cNvSpPr/>
          <p:nvPr/>
        </p:nvSpPr>
        <p:spPr>
          <a:xfrm>
            <a:off x="7400500" y="2227050"/>
            <a:ext cx="1400700" cy="661800"/>
          </a:xfrm>
          <a:prstGeom prst="wedgeRectCallout">
            <a:avLst>
              <a:gd fmla="val -34043" name="adj1"/>
              <a:gd fmla="val 74374" name="adj2"/>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100">
                <a:solidFill>
                  <a:srgbClr val="FFFFFF"/>
                </a:solidFill>
                <a:latin typeface="Karla"/>
                <a:ea typeface="Karla"/>
                <a:cs typeface="Karla"/>
                <a:sym typeface="Karla"/>
              </a:rPr>
              <a:t>We currently charge this credit card...</a:t>
            </a:r>
            <a:endParaRPr i="1" sz="1100">
              <a:solidFill>
                <a:srgbClr val="FFFFFF"/>
              </a:solidFill>
              <a:latin typeface="Karla"/>
              <a:ea typeface="Karla"/>
              <a:cs typeface="Karla"/>
              <a:sym typeface="Karla"/>
            </a:endParaRPr>
          </a:p>
        </p:txBody>
      </p:sp>
      <p:sp>
        <p:nvSpPr>
          <p:cNvPr id="1275" name="Google Shape;1275;p191"/>
          <p:cNvSpPr/>
          <p:nvPr/>
        </p:nvSpPr>
        <p:spPr>
          <a:xfrm>
            <a:off x="4175750" y="1099313"/>
            <a:ext cx="1288500" cy="603000"/>
          </a:xfrm>
          <a:prstGeom prst="wedgeRectCallout">
            <a:avLst>
              <a:gd fmla="val -34043" name="adj1"/>
              <a:gd fmla="val 74374" name="adj2"/>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rPr i="1" lang="en" sz="1100">
                <a:solidFill>
                  <a:srgbClr val="FFFFFF"/>
                </a:solidFill>
                <a:latin typeface="Karla"/>
                <a:ea typeface="Karla"/>
                <a:cs typeface="Karla"/>
                <a:sym typeface="Karla"/>
              </a:rPr>
              <a:t>Shall I also update your credit card details?</a:t>
            </a:r>
            <a:endParaRPr i="1" sz="1100">
              <a:solidFill>
                <a:srgbClr val="FFFFFF"/>
              </a:solidFill>
              <a:latin typeface="Karla"/>
              <a:ea typeface="Karla"/>
              <a:cs typeface="Karla"/>
              <a:sym typeface="Karla"/>
            </a:endParaRPr>
          </a:p>
        </p:txBody>
      </p:sp>
      <p:sp>
        <p:nvSpPr>
          <p:cNvPr id="1276" name="Google Shape;1276;p191"/>
          <p:cNvSpPr txBox="1"/>
          <p:nvPr>
            <p:ph type="title"/>
          </p:nvPr>
        </p:nvSpPr>
        <p:spPr>
          <a:xfrm>
            <a:off x="1407700" y="4090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 importance of context</a:t>
            </a:r>
            <a:endParaRPr b="1"/>
          </a:p>
        </p:txBody>
      </p:sp>
      <p:sp>
        <p:nvSpPr>
          <p:cNvPr id="1277" name="Google Shape;1277;p191"/>
          <p:cNvSpPr txBox="1"/>
          <p:nvPr>
            <p:ph idx="2" type="title"/>
          </p:nvPr>
        </p:nvSpPr>
        <p:spPr>
          <a:xfrm>
            <a:off x="1407700" y="2373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1278" name="Google Shape;1278;p191"/>
          <p:cNvSpPr/>
          <p:nvPr/>
        </p:nvSpPr>
        <p:spPr>
          <a:xfrm>
            <a:off x="2358100" y="2212200"/>
            <a:ext cx="1242900" cy="691500"/>
          </a:xfrm>
          <a:prstGeom prst="rect">
            <a:avLst/>
          </a:prstGeom>
          <a:solidFill>
            <a:srgbClr val="5A17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NLU</a:t>
            </a:r>
            <a:endParaRPr sz="1200">
              <a:solidFill>
                <a:srgbClr val="FFFFFF"/>
              </a:solidFill>
              <a:latin typeface="Karla"/>
              <a:ea typeface="Karla"/>
              <a:cs typeface="Karla"/>
              <a:sym typeface="Karla"/>
            </a:endParaRPr>
          </a:p>
        </p:txBody>
      </p:sp>
      <p:sp>
        <p:nvSpPr>
          <p:cNvPr id="1279" name="Google Shape;1279;p191"/>
          <p:cNvSpPr/>
          <p:nvPr/>
        </p:nvSpPr>
        <p:spPr>
          <a:xfrm>
            <a:off x="4232225" y="2212200"/>
            <a:ext cx="1185300" cy="691500"/>
          </a:xfrm>
          <a:prstGeom prst="rect">
            <a:avLst/>
          </a:prstGeom>
          <a:solidFill>
            <a:srgbClr val="5A17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FFFFFF"/>
                </a:solidFill>
                <a:latin typeface="Karla"/>
                <a:ea typeface="Karla"/>
                <a:cs typeface="Karla"/>
                <a:sym typeface="Karla"/>
              </a:rPr>
              <a:t>Dialogue</a:t>
            </a:r>
            <a:br>
              <a:rPr b="1" lang="en" sz="1200">
                <a:solidFill>
                  <a:srgbClr val="FFFFFF"/>
                </a:solidFill>
                <a:latin typeface="Karla"/>
                <a:ea typeface="Karla"/>
                <a:cs typeface="Karla"/>
                <a:sym typeface="Karla"/>
              </a:rPr>
            </a:br>
            <a:r>
              <a:rPr b="1" lang="en" sz="1200">
                <a:solidFill>
                  <a:schemeClr val="lt1"/>
                </a:solidFill>
                <a:latin typeface="Karla"/>
                <a:ea typeface="Karla"/>
                <a:cs typeface="Karla"/>
                <a:sym typeface="Karla"/>
              </a:rPr>
              <a:t>Management</a:t>
            </a:r>
            <a:endParaRPr sz="1200">
              <a:solidFill>
                <a:srgbClr val="FFFFFF"/>
              </a:solidFill>
              <a:latin typeface="Karla"/>
              <a:ea typeface="Karla"/>
              <a:cs typeface="Karla"/>
              <a:sym typeface="Karla"/>
            </a:endParaRPr>
          </a:p>
        </p:txBody>
      </p:sp>
      <p:sp>
        <p:nvSpPr>
          <p:cNvPr id="1280" name="Google Shape;1280;p191"/>
          <p:cNvSpPr/>
          <p:nvPr/>
        </p:nvSpPr>
        <p:spPr>
          <a:xfrm>
            <a:off x="5788912" y="2227050"/>
            <a:ext cx="1037700" cy="661800"/>
          </a:xfrm>
          <a:prstGeom prst="rect">
            <a:avLst/>
          </a:prstGeom>
          <a:noFill/>
          <a:ln cap="flat" cmpd="sng" w="9525">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1200">
                <a:solidFill>
                  <a:srgbClr val="5A17EE"/>
                </a:solidFill>
                <a:latin typeface="Karla"/>
                <a:ea typeface="Karla"/>
                <a:cs typeface="Karla"/>
                <a:sym typeface="Karla"/>
              </a:rPr>
              <a:t>Response</a:t>
            </a:r>
            <a:br>
              <a:rPr b="1" lang="en" sz="1200">
                <a:solidFill>
                  <a:srgbClr val="5A17EE"/>
                </a:solidFill>
                <a:latin typeface="Karla"/>
                <a:ea typeface="Karla"/>
                <a:cs typeface="Karla"/>
                <a:sym typeface="Karla"/>
              </a:rPr>
            </a:br>
            <a:r>
              <a:rPr b="1" lang="en" sz="1200">
                <a:solidFill>
                  <a:srgbClr val="5A17EE"/>
                </a:solidFill>
                <a:latin typeface="Karla"/>
                <a:ea typeface="Karla"/>
                <a:cs typeface="Karla"/>
                <a:sym typeface="Karla"/>
              </a:rPr>
              <a:t>Generator</a:t>
            </a:r>
            <a:endParaRPr b="1" sz="1200">
              <a:solidFill>
                <a:srgbClr val="5A17EE"/>
              </a:solidFill>
              <a:latin typeface="Karla"/>
              <a:ea typeface="Karla"/>
              <a:cs typeface="Karla"/>
              <a:sym typeface="Karla"/>
            </a:endParaRPr>
          </a:p>
        </p:txBody>
      </p:sp>
      <p:cxnSp>
        <p:nvCxnSpPr>
          <p:cNvPr id="1281" name="Google Shape;1281;p191"/>
          <p:cNvCxnSpPr>
            <a:stCxn id="1278" idx="3"/>
            <a:endCxn id="1279" idx="1"/>
          </p:cNvCxnSpPr>
          <p:nvPr/>
        </p:nvCxnSpPr>
        <p:spPr>
          <a:xfrm>
            <a:off x="3601000" y="2557950"/>
            <a:ext cx="631200" cy="0"/>
          </a:xfrm>
          <a:prstGeom prst="straightConnector1">
            <a:avLst/>
          </a:prstGeom>
          <a:noFill/>
          <a:ln cap="flat" cmpd="sng" w="9525">
            <a:solidFill>
              <a:srgbClr val="5A17EE"/>
            </a:solidFill>
            <a:prstDash val="solid"/>
            <a:round/>
            <a:headEnd len="med" w="med" type="none"/>
            <a:tailEnd len="med" w="med" type="triangle"/>
          </a:ln>
        </p:spPr>
      </p:cxnSp>
      <p:cxnSp>
        <p:nvCxnSpPr>
          <p:cNvPr id="1282" name="Google Shape;1282;p191"/>
          <p:cNvCxnSpPr>
            <a:stCxn id="1279" idx="3"/>
            <a:endCxn id="1280" idx="1"/>
          </p:cNvCxnSpPr>
          <p:nvPr/>
        </p:nvCxnSpPr>
        <p:spPr>
          <a:xfrm>
            <a:off x="5417525" y="2557950"/>
            <a:ext cx="371400" cy="0"/>
          </a:xfrm>
          <a:prstGeom prst="straightConnector1">
            <a:avLst/>
          </a:prstGeom>
          <a:noFill/>
          <a:ln cap="flat" cmpd="sng" w="9525">
            <a:solidFill>
              <a:srgbClr val="5A17EE"/>
            </a:solidFill>
            <a:prstDash val="solid"/>
            <a:round/>
            <a:headEnd len="med" w="med" type="none"/>
            <a:tailEnd len="med" w="med" type="triangle"/>
          </a:ln>
        </p:spPr>
      </p:cxnSp>
      <p:cxnSp>
        <p:nvCxnSpPr>
          <p:cNvPr id="1283" name="Google Shape;1283;p191"/>
          <p:cNvCxnSpPr>
            <a:stCxn id="1275" idx="2"/>
            <a:endCxn id="1279" idx="0"/>
          </p:cNvCxnSpPr>
          <p:nvPr/>
        </p:nvCxnSpPr>
        <p:spPr>
          <a:xfrm>
            <a:off x="4820000" y="1702313"/>
            <a:ext cx="4800" cy="510000"/>
          </a:xfrm>
          <a:prstGeom prst="straightConnector1">
            <a:avLst/>
          </a:prstGeom>
          <a:noFill/>
          <a:ln cap="flat" cmpd="sng" w="9525">
            <a:solidFill>
              <a:srgbClr val="5A17EE"/>
            </a:solidFill>
            <a:prstDash val="solid"/>
            <a:round/>
            <a:headEnd len="med" w="med" type="none"/>
            <a:tailEnd len="med" w="med" type="triangle"/>
          </a:ln>
        </p:spPr>
      </p:cxnSp>
      <p:cxnSp>
        <p:nvCxnSpPr>
          <p:cNvPr id="1284" name="Google Shape;1284;p191"/>
          <p:cNvCxnSpPr>
            <a:stCxn id="1285" idx="3"/>
            <a:endCxn id="1278" idx="1"/>
          </p:cNvCxnSpPr>
          <p:nvPr/>
        </p:nvCxnSpPr>
        <p:spPr>
          <a:xfrm>
            <a:off x="1828075" y="2557938"/>
            <a:ext cx="530100" cy="0"/>
          </a:xfrm>
          <a:prstGeom prst="straightConnector1">
            <a:avLst/>
          </a:prstGeom>
          <a:noFill/>
          <a:ln cap="flat" cmpd="sng" w="9525">
            <a:solidFill>
              <a:srgbClr val="5A17EE"/>
            </a:solidFill>
            <a:prstDash val="solid"/>
            <a:round/>
            <a:headEnd len="med" w="med" type="none"/>
            <a:tailEnd len="med" w="med" type="triangle"/>
          </a:ln>
        </p:spPr>
      </p:cxnSp>
      <p:cxnSp>
        <p:nvCxnSpPr>
          <p:cNvPr id="1286" name="Google Shape;1286;p191"/>
          <p:cNvCxnSpPr>
            <a:stCxn id="1280" idx="3"/>
            <a:endCxn id="1274" idx="1"/>
          </p:cNvCxnSpPr>
          <p:nvPr/>
        </p:nvCxnSpPr>
        <p:spPr>
          <a:xfrm>
            <a:off x="6826612" y="2557950"/>
            <a:ext cx="573900" cy="0"/>
          </a:xfrm>
          <a:prstGeom prst="straightConnector1">
            <a:avLst/>
          </a:prstGeom>
          <a:noFill/>
          <a:ln cap="flat" cmpd="sng" w="9525">
            <a:solidFill>
              <a:srgbClr val="5A17EE"/>
            </a:solidFill>
            <a:prstDash val="solid"/>
            <a:round/>
            <a:headEnd len="med" w="med" type="none"/>
            <a:tailEnd len="med" w="med" type="triangle"/>
          </a:ln>
        </p:spPr>
      </p:cxnSp>
      <p:sp>
        <p:nvSpPr>
          <p:cNvPr id="1285" name="Google Shape;1285;p191"/>
          <p:cNvSpPr/>
          <p:nvPr/>
        </p:nvSpPr>
        <p:spPr>
          <a:xfrm>
            <a:off x="642775" y="2256438"/>
            <a:ext cx="1185300" cy="603000"/>
          </a:xfrm>
          <a:prstGeom prst="wedgeRectCallout">
            <a:avLst>
              <a:gd fmla="val -34043" name="adj1"/>
              <a:gd fmla="val 74374" name="adj2"/>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i="1" lang="en" sz="1100">
                <a:solidFill>
                  <a:srgbClr val="FFFFFF"/>
                </a:solidFill>
                <a:latin typeface="Karla"/>
                <a:ea typeface="Karla"/>
                <a:cs typeface="Karla"/>
                <a:sym typeface="Karla"/>
              </a:rPr>
              <a:t>Which one do you have on file at the moment?</a:t>
            </a:r>
            <a:endParaRPr sz="1100">
              <a:solidFill>
                <a:srgbClr val="FFFFFF"/>
              </a:solidFill>
            </a:endParaRPr>
          </a:p>
        </p:txBody>
      </p:sp>
      <p:pic>
        <p:nvPicPr>
          <p:cNvPr id="1287" name="Google Shape;1287;p191"/>
          <p:cNvPicPr preferRelativeResize="0"/>
          <p:nvPr/>
        </p:nvPicPr>
        <p:blipFill>
          <a:blip r:embed="rId3">
            <a:alphaModFix/>
          </a:blip>
          <a:stretch>
            <a:fillRect/>
          </a:stretch>
        </p:blipFill>
        <p:spPr>
          <a:xfrm>
            <a:off x="222145" y="2992304"/>
            <a:ext cx="530100" cy="530100"/>
          </a:xfrm>
          <a:prstGeom prst="rect">
            <a:avLst/>
          </a:prstGeom>
          <a:noFill/>
          <a:ln>
            <a:noFill/>
          </a:ln>
        </p:spPr>
      </p:pic>
      <p:pic>
        <p:nvPicPr>
          <p:cNvPr id="1288" name="Google Shape;1288;p191"/>
          <p:cNvPicPr preferRelativeResize="0"/>
          <p:nvPr/>
        </p:nvPicPr>
        <p:blipFill>
          <a:blip r:embed="rId4">
            <a:alphaModFix/>
          </a:blip>
          <a:stretch>
            <a:fillRect/>
          </a:stretch>
        </p:blipFill>
        <p:spPr>
          <a:xfrm>
            <a:off x="3684703" y="1669975"/>
            <a:ext cx="478250" cy="478250"/>
          </a:xfrm>
          <a:prstGeom prst="rect">
            <a:avLst/>
          </a:prstGeom>
          <a:noFill/>
          <a:ln>
            <a:noFill/>
          </a:ln>
        </p:spPr>
      </p:pic>
      <p:pic>
        <p:nvPicPr>
          <p:cNvPr id="1289" name="Google Shape;1289;p191"/>
          <p:cNvPicPr preferRelativeResize="0"/>
          <p:nvPr/>
        </p:nvPicPr>
        <p:blipFill>
          <a:blip r:embed="rId4">
            <a:alphaModFix/>
          </a:blip>
          <a:stretch>
            <a:fillRect/>
          </a:stretch>
        </p:blipFill>
        <p:spPr>
          <a:xfrm>
            <a:off x="7171666" y="2992280"/>
            <a:ext cx="530100" cy="530144"/>
          </a:xfrm>
          <a:prstGeom prst="rect">
            <a:avLst/>
          </a:prstGeom>
          <a:noFill/>
          <a:ln>
            <a:noFill/>
          </a:ln>
        </p:spPr>
      </p:pic>
      <p:sp>
        <p:nvSpPr>
          <p:cNvPr id="1290" name="Google Shape;1290;p191"/>
          <p:cNvSpPr txBox="1"/>
          <p:nvPr>
            <p:ph idx="1" type="body"/>
          </p:nvPr>
        </p:nvSpPr>
        <p:spPr>
          <a:xfrm>
            <a:off x="222150" y="1212200"/>
            <a:ext cx="33654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Context: Update Billing Info</a:t>
            </a:r>
            <a:endParaRPr sz="1800"/>
          </a:p>
        </p:txBody>
      </p:sp>
      <p:sp>
        <p:nvSpPr>
          <p:cNvPr id="1291" name="Google Shape;1291;p191"/>
          <p:cNvSpPr/>
          <p:nvPr/>
        </p:nvSpPr>
        <p:spPr>
          <a:xfrm>
            <a:off x="2173375" y="3178825"/>
            <a:ext cx="1587600" cy="1171800"/>
          </a:xfrm>
          <a:prstGeom prst="bracketPair">
            <a:avLst/>
          </a:prstGeom>
          <a:solidFill>
            <a:srgbClr val="FFFFFF"/>
          </a:solidFill>
          <a:ln cap="flat" cmpd="sng" w="28575">
            <a:solidFill>
              <a:srgbClr val="5A17EE"/>
            </a:solidFill>
            <a:prstDash val="solid"/>
            <a:round/>
            <a:headEnd len="sm" w="sm"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A17EE"/>
                </a:solidFill>
                <a:latin typeface="Source Sans Pro"/>
                <a:ea typeface="Source Sans Pro"/>
                <a:cs typeface="Source Sans Pro"/>
                <a:sym typeface="Source Sans Pro"/>
              </a:rPr>
              <a:t>Intent</a:t>
            </a:r>
            <a:endParaRPr sz="1200">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5A17EE"/>
                </a:solidFill>
                <a:latin typeface="Source Sans Pro"/>
                <a:ea typeface="Source Sans Pro"/>
                <a:cs typeface="Source Sans Pro"/>
                <a:sym typeface="Source Sans Pro"/>
              </a:rPr>
              <a:t>clarification_question</a:t>
            </a:r>
            <a:endParaRPr sz="1000">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5A17EE"/>
                </a:solidFill>
                <a:latin typeface="Source Sans Pro"/>
                <a:ea typeface="Source Sans Pro"/>
                <a:cs typeface="Source Sans Pro"/>
                <a:sym typeface="Source Sans Pro"/>
              </a:rPr>
              <a:t>90.5%</a:t>
            </a:r>
            <a:r>
              <a:rPr lang="en" sz="1000">
                <a:solidFill>
                  <a:srgbClr val="5A17EE"/>
                </a:solidFill>
                <a:latin typeface="Source Sans Pro"/>
                <a:ea typeface="Source Sans Pro"/>
                <a:cs typeface="Source Sans Pro"/>
                <a:sym typeface="Source Sans Pro"/>
              </a:rPr>
              <a:t> probability</a:t>
            </a:r>
            <a:endParaRPr sz="1000">
              <a:solidFill>
                <a:srgbClr val="5A17EE"/>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000">
                <a:solidFill>
                  <a:srgbClr val="5A17EE"/>
                </a:solidFill>
                <a:latin typeface="Source Sans Pro"/>
                <a:ea typeface="Source Sans Pro"/>
                <a:cs typeface="Source Sans Pro"/>
                <a:sym typeface="Source Sans Pro"/>
              </a:rPr>
              <a:t>vector = (0, 11, </a:t>
            </a:r>
            <a:r>
              <a:rPr b="1" lang="en" sz="1000">
                <a:solidFill>
                  <a:srgbClr val="5A17EE"/>
                </a:solidFill>
                <a:latin typeface="Source Sans Pro"/>
                <a:ea typeface="Source Sans Pro"/>
                <a:cs typeface="Source Sans Pro"/>
                <a:sym typeface="Source Sans Pro"/>
              </a:rPr>
              <a:t>26,</a:t>
            </a:r>
            <a:r>
              <a:rPr lang="en" sz="1000">
                <a:solidFill>
                  <a:srgbClr val="5A17EE"/>
                </a:solidFill>
                <a:latin typeface="Source Sans Pro"/>
                <a:ea typeface="Source Sans Pro"/>
                <a:cs typeface="Source Sans Pro"/>
                <a:sym typeface="Source Sans Pro"/>
              </a:rPr>
              <a:t> … , 1)</a:t>
            </a:r>
            <a:endParaRPr sz="1000">
              <a:solidFill>
                <a:srgbClr val="5A17EE"/>
              </a:solidFill>
              <a:latin typeface="Source Sans Pro"/>
              <a:ea typeface="Source Sans Pro"/>
              <a:cs typeface="Source Sans Pro"/>
              <a:sym typeface="Source Sans Pro"/>
            </a:endParaRPr>
          </a:p>
        </p:txBody>
      </p:sp>
      <p:sp>
        <p:nvSpPr>
          <p:cNvPr id="1292" name="Google Shape;1292;p191"/>
          <p:cNvSpPr/>
          <p:nvPr/>
        </p:nvSpPr>
        <p:spPr>
          <a:xfrm>
            <a:off x="3932750" y="3178825"/>
            <a:ext cx="1774500" cy="1171800"/>
          </a:xfrm>
          <a:prstGeom prst="bracketPair">
            <a:avLst/>
          </a:prstGeom>
          <a:solidFill>
            <a:srgbClr val="FFFFFF"/>
          </a:solidFill>
          <a:ln cap="flat" cmpd="sng" w="28575">
            <a:solidFill>
              <a:srgbClr val="5A17EE"/>
            </a:solidFill>
            <a:prstDash val="solid"/>
            <a:round/>
            <a:headEnd len="sm" w="sm" type="none"/>
            <a:tailEnd len="med" w="med"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5A17EE"/>
                </a:solidFill>
                <a:latin typeface="Source Sans Pro"/>
                <a:ea typeface="Source Sans Pro"/>
                <a:cs typeface="Source Sans Pro"/>
                <a:sym typeface="Source Sans Pro"/>
              </a:rPr>
              <a:t>Action</a:t>
            </a:r>
            <a:endParaRPr sz="1200">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5A17EE"/>
                </a:solidFill>
                <a:latin typeface="Source Sans Pro"/>
                <a:ea typeface="Source Sans Pro"/>
                <a:cs typeface="Source Sans Pro"/>
                <a:sym typeface="Source Sans Pro"/>
              </a:rPr>
              <a:t>show_payment_info</a:t>
            </a:r>
            <a:endParaRPr sz="1000">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b="1" lang="en" sz="1000">
                <a:solidFill>
                  <a:srgbClr val="5A17EE"/>
                </a:solidFill>
                <a:latin typeface="Source Sans Pro"/>
                <a:ea typeface="Source Sans Pro"/>
                <a:cs typeface="Source Sans Pro"/>
                <a:sym typeface="Source Sans Pro"/>
              </a:rPr>
              <a:t>89.3</a:t>
            </a:r>
            <a:r>
              <a:rPr b="1" lang="en" sz="1000">
                <a:solidFill>
                  <a:srgbClr val="5A17EE"/>
                </a:solidFill>
                <a:latin typeface="Source Sans Pro"/>
                <a:ea typeface="Source Sans Pro"/>
                <a:cs typeface="Source Sans Pro"/>
                <a:sym typeface="Source Sans Pro"/>
              </a:rPr>
              <a:t>%</a:t>
            </a:r>
            <a:r>
              <a:rPr lang="en" sz="1000">
                <a:solidFill>
                  <a:srgbClr val="5A17EE"/>
                </a:solidFill>
                <a:latin typeface="Source Sans Pro"/>
                <a:ea typeface="Source Sans Pro"/>
                <a:cs typeface="Source Sans Pro"/>
                <a:sym typeface="Source Sans Pro"/>
              </a:rPr>
              <a:t> probability</a:t>
            </a:r>
            <a:endParaRPr sz="1000">
              <a:solidFill>
                <a:srgbClr val="5A17EE"/>
              </a:solidFill>
              <a:latin typeface="Source Sans Pro"/>
              <a:ea typeface="Source Sans Pro"/>
              <a:cs typeface="Source Sans Pro"/>
              <a:sym typeface="Source Sans Pro"/>
            </a:endParaRPr>
          </a:p>
          <a:p>
            <a:pPr indent="0" lvl="0" marL="0" rtl="0" algn="l">
              <a:spcBef>
                <a:spcPts val="0"/>
              </a:spcBef>
              <a:spcAft>
                <a:spcPts val="0"/>
              </a:spcAft>
              <a:buClr>
                <a:schemeClr val="dk1"/>
              </a:buClr>
              <a:buSzPts val="1100"/>
              <a:buFont typeface="Arial"/>
              <a:buNone/>
            </a:pPr>
            <a:r>
              <a:rPr lang="en" sz="1000">
                <a:solidFill>
                  <a:srgbClr val="5A17EE"/>
                </a:solidFill>
                <a:latin typeface="Source Sans Pro"/>
                <a:ea typeface="Source Sans Pro"/>
                <a:cs typeface="Source Sans Pro"/>
                <a:sym typeface="Source Sans Pro"/>
              </a:rPr>
              <a:t>vector =(</a:t>
            </a:r>
            <a:r>
              <a:rPr b="1" lang="en" sz="1000">
                <a:solidFill>
                  <a:srgbClr val="5A17EE"/>
                </a:solidFill>
                <a:latin typeface="Source Sans Pro"/>
                <a:ea typeface="Source Sans Pro"/>
                <a:cs typeface="Source Sans Pro"/>
                <a:sym typeface="Source Sans Pro"/>
              </a:rPr>
              <a:t>4</a:t>
            </a:r>
            <a:r>
              <a:rPr lang="en" sz="1000">
                <a:solidFill>
                  <a:srgbClr val="5A17EE"/>
                </a:solidFill>
                <a:latin typeface="Source Sans Pro"/>
                <a:ea typeface="Source Sans Pro"/>
                <a:cs typeface="Source Sans Pro"/>
                <a:sym typeface="Source Sans Pro"/>
              </a:rPr>
              <a:t> , </a:t>
            </a:r>
            <a:r>
              <a:rPr b="1" lang="en" sz="1000">
                <a:solidFill>
                  <a:srgbClr val="5A17EE"/>
                </a:solidFill>
                <a:latin typeface="Source Sans Pro"/>
                <a:ea typeface="Source Sans Pro"/>
                <a:cs typeface="Source Sans Pro"/>
                <a:sym typeface="Source Sans Pro"/>
              </a:rPr>
              <a:t>170</a:t>
            </a:r>
            <a:r>
              <a:rPr lang="en" sz="1000">
                <a:solidFill>
                  <a:srgbClr val="5A17EE"/>
                </a:solidFill>
                <a:latin typeface="Source Sans Pro"/>
                <a:ea typeface="Source Sans Pro"/>
                <a:cs typeface="Source Sans Pro"/>
                <a:sym typeface="Source Sans Pro"/>
              </a:rPr>
              <a:t>, 90, … , 5)</a:t>
            </a:r>
            <a:endParaRPr sz="1000">
              <a:solidFill>
                <a:srgbClr val="5A17EE"/>
              </a:solidFill>
              <a:latin typeface="Source Sans Pro"/>
              <a:ea typeface="Source Sans Pro"/>
              <a:cs typeface="Source Sans Pro"/>
              <a:sym typeface="Source Sans Pro"/>
            </a:endParaRPr>
          </a:p>
        </p:txBody>
      </p:sp>
      <p:sp>
        <p:nvSpPr>
          <p:cNvPr id="1293" name="Google Shape;1293;p191"/>
          <p:cNvSpPr/>
          <p:nvPr/>
        </p:nvSpPr>
        <p:spPr>
          <a:xfrm>
            <a:off x="5547250" y="1070825"/>
            <a:ext cx="241500" cy="661800"/>
          </a:xfrm>
          <a:prstGeom prst="rightBrace">
            <a:avLst>
              <a:gd fmla="val 50000" name="adj1"/>
              <a:gd fmla="val 50400" name="adj2"/>
            </a:avLst>
          </a:prstGeom>
          <a:solidFill>
            <a:srgbClr val="FFFFFF"/>
          </a:solidFill>
          <a:ln cap="flat" cmpd="sng" w="28575">
            <a:solidFill>
              <a:srgbClr val="5A17EE"/>
            </a:solidFill>
            <a:prstDash val="solid"/>
            <a:round/>
            <a:headEnd len="sm" w="sm" type="none"/>
            <a:tailEnd len="med" w="med" type="none"/>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sz="1200">
              <a:solidFill>
                <a:srgbClr val="5A17EE"/>
              </a:solidFill>
              <a:latin typeface="Source Sans Pro"/>
              <a:ea typeface="Source Sans Pro"/>
              <a:cs typeface="Source Sans Pro"/>
              <a:sym typeface="Source Sans Pro"/>
            </a:endParaRPr>
          </a:p>
        </p:txBody>
      </p:sp>
      <p:sp>
        <p:nvSpPr>
          <p:cNvPr id="1294" name="Google Shape;1294;p191"/>
          <p:cNvSpPr txBox="1"/>
          <p:nvPr/>
        </p:nvSpPr>
        <p:spPr>
          <a:xfrm>
            <a:off x="5788925" y="1142300"/>
            <a:ext cx="2312400" cy="489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800">
                <a:solidFill>
                  <a:srgbClr val="757575"/>
                </a:solidFill>
                <a:latin typeface="Source Sans Pro"/>
                <a:ea typeface="Source Sans Pro"/>
                <a:cs typeface="Source Sans Pro"/>
                <a:sym typeface="Source Sans Pro"/>
              </a:rPr>
              <a:t>Previous Action</a:t>
            </a:r>
            <a:endParaRPr sz="1800">
              <a:solidFill>
                <a:srgbClr val="757575"/>
              </a:solidFill>
              <a:latin typeface="Source Sans Pro"/>
              <a:ea typeface="Source Sans Pro"/>
              <a:cs typeface="Source Sans Pro"/>
              <a:sym typeface="Source Sans Pr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8" name="Shape 1298"/>
        <p:cNvGrpSpPr/>
        <p:nvPr/>
      </p:nvGrpSpPr>
      <p:grpSpPr>
        <a:xfrm>
          <a:off x="0" y="0"/>
          <a:ext cx="0" cy="0"/>
          <a:chOff x="0" y="0"/>
          <a:chExt cx="0" cy="0"/>
        </a:xfrm>
      </p:grpSpPr>
      <p:sp>
        <p:nvSpPr>
          <p:cNvPr id="1299" name="Google Shape;1299;p192"/>
          <p:cNvSpPr txBox="1"/>
          <p:nvPr>
            <p:ph type="title"/>
          </p:nvPr>
        </p:nvSpPr>
        <p:spPr>
          <a:xfrm>
            <a:off x="1135250" y="4083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Dialogue Handling</a:t>
            </a:r>
            <a:endParaRPr/>
          </a:p>
        </p:txBody>
      </p:sp>
      <p:sp>
        <p:nvSpPr>
          <p:cNvPr id="1300" name="Google Shape;1300;p192"/>
          <p:cNvSpPr txBox="1"/>
          <p:nvPr>
            <p:ph idx="2" type="title"/>
          </p:nvPr>
        </p:nvSpPr>
        <p:spPr>
          <a:xfrm>
            <a:off x="1135250" y="23667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1301" name="Google Shape;1301;p192"/>
          <p:cNvSpPr/>
          <p:nvPr/>
        </p:nvSpPr>
        <p:spPr>
          <a:xfrm>
            <a:off x="841275" y="1322200"/>
            <a:ext cx="1633200" cy="741000"/>
          </a:xfrm>
          <a:prstGeom prst="wedgeRectCallout">
            <a:avLst>
              <a:gd fmla="val -58564" name="adj1"/>
              <a:gd fmla="val 40425" name="adj2"/>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rgbClr val="757575"/>
                </a:solidFill>
                <a:latin typeface="Source Sans Pro"/>
                <a:ea typeface="Source Sans Pro"/>
                <a:cs typeface="Source Sans Pro"/>
                <a:sym typeface="Source Sans Pro"/>
              </a:rPr>
              <a:t>How much did I spend at Starbucks last week?</a:t>
            </a:r>
            <a:endParaRPr i="1" sz="1200">
              <a:solidFill>
                <a:srgbClr val="757575"/>
              </a:solidFill>
              <a:latin typeface="Source Sans Pro"/>
              <a:ea typeface="Source Sans Pro"/>
              <a:cs typeface="Source Sans Pro"/>
              <a:sym typeface="Source Sans Pro"/>
            </a:endParaRPr>
          </a:p>
        </p:txBody>
      </p:sp>
      <p:sp>
        <p:nvSpPr>
          <p:cNvPr id="1302" name="Google Shape;1302;p192"/>
          <p:cNvSpPr/>
          <p:nvPr/>
        </p:nvSpPr>
        <p:spPr>
          <a:xfrm>
            <a:off x="1433425" y="2136775"/>
            <a:ext cx="1041000" cy="250200"/>
          </a:xfrm>
          <a:prstGeom prst="rect">
            <a:avLst/>
          </a:prstGeom>
          <a:noFill/>
          <a:ln cap="flat" cmpd="sng" w="19050">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en">
                <a:solidFill>
                  <a:srgbClr val="757575"/>
                </a:solidFill>
                <a:latin typeface="Source Sans Pro"/>
                <a:ea typeface="Source Sans Pro"/>
                <a:cs typeface="Source Sans Pro"/>
                <a:sym typeface="Source Sans Pro"/>
              </a:rPr>
              <a:t>Intent</a:t>
            </a:r>
            <a:endParaRPr i="1">
              <a:solidFill>
                <a:srgbClr val="757575"/>
              </a:solidFill>
              <a:latin typeface="Source Sans Pro"/>
              <a:ea typeface="Source Sans Pro"/>
              <a:cs typeface="Source Sans Pro"/>
              <a:sym typeface="Source Sans Pro"/>
            </a:endParaRPr>
          </a:p>
        </p:txBody>
      </p:sp>
      <p:sp>
        <p:nvSpPr>
          <p:cNvPr id="1303" name="Google Shape;1303;p192"/>
          <p:cNvSpPr/>
          <p:nvPr/>
        </p:nvSpPr>
        <p:spPr>
          <a:xfrm>
            <a:off x="1433425" y="2469000"/>
            <a:ext cx="1041000" cy="250200"/>
          </a:xfrm>
          <a:prstGeom prst="rect">
            <a:avLst/>
          </a:prstGeom>
          <a:noFill/>
          <a:ln cap="flat" cmpd="sng" w="19050">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solidFill>
                  <a:srgbClr val="757575"/>
                </a:solidFill>
                <a:latin typeface="Source Sans Pro"/>
                <a:ea typeface="Source Sans Pro"/>
                <a:cs typeface="Source Sans Pro"/>
                <a:sym typeface="Source Sans Pro"/>
              </a:rPr>
              <a:t>Entities</a:t>
            </a:r>
            <a:endParaRPr i="1">
              <a:solidFill>
                <a:srgbClr val="757575"/>
              </a:solidFill>
              <a:latin typeface="Source Sans Pro"/>
              <a:ea typeface="Source Sans Pro"/>
              <a:cs typeface="Source Sans Pro"/>
              <a:sym typeface="Source Sans Pro"/>
            </a:endParaRPr>
          </a:p>
        </p:txBody>
      </p:sp>
      <p:cxnSp>
        <p:nvCxnSpPr>
          <p:cNvPr id="1304" name="Google Shape;1304;p192"/>
          <p:cNvCxnSpPr>
            <a:endCxn id="1303" idx="1"/>
          </p:cNvCxnSpPr>
          <p:nvPr/>
        </p:nvCxnSpPr>
        <p:spPr>
          <a:xfrm flipH="1" rot="-5400000">
            <a:off x="1011325" y="2172000"/>
            <a:ext cx="525900" cy="318300"/>
          </a:xfrm>
          <a:prstGeom prst="bentConnector2">
            <a:avLst/>
          </a:prstGeom>
          <a:noFill/>
          <a:ln cap="flat" cmpd="sng" w="9525">
            <a:solidFill>
              <a:srgbClr val="5A17EE"/>
            </a:solidFill>
            <a:prstDash val="solid"/>
            <a:round/>
            <a:headEnd len="med" w="med" type="none"/>
            <a:tailEnd len="med" w="med" type="triangle"/>
          </a:ln>
        </p:spPr>
      </p:cxnSp>
      <p:cxnSp>
        <p:nvCxnSpPr>
          <p:cNvPr id="1305" name="Google Shape;1305;p192"/>
          <p:cNvCxnSpPr>
            <a:endCxn id="1302" idx="1"/>
          </p:cNvCxnSpPr>
          <p:nvPr/>
        </p:nvCxnSpPr>
        <p:spPr>
          <a:xfrm>
            <a:off x="1115125" y="2059075"/>
            <a:ext cx="318300" cy="202800"/>
          </a:xfrm>
          <a:prstGeom prst="bentConnector3">
            <a:avLst>
              <a:gd fmla="val -31" name="adj1"/>
            </a:avLst>
          </a:prstGeom>
          <a:noFill/>
          <a:ln cap="flat" cmpd="sng" w="9525">
            <a:solidFill>
              <a:srgbClr val="5A17EE"/>
            </a:solidFill>
            <a:prstDash val="solid"/>
            <a:round/>
            <a:headEnd len="med" w="med" type="none"/>
            <a:tailEnd len="med" w="med" type="triangle"/>
          </a:ln>
        </p:spPr>
      </p:cxnSp>
      <p:sp>
        <p:nvSpPr>
          <p:cNvPr id="1306" name="Google Shape;1306;p192"/>
          <p:cNvSpPr/>
          <p:nvPr/>
        </p:nvSpPr>
        <p:spPr>
          <a:xfrm>
            <a:off x="5502938" y="1454138"/>
            <a:ext cx="477000" cy="477000"/>
          </a:xfrm>
          <a:prstGeom prst="mathEqual">
            <a:avLst>
              <a:gd fmla="val 23520" name="adj1"/>
              <a:gd fmla="val 11760" name="adj2"/>
            </a:avLst>
          </a:prstGeom>
          <a:no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07" name="Google Shape;1307;p192"/>
          <p:cNvSpPr/>
          <p:nvPr/>
        </p:nvSpPr>
        <p:spPr>
          <a:xfrm>
            <a:off x="6574275" y="1361800"/>
            <a:ext cx="1587600" cy="661800"/>
          </a:xfrm>
          <a:prstGeom prst="rect">
            <a:avLst/>
          </a:prstGeom>
          <a:solidFill>
            <a:srgbClr val="5A17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Source Sans Pro"/>
                <a:ea typeface="Source Sans Pro"/>
                <a:cs typeface="Source Sans Pro"/>
                <a:sym typeface="Source Sans Pro"/>
              </a:rPr>
              <a:t>next</a:t>
            </a:r>
            <a:endParaRPr b="1">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Action</a:t>
            </a:r>
            <a:endParaRPr sz="2400">
              <a:solidFill>
                <a:srgbClr val="FFFFFF"/>
              </a:solidFill>
              <a:latin typeface="Source Sans Pro"/>
              <a:ea typeface="Source Sans Pro"/>
              <a:cs typeface="Source Sans Pro"/>
              <a:sym typeface="Source Sans Pro"/>
            </a:endParaRPr>
          </a:p>
        </p:txBody>
      </p:sp>
      <p:grpSp>
        <p:nvGrpSpPr>
          <p:cNvPr id="1308" name="Google Shape;1308;p192"/>
          <p:cNvGrpSpPr/>
          <p:nvPr/>
        </p:nvGrpSpPr>
        <p:grpSpPr>
          <a:xfrm>
            <a:off x="2644235" y="76200"/>
            <a:ext cx="5502640" cy="1947400"/>
            <a:chOff x="2659235" y="76200"/>
            <a:chExt cx="5502640" cy="1947400"/>
          </a:xfrm>
        </p:grpSpPr>
        <p:sp>
          <p:nvSpPr>
            <p:cNvPr id="1309" name="Google Shape;1309;p192"/>
            <p:cNvSpPr/>
            <p:nvPr/>
          </p:nvSpPr>
          <p:spPr>
            <a:xfrm>
              <a:off x="3321000" y="1361800"/>
              <a:ext cx="1587600" cy="661800"/>
            </a:xfrm>
            <a:prstGeom prst="rect">
              <a:avLst/>
            </a:prstGeom>
            <a:solidFill>
              <a:srgbClr val="7575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State</a:t>
              </a:r>
              <a:endParaRPr sz="2400">
                <a:solidFill>
                  <a:srgbClr val="FFFFFF"/>
                </a:solidFill>
                <a:latin typeface="Source Sans Pro"/>
                <a:ea typeface="Source Sans Pro"/>
                <a:cs typeface="Source Sans Pro"/>
                <a:sym typeface="Source Sans Pro"/>
              </a:endParaRPr>
            </a:p>
          </p:txBody>
        </p:sp>
        <p:sp>
          <p:nvSpPr>
            <p:cNvPr id="1310" name="Google Shape;1310;p192"/>
            <p:cNvSpPr/>
            <p:nvPr/>
          </p:nvSpPr>
          <p:spPr>
            <a:xfrm>
              <a:off x="2659235" y="1454200"/>
              <a:ext cx="477000" cy="477000"/>
            </a:xfrm>
            <a:prstGeom prst="mathPlus">
              <a:avLst>
                <a:gd fmla="val 23520" name="adj1"/>
              </a:avLst>
            </a:prstGeom>
            <a:noFill/>
            <a:ln cap="flat" cmpd="sng" w="19050">
              <a:solidFill>
                <a:srgbClr val="423B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1" name="Google Shape;1311;p192"/>
            <p:cNvCxnSpPr>
              <a:stCxn id="1309" idx="0"/>
              <a:endCxn id="1312" idx="2"/>
            </p:cNvCxnSpPr>
            <p:nvPr/>
          </p:nvCxnSpPr>
          <p:spPr>
            <a:xfrm rot="-5400000">
              <a:off x="5429550" y="-576650"/>
              <a:ext cx="623700" cy="3253200"/>
            </a:xfrm>
            <a:prstGeom prst="bentConnector3">
              <a:avLst>
                <a:gd fmla="val 50008" name="adj1"/>
              </a:avLst>
            </a:prstGeom>
            <a:noFill/>
            <a:ln cap="flat" cmpd="sng" w="19050">
              <a:solidFill>
                <a:srgbClr val="423B88"/>
              </a:solidFill>
              <a:prstDash val="dash"/>
              <a:round/>
              <a:headEnd len="med" w="med" type="triangle"/>
              <a:tailEnd len="med" w="med" type="none"/>
            </a:ln>
          </p:spPr>
        </p:cxnSp>
        <p:sp>
          <p:nvSpPr>
            <p:cNvPr id="1312" name="Google Shape;1312;p192"/>
            <p:cNvSpPr/>
            <p:nvPr/>
          </p:nvSpPr>
          <p:spPr>
            <a:xfrm>
              <a:off x="6574275" y="76200"/>
              <a:ext cx="1587600" cy="661800"/>
            </a:xfrm>
            <a:prstGeom prst="rect">
              <a:avLst/>
            </a:prstGeom>
            <a:noFill/>
            <a:ln cap="flat" cmpd="sng" w="19050">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757575"/>
                  </a:solidFill>
                  <a:latin typeface="Source Sans Pro"/>
                  <a:ea typeface="Source Sans Pro"/>
                  <a:cs typeface="Source Sans Pro"/>
                  <a:sym typeface="Source Sans Pro"/>
                </a:rPr>
                <a:t>previous</a:t>
              </a:r>
              <a:endParaRPr b="1">
                <a:solidFill>
                  <a:srgbClr val="757575"/>
                </a:solidFill>
                <a:latin typeface="Source Sans Pro"/>
                <a:ea typeface="Source Sans Pro"/>
                <a:cs typeface="Source Sans Pro"/>
                <a:sym typeface="Source Sans Pro"/>
              </a:endParaRPr>
            </a:p>
            <a:p>
              <a:pPr indent="0" lvl="0" marL="0" rtl="0" algn="ctr">
                <a:spcBef>
                  <a:spcPts val="0"/>
                </a:spcBef>
                <a:spcAft>
                  <a:spcPts val="0"/>
                </a:spcAft>
                <a:buNone/>
              </a:pPr>
              <a:r>
                <a:rPr b="1" lang="en" sz="2400">
                  <a:solidFill>
                    <a:srgbClr val="757575"/>
                  </a:solidFill>
                  <a:latin typeface="Source Sans Pro"/>
                  <a:ea typeface="Source Sans Pro"/>
                  <a:cs typeface="Source Sans Pro"/>
                  <a:sym typeface="Source Sans Pro"/>
                </a:rPr>
                <a:t>Action</a:t>
              </a:r>
              <a:endParaRPr sz="2400">
                <a:solidFill>
                  <a:srgbClr val="757575"/>
                </a:solidFill>
                <a:latin typeface="Source Sans Pro"/>
                <a:ea typeface="Source Sans Pro"/>
                <a:cs typeface="Source Sans Pro"/>
                <a:sym typeface="Source Sans Pro"/>
              </a:endParaRPr>
            </a:p>
          </p:txBody>
        </p:sp>
      </p:grpSp>
      <p:pic>
        <p:nvPicPr>
          <p:cNvPr id="1313" name="Google Shape;1313;p192"/>
          <p:cNvPicPr preferRelativeResize="0"/>
          <p:nvPr/>
        </p:nvPicPr>
        <p:blipFill>
          <a:blip r:embed="rId3">
            <a:alphaModFix/>
          </a:blip>
          <a:stretch>
            <a:fillRect/>
          </a:stretch>
        </p:blipFill>
        <p:spPr>
          <a:xfrm>
            <a:off x="365450" y="1812034"/>
            <a:ext cx="306082" cy="306091"/>
          </a:xfrm>
          <a:prstGeom prst="rect">
            <a:avLst/>
          </a:prstGeom>
          <a:noFill/>
          <a:ln>
            <a:noFill/>
          </a:ln>
        </p:spPr>
      </p:pic>
      <p:grpSp>
        <p:nvGrpSpPr>
          <p:cNvPr id="1314" name="Google Shape;1314;p192"/>
          <p:cNvGrpSpPr/>
          <p:nvPr/>
        </p:nvGrpSpPr>
        <p:grpSpPr>
          <a:xfrm>
            <a:off x="365450" y="3837575"/>
            <a:ext cx="7796525" cy="1697325"/>
            <a:chOff x="365450" y="3837575"/>
            <a:chExt cx="7796525" cy="1697325"/>
          </a:xfrm>
        </p:grpSpPr>
        <p:sp>
          <p:nvSpPr>
            <p:cNvPr id="1315" name="Google Shape;1315;p192"/>
            <p:cNvSpPr/>
            <p:nvPr/>
          </p:nvSpPr>
          <p:spPr>
            <a:xfrm>
              <a:off x="841263" y="3837575"/>
              <a:ext cx="1633200" cy="741000"/>
            </a:xfrm>
            <a:prstGeom prst="wedgeRectCallout">
              <a:avLst>
                <a:gd fmla="val -58564" name="adj1"/>
                <a:gd fmla="val 40425" name="adj2"/>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i="1" lang="en" sz="1200">
                  <a:solidFill>
                    <a:srgbClr val="757575"/>
                  </a:solidFill>
                  <a:latin typeface="Source Sans Pro"/>
                  <a:ea typeface="Source Sans Pro"/>
                  <a:cs typeface="Source Sans Pro"/>
                  <a:sym typeface="Source Sans Pro"/>
                </a:rPr>
                <a:t>Thanks.</a:t>
              </a:r>
              <a:endParaRPr i="1" sz="1200">
                <a:solidFill>
                  <a:srgbClr val="757575"/>
                </a:solidFill>
                <a:latin typeface="Source Sans Pro"/>
                <a:ea typeface="Source Sans Pro"/>
                <a:cs typeface="Source Sans Pro"/>
                <a:sym typeface="Source Sans Pro"/>
              </a:endParaRPr>
            </a:p>
          </p:txBody>
        </p:sp>
        <p:sp>
          <p:nvSpPr>
            <p:cNvPr id="1316" name="Google Shape;1316;p192"/>
            <p:cNvSpPr/>
            <p:nvPr/>
          </p:nvSpPr>
          <p:spPr>
            <a:xfrm>
              <a:off x="2659225" y="3929975"/>
              <a:ext cx="477000" cy="477000"/>
            </a:xfrm>
            <a:prstGeom prst="mathPlus">
              <a:avLst>
                <a:gd fmla="val 23520" name="adj1"/>
              </a:avLst>
            </a:prstGeom>
            <a:noFill/>
            <a:ln cap="flat" cmpd="sng" w="19050">
              <a:solidFill>
                <a:srgbClr val="423B8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17" name="Google Shape;1317;p192"/>
            <p:cNvSpPr/>
            <p:nvPr/>
          </p:nvSpPr>
          <p:spPr>
            <a:xfrm>
              <a:off x="5502975" y="3969575"/>
              <a:ext cx="477000" cy="477000"/>
            </a:xfrm>
            <a:prstGeom prst="mathEqual">
              <a:avLst>
                <a:gd fmla="val 23520" name="adj1"/>
                <a:gd fmla="val 11760" name="adj2"/>
              </a:avLst>
            </a:prstGeom>
            <a:noFill/>
            <a:ln cap="flat" cmpd="sng" w="19050">
              <a:solidFill>
                <a:srgbClr val="073763"/>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18" name="Google Shape;1318;p192"/>
            <p:cNvCxnSpPr/>
            <p:nvPr/>
          </p:nvCxnSpPr>
          <p:spPr>
            <a:xfrm rot="-5400000">
              <a:off x="6863575" y="5030000"/>
              <a:ext cx="1009200" cy="600"/>
            </a:xfrm>
            <a:prstGeom prst="bentConnector3">
              <a:avLst>
                <a:gd fmla="val 50000" name="adj1"/>
              </a:avLst>
            </a:prstGeom>
            <a:noFill/>
            <a:ln cap="flat" cmpd="sng" w="19050">
              <a:solidFill>
                <a:srgbClr val="423B88"/>
              </a:solidFill>
              <a:prstDash val="dash"/>
              <a:round/>
              <a:headEnd len="med" w="med" type="triangle"/>
              <a:tailEnd len="med" w="med" type="none"/>
            </a:ln>
          </p:spPr>
        </p:cxnSp>
        <p:sp>
          <p:nvSpPr>
            <p:cNvPr id="1319" name="Google Shape;1319;p192"/>
            <p:cNvSpPr/>
            <p:nvPr/>
          </p:nvSpPr>
          <p:spPr>
            <a:xfrm>
              <a:off x="6574375" y="3877175"/>
              <a:ext cx="1587600" cy="661800"/>
            </a:xfrm>
            <a:prstGeom prst="rect">
              <a:avLst/>
            </a:prstGeom>
            <a:noFill/>
            <a:ln cap="flat" cmpd="sng" w="19050">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757575"/>
                  </a:solidFill>
                  <a:latin typeface="Source Sans Pro"/>
                  <a:ea typeface="Source Sans Pro"/>
                  <a:cs typeface="Source Sans Pro"/>
                  <a:sym typeface="Source Sans Pro"/>
                </a:rPr>
                <a:t>after next</a:t>
              </a:r>
              <a:endParaRPr b="1">
                <a:solidFill>
                  <a:srgbClr val="757575"/>
                </a:solidFill>
                <a:latin typeface="Source Sans Pro"/>
                <a:ea typeface="Source Sans Pro"/>
                <a:cs typeface="Source Sans Pro"/>
                <a:sym typeface="Source Sans Pro"/>
              </a:endParaRPr>
            </a:p>
            <a:p>
              <a:pPr indent="0" lvl="0" marL="0" rtl="0" algn="ctr">
                <a:spcBef>
                  <a:spcPts val="0"/>
                </a:spcBef>
                <a:spcAft>
                  <a:spcPts val="0"/>
                </a:spcAft>
                <a:buNone/>
              </a:pPr>
              <a:r>
                <a:rPr b="1" lang="en" sz="2400">
                  <a:solidFill>
                    <a:srgbClr val="757575"/>
                  </a:solidFill>
                  <a:latin typeface="Source Sans Pro"/>
                  <a:ea typeface="Source Sans Pro"/>
                  <a:cs typeface="Source Sans Pro"/>
                  <a:sym typeface="Source Sans Pro"/>
                </a:rPr>
                <a:t>Action</a:t>
              </a:r>
              <a:endParaRPr sz="2400">
                <a:solidFill>
                  <a:srgbClr val="757575"/>
                </a:solidFill>
                <a:latin typeface="Source Sans Pro"/>
                <a:ea typeface="Source Sans Pro"/>
                <a:cs typeface="Source Sans Pro"/>
                <a:sym typeface="Source Sans Pro"/>
              </a:endParaRPr>
            </a:p>
          </p:txBody>
        </p:sp>
        <p:pic>
          <p:nvPicPr>
            <p:cNvPr id="1320" name="Google Shape;1320;p192"/>
            <p:cNvPicPr preferRelativeResize="0"/>
            <p:nvPr/>
          </p:nvPicPr>
          <p:blipFill>
            <a:blip r:embed="rId3">
              <a:alphaModFix/>
            </a:blip>
            <a:stretch>
              <a:fillRect/>
            </a:stretch>
          </p:blipFill>
          <p:spPr>
            <a:xfrm>
              <a:off x="365450" y="4338832"/>
              <a:ext cx="306082" cy="306091"/>
            </a:xfrm>
            <a:prstGeom prst="rect">
              <a:avLst/>
            </a:prstGeom>
            <a:noFill/>
            <a:ln>
              <a:noFill/>
            </a:ln>
          </p:spPr>
        </p:pic>
      </p:grpSp>
      <p:grpSp>
        <p:nvGrpSpPr>
          <p:cNvPr id="1321" name="Google Shape;1321;p192"/>
          <p:cNvGrpSpPr/>
          <p:nvPr/>
        </p:nvGrpSpPr>
        <p:grpSpPr>
          <a:xfrm>
            <a:off x="1681525" y="2023475"/>
            <a:ext cx="5686450" cy="2475900"/>
            <a:chOff x="1681525" y="2023475"/>
            <a:chExt cx="5686450" cy="2475900"/>
          </a:xfrm>
        </p:grpSpPr>
        <p:cxnSp>
          <p:nvCxnSpPr>
            <p:cNvPr id="1322" name="Google Shape;1322;p192"/>
            <p:cNvCxnSpPr>
              <a:stCxn id="1323" idx="0"/>
              <a:endCxn id="1307" idx="2"/>
            </p:cNvCxnSpPr>
            <p:nvPr/>
          </p:nvCxnSpPr>
          <p:spPr>
            <a:xfrm rot="-5400000">
              <a:off x="4834325" y="1303925"/>
              <a:ext cx="1814100" cy="3253200"/>
            </a:xfrm>
            <a:prstGeom prst="bentConnector3">
              <a:avLst>
                <a:gd fmla="val 22914" name="adj1"/>
              </a:avLst>
            </a:prstGeom>
            <a:noFill/>
            <a:ln cap="flat" cmpd="sng" w="19050">
              <a:solidFill>
                <a:srgbClr val="423B88"/>
              </a:solidFill>
              <a:prstDash val="dash"/>
              <a:round/>
              <a:headEnd len="med" w="med" type="triangle"/>
              <a:tailEnd len="med" w="med" type="none"/>
            </a:ln>
          </p:spPr>
        </p:cxnSp>
        <p:sp>
          <p:nvSpPr>
            <p:cNvPr id="1323" name="Google Shape;1323;p192"/>
            <p:cNvSpPr/>
            <p:nvPr/>
          </p:nvSpPr>
          <p:spPr>
            <a:xfrm>
              <a:off x="3320975" y="3837575"/>
              <a:ext cx="1587600" cy="661800"/>
            </a:xfrm>
            <a:prstGeom prst="rect">
              <a:avLst/>
            </a:prstGeom>
            <a:solidFill>
              <a:srgbClr val="75757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a:solidFill>
                    <a:srgbClr val="FFFFFF"/>
                  </a:solidFill>
                  <a:latin typeface="Source Sans Pro"/>
                  <a:ea typeface="Source Sans Pro"/>
                  <a:cs typeface="Source Sans Pro"/>
                  <a:sym typeface="Source Sans Pro"/>
                </a:rPr>
                <a:t>updated</a:t>
              </a:r>
              <a:endParaRPr b="1">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b="1" lang="en" sz="2400">
                  <a:solidFill>
                    <a:srgbClr val="FFFFFF"/>
                  </a:solidFill>
                  <a:latin typeface="Source Sans Pro"/>
                  <a:ea typeface="Source Sans Pro"/>
                  <a:cs typeface="Source Sans Pro"/>
                  <a:sym typeface="Source Sans Pro"/>
                </a:rPr>
                <a:t>State</a:t>
              </a:r>
              <a:endParaRPr sz="2400">
                <a:solidFill>
                  <a:srgbClr val="FFFFFF"/>
                </a:solidFill>
                <a:latin typeface="Source Sans Pro"/>
                <a:ea typeface="Source Sans Pro"/>
                <a:cs typeface="Source Sans Pro"/>
                <a:sym typeface="Source Sans Pro"/>
              </a:endParaRPr>
            </a:p>
          </p:txBody>
        </p:sp>
        <p:sp>
          <p:nvSpPr>
            <p:cNvPr id="1324" name="Google Shape;1324;p192"/>
            <p:cNvSpPr/>
            <p:nvPr/>
          </p:nvSpPr>
          <p:spPr>
            <a:xfrm>
              <a:off x="1681525" y="2962583"/>
              <a:ext cx="1411500" cy="556500"/>
            </a:xfrm>
            <a:prstGeom prst="wedgeRectCallout">
              <a:avLst>
                <a:gd fmla="val 63115" name="adj1"/>
                <a:gd fmla="val 40430" name="adj2"/>
              </a:avLst>
            </a:prstGeom>
            <a:noFill/>
            <a:ln cap="flat" cmpd="sng" w="9525">
              <a:solidFill>
                <a:srgbClr val="D9D9D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i="1" lang="en" sz="1200">
                  <a:solidFill>
                    <a:srgbClr val="757575"/>
                  </a:solidFill>
                  <a:latin typeface="Source Sans Pro"/>
                  <a:ea typeface="Source Sans Pro"/>
                  <a:cs typeface="Source Sans Pro"/>
                  <a:sym typeface="Source Sans Pro"/>
                </a:rPr>
                <a:t>You spent $12 at Starbucks last week!</a:t>
              </a:r>
              <a:endParaRPr i="1" sz="1200">
                <a:solidFill>
                  <a:srgbClr val="757575"/>
                </a:solidFill>
                <a:latin typeface="Source Sans Pro"/>
                <a:ea typeface="Source Sans Pro"/>
                <a:cs typeface="Source Sans Pro"/>
                <a:sym typeface="Source Sans Pro"/>
              </a:endParaRPr>
            </a:p>
          </p:txBody>
        </p:sp>
        <p:cxnSp>
          <p:nvCxnSpPr>
            <p:cNvPr id="1325" name="Google Shape;1325;p192"/>
            <p:cNvCxnSpPr>
              <a:stCxn id="1326" idx="3"/>
            </p:cNvCxnSpPr>
            <p:nvPr/>
          </p:nvCxnSpPr>
          <p:spPr>
            <a:xfrm>
              <a:off x="3598795" y="3423653"/>
              <a:ext cx="530100" cy="600"/>
            </a:xfrm>
            <a:prstGeom prst="bentConnector3">
              <a:avLst>
                <a:gd fmla="val 50000" name="adj1"/>
              </a:avLst>
            </a:prstGeom>
            <a:noFill/>
            <a:ln cap="flat" cmpd="sng" w="19050">
              <a:solidFill>
                <a:srgbClr val="423B88"/>
              </a:solidFill>
              <a:prstDash val="dash"/>
              <a:round/>
              <a:headEnd len="med" w="med" type="triangle"/>
              <a:tailEnd len="med" w="med" type="none"/>
            </a:ln>
          </p:spPr>
        </p:cxnSp>
        <p:pic>
          <p:nvPicPr>
            <p:cNvPr id="1326" name="Google Shape;1326;p192"/>
            <p:cNvPicPr preferRelativeResize="0"/>
            <p:nvPr/>
          </p:nvPicPr>
          <p:blipFill>
            <a:blip r:embed="rId4">
              <a:alphaModFix/>
            </a:blip>
            <a:stretch>
              <a:fillRect/>
            </a:stretch>
          </p:blipFill>
          <p:spPr>
            <a:xfrm>
              <a:off x="3292720" y="3270615"/>
              <a:ext cx="306075" cy="306075"/>
            </a:xfrm>
            <a:prstGeom prst="rect">
              <a:avLst/>
            </a:prstGeom>
            <a:noFill/>
            <a:ln>
              <a:noFill/>
            </a:ln>
          </p:spPr>
        </p:pic>
      </p:grpSp>
      <p:grpSp>
        <p:nvGrpSpPr>
          <p:cNvPr id="1327" name="Google Shape;1327;p192"/>
          <p:cNvGrpSpPr/>
          <p:nvPr/>
        </p:nvGrpSpPr>
        <p:grpSpPr>
          <a:xfrm>
            <a:off x="5155400" y="1832876"/>
            <a:ext cx="1172100" cy="800473"/>
            <a:chOff x="5155400" y="1832876"/>
            <a:chExt cx="1172100" cy="800473"/>
          </a:xfrm>
        </p:grpSpPr>
        <p:sp>
          <p:nvSpPr>
            <p:cNvPr id="1328" name="Google Shape;1328;p192"/>
            <p:cNvSpPr txBox="1"/>
            <p:nvPr/>
          </p:nvSpPr>
          <p:spPr>
            <a:xfrm>
              <a:off x="5155400" y="2038148"/>
              <a:ext cx="1172100" cy="595200"/>
            </a:xfrm>
            <a:prstGeom prst="rect">
              <a:avLst/>
            </a:prstGeom>
            <a:solidFill>
              <a:srgbClr val="319D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200">
                  <a:solidFill>
                    <a:srgbClr val="FFFFFF"/>
                  </a:solidFill>
                  <a:latin typeface="Source Sans Pro"/>
                  <a:ea typeface="Source Sans Pro"/>
                  <a:cs typeface="Source Sans Pro"/>
                  <a:sym typeface="Source Sans Pro"/>
                </a:rPr>
                <a:t>SVM</a:t>
              </a:r>
              <a:endParaRPr sz="12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 sz="1200">
                  <a:solidFill>
                    <a:srgbClr val="FFFFFF"/>
                  </a:solidFill>
                  <a:latin typeface="Source Sans Pro"/>
                  <a:ea typeface="Source Sans Pro"/>
                  <a:cs typeface="Source Sans Pro"/>
                  <a:sym typeface="Source Sans Pro"/>
                </a:rPr>
                <a:t>Recurrent NN</a:t>
              </a:r>
              <a:endParaRPr sz="1200">
                <a:solidFill>
                  <a:srgbClr val="FFFFFF"/>
                </a:solidFill>
                <a:latin typeface="Source Sans Pro"/>
                <a:ea typeface="Source Sans Pro"/>
                <a:cs typeface="Source Sans Pro"/>
                <a:sym typeface="Source Sans Pro"/>
              </a:endParaRPr>
            </a:p>
            <a:p>
              <a:pPr indent="0" lvl="0" marL="0" rtl="0" algn="ctr">
                <a:spcBef>
                  <a:spcPts val="0"/>
                </a:spcBef>
                <a:spcAft>
                  <a:spcPts val="0"/>
                </a:spcAft>
                <a:buNone/>
              </a:pPr>
              <a:r>
                <a:rPr lang="en" sz="1200">
                  <a:solidFill>
                    <a:srgbClr val="FFFFFF"/>
                  </a:solidFill>
                  <a:latin typeface="Source Sans Pro"/>
                  <a:ea typeface="Source Sans Pro"/>
                  <a:cs typeface="Source Sans Pro"/>
                  <a:sym typeface="Source Sans Pro"/>
                </a:rPr>
                <a:t>...</a:t>
              </a:r>
              <a:endParaRPr sz="1200">
                <a:solidFill>
                  <a:srgbClr val="FFFFFF"/>
                </a:solidFill>
                <a:latin typeface="Source Sans Pro"/>
                <a:ea typeface="Source Sans Pro"/>
                <a:cs typeface="Source Sans Pro"/>
                <a:sym typeface="Source Sans Pro"/>
              </a:endParaRPr>
            </a:p>
          </p:txBody>
        </p:sp>
        <p:cxnSp>
          <p:nvCxnSpPr>
            <p:cNvPr id="1329" name="Google Shape;1329;p192"/>
            <p:cNvCxnSpPr>
              <a:stCxn id="1306" idx="2"/>
              <a:endCxn id="1328" idx="0"/>
            </p:cNvCxnSpPr>
            <p:nvPr/>
          </p:nvCxnSpPr>
          <p:spPr>
            <a:xfrm flipH="1" rot="-5400000">
              <a:off x="5639138" y="1935176"/>
              <a:ext cx="205200" cy="600"/>
            </a:xfrm>
            <a:prstGeom prst="bentConnector3">
              <a:avLst>
                <a:gd fmla="val 50018" name="adj1"/>
              </a:avLst>
            </a:prstGeom>
            <a:noFill/>
            <a:ln cap="flat" cmpd="sng" w="19050">
              <a:solidFill>
                <a:srgbClr val="423B88"/>
              </a:solidFill>
              <a:prstDash val="dash"/>
              <a:round/>
              <a:headEnd len="med" w="med" type="triangle"/>
              <a:tailEnd len="med" w="med" type="none"/>
            </a:ln>
          </p:spPr>
        </p:cxn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8"/>
                                        </p:tgtEl>
                                        <p:attrNameLst>
                                          <p:attrName>style.visibility</p:attrName>
                                        </p:attrNameLst>
                                      </p:cBhvr>
                                      <p:to>
                                        <p:strVal val="visible"/>
                                      </p:to>
                                    </p:set>
                                    <p:animEffect filter="fade" transition="in">
                                      <p:cBhvr>
                                        <p:cTn dur="200"/>
                                        <p:tgtEl>
                                          <p:spTgt spid="130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06"/>
                                        </p:tgtEl>
                                        <p:attrNameLst>
                                          <p:attrName>style.visibility</p:attrName>
                                        </p:attrNameLst>
                                      </p:cBhvr>
                                      <p:to>
                                        <p:strVal val="visible"/>
                                      </p:to>
                                    </p:set>
                                    <p:animEffect filter="fade" transition="in">
                                      <p:cBhvr>
                                        <p:cTn dur="200"/>
                                        <p:tgtEl>
                                          <p:spTgt spid="1306"/>
                                        </p:tgtEl>
                                      </p:cBhvr>
                                    </p:animEffect>
                                  </p:childTnLst>
                                </p:cTn>
                              </p:par>
                              <p:par>
                                <p:cTn fill="hold" nodeType="withEffect" presetClass="entr" presetID="10" presetSubtype="0">
                                  <p:stCondLst>
                                    <p:cond delay="0"/>
                                  </p:stCondLst>
                                  <p:childTnLst>
                                    <p:set>
                                      <p:cBhvr>
                                        <p:cTn dur="1" fill="hold">
                                          <p:stCondLst>
                                            <p:cond delay="0"/>
                                          </p:stCondLst>
                                        </p:cTn>
                                        <p:tgtEl>
                                          <p:spTgt spid="1307"/>
                                        </p:tgtEl>
                                        <p:attrNameLst>
                                          <p:attrName>style.visibility</p:attrName>
                                        </p:attrNameLst>
                                      </p:cBhvr>
                                      <p:to>
                                        <p:strVal val="visible"/>
                                      </p:to>
                                    </p:set>
                                    <p:animEffect filter="fade" transition="in">
                                      <p:cBhvr>
                                        <p:cTn dur="200"/>
                                        <p:tgtEl>
                                          <p:spTgt spid="130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7"/>
                                        </p:tgtEl>
                                        <p:attrNameLst>
                                          <p:attrName>style.visibility</p:attrName>
                                        </p:attrNameLst>
                                      </p:cBhvr>
                                      <p:to>
                                        <p:strVal val="visible"/>
                                      </p:to>
                                    </p:set>
                                    <p:animEffect filter="fade" transition="in">
                                      <p:cBhvr>
                                        <p:cTn dur="200"/>
                                        <p:tgtEl>
                                          <p:spTgt spid="132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21"/>
                                        </p:tgtEl>
                                        <p:attrNameLst>
                                          <p:attrName>style.visibility</p:attrName>
                                        </p:attrNameLst>
                                      </p:cBhvr>
                                      <p:to>
                                        <p:strVal val="visible"/>
                                      </p:to>
                                    </p:set>
                                    <p:animEffect filter="fade" transition="in">
                                      <p:cBhvr>
                                        <p:cTn dur="200"/>
                                        <p:tgtEl>
                                          <p:spTgt spid="132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314"/>
                                        </p:tgtEl>
                                        <p:attrNameLst>
                                          <p:attrName>style.visibility</p:attrName>
                                        </p:attrNameLst>
                                      </p:cBhvr>
                                      <p:to>
                                        <p:strVal val="visible"/>
                                      </p:to>
                                    </p:set>
                                    <p:animEffect filter="fade" transition="in">
                                      <p:cBhvr>
                                        <p:cTn dur="200"/>
                                        <p:tgtEl>
                                          <p:spTgt spid="131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3" name="Shape 1333"/>
        <p:cNvGrpSpPr/>
        <p:nvPr/>
      </p:nvGrpSpPr>
      <p:grpSpPr>
        <a:xfrm>
          <a:off x="0" y="0"/>
          <a:ext cx="0" cy="0"/>
          <a:chOff x="0" y="0"/>
          <a:chExt cx="0" cy="0"/>
        </a:xfrm>
      </p:grpSpPr>
      <p:sp>
        <p:nvSpPr>
          <p:cNvPr id="1334" name="Google Shape;1334;p193"/>
          <p:cNvSpPr/>
          <p:nvPr/>
        </p:nvSpPr>
        <p:spPr>
          <a:xfrm>
            <a:off x="3906482" y="3296822"/>
            <a:ext cx="1758900" cy="20562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ML-based Dialogue Management</a:t>
            </a:r>
            <a:endParaRPr b="1">
              <a:solidFill>
                <a:srgbClr val="5A17EE"/>
              </a:solidFill>
              <a:latin typeface="Source Sans Pro"/>
              <a:ea typeface="Source Sans Pro"/>
              <a:cs typeface="Source Sans Pro"/>
              <a:sym typeface="Source Sans Pro"/>
            </a:endParaRPr>
          </a:p>
        </p:txBody>
      </p:sp>
      <p:sp>
        <p:nvSpPr>
          <p:cNvPr id="1335" name="Google Shape;1335;p193"/>
          <p:cNvSpPr/>
          <p:nvPr/>
        </p:nvSpPr>
        <p:spPr>
          <a:xfrm>
            <a:off x="1673943" y="1000600"/>
            <a:ext cx="2003700" cy="1558800"/>
          </a:xfrm>
          <a:prstGeom prst="rect">
            <a:avLst/>
          </a:prstGeom>
          <a:solidFill>
            <a:srgbClr val="FFFFFF"/>
          </a:solidFill>
          <a:ln cap="flat" cmpd="sng" w="9525">
            <a:solidFill>
              <a:srgbClr val="F2F2F2"/>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r>
              <a:rPr b="1" lang="en">
                <a:solidFill>
                  <a:srgbClr val="5A17EE"/>
                </a:solidFill>
                <a:latin typeface="Source Sans Pro"/>
                <a:ea typeface="Source Sans Pro"/>
                <a:cs typeface="Source Sans Pro"/>
                <a:sym typeface="Source Sans Pro"/>
              </a:rPr>
              <a:t>Natural Language Understanding</a:t>
            </a:r>
            <a:endParaRPr b="1">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endParaRPr b="1">
              <a:solidFill>
                <a:srgbClr val="5A17EE"/>
              </a:solidFill>
              <a:latin typeface="Source Sans Pro"/>
              <a:ea typeface="Source Sans Pro"/>
              <a:cs typeface="Source Sans Pro"/>
              <a:sym typeface="Source Sans Pro"/>
            </a:endParaRPr>
          </a:p>
        </p:txBody>
      </p:sp>
      <p:sp>
        <p:nvSpPr>
          <p:cNvPr id="1336" name="Google Shape;1336;p193"/>
          <p:cNvSpPr/>
          <p:nvPr/>
        </p:nvSpPr>
        <p:spPr>
          <a:xfrm>
            <a:off x="1673943" y="5000764"/>
            <a:ext cx="2003700" cy="2056200"/>
          </a:xfrm>
          <a:prstGeom prst="rect">
            <a:avLst/>
          </a:prstGeom>
          <a:solidFill>
            <a:srgbClr val="FFFFFF"/>
          </a:solidFill>
          <a:ln cap="flat" cmpd="sng" w="9525">
            <a:solidFill>
              <a:srgbClr val="F7F8F9"/>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Natural Language Generation</a:t>
            </a:r>
            <a:endParaRPr>
              <a:solidFill>
                <a:srgbClr val="D9D9D9"/>
              </a:solidFill>
              <a:latin typeface="Source Sans Pro"/>
              <a:ea typeface="Source Sans Pro"/>
              <a:cs typeface="Source Sans Pro"/>
              <a:sym typeface="Source Sans Pro"/>
            </a:endParaRPr>
          </a:p>
        </p:txBody>
      </p:sp>
      <p:sp>
        <p:nvSpPr>
          <p:cNvPr id="1337" name="Google Shape;1337;p193"/>
          <p:cNvSpPr/>
          <p:nvPr/>
        </p:nvSpPr>
        <p:spPr>
          <a:xfrm>
            <a:off x="-741766" y="3139313"/>
            <a:ext cx="1758900" cy="25740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i="0" lang="en" sz="1400" u="none" cap="none" strike="noStrike">
                <a:solidFill>
                  <a:srgbClr val="D9D9D9"/>
                </a:solidFill>
                <a:latin typeface="Source Sans Pro"/>
                <a:ea typeface="Source Sans Pro"/>
                <a:cs typeface="Source Sans Pro"/>
                <a:sym typeface="Source Sans Pro"/>
              </a:rPr>
              <a:t>Connector Modules</a:t>
            </a:r>
            <a:endParaRPr i="0" sz="1100" u="none" cap="none" strike="noStrike">
              <a:solidFill>
                <a:srgbClr val="D9D9D9"/>
              </a:solidFill>
              <a:latin typeface="Source Sans Pro"/>
              <a:ea typeface="Source Sans Pro"/>
              <a:cs typeface="Source Sans Pro"/>
              <a:sym typeface="Source Sans Pro"/>
            </a:endParaRPr>
          </a:p>
        </p:txBody>
      </p:sp>
      <p:cxnSp>
        <p:nvCxnSpPr>
          <p:cNvPr id="1338" name="Google Shape;1338;p193"/>
          <p:cNvCxnSpPr>
            <a:stCxn id="1337" idx="0"/>
            <a:endCxn id="1335" idx="1"/>
          </p:cNvCxnSpPr>
          <p:nvPr/>
        </p:nvCxnSpPr>
        <p:spPr>
          <a:xfrm rot="-5400000">
            <a:off x="226184" y="1691513"/>
            <a:ext cx="1359300" cy="1536300"/>
          </a:xfrm>
          <a:prstGeom prst="bentConnector2">
            <a:avLst/>
          </a:prstGeom>
          <a:noFill/>
          <a:ln cap="flat" cmpd="sng" w="28575">
            <a:solidFill>
              <a:srgbClr val="EEEEEE"/>
            </a:solidFill>
            <a:prstDash val="solid"/>
            <a:round/>
            <a:headEnd len="med" w="med" type="triangle"/>
            <a:tailEnd len="med" w="med" type="none"/>
          </a:ln>
        </p:spPr>
      </p:cxnSp>
      <p:cxnSp>
        <p:nvCxnSpPr>
          <p:cNvPr id="1339" name="Google Shape;1339;p193"/>
          <p:cNvCxnSpPr>
            <a:stCxn id="1335" idx="3"/>
            <a:endCxn id="1334" idx="0"/>
          </p:cNvCxnSpPr>
          <p:nvPr/>
        </p:nvCxnSpPr>
        <p:spPr>
          <a:xfrm>
            <a:off x="3677643" y="1780000"/>
            <a:ext cx="1108200" cy="1516800"/>
          </a:xfrm>
          <a:prstGeom prst="bentConnector2">
            <a:avLst/>
          </a:prstGeom>
          <a:noFill/>
          <a:ln cap="flat" cmpd="sng" w="28575">
            <a:solidFill>
              <a:srgbClr val="5A17EE"/>
            </a:solidFill>
            <a:prstDash val="solid"/>
            <a:round/>
            <a:headEnd len="sm" w="sm" type="none"/>
            <a:tailEnd len="med" w="med" type="triangle"/>
          </a:ln>
        </p:spPr>
      </p:cxnSp>
      <p:cxnSp>
        <p:nvCxnSpPr>
          <p:cNvPr id="1340" name="Google Shape;1340;p193"/>
          <p:cNvCxnSpPr>
            <a:stCxn id="1334" idx="2"/>
          </p:cNvCxnSpPr>
          <p:nvPr/>
        </p:nvCxnSpPr>
        <p:spPr>
          <a:xfrm rot="5400000">
            <a:off x="3838082" y="5224472"/>
            <a:ext cx="819300" cy="1076400"/>
          </a:xfrm>
          <a:prstGeom prst="bentConnector2">
            <a:avLst/>
          </a:prstGeom>
          <a:noFill/>
          <a:ln cap="flat" cmpd="sng" w="28575">
            <a:solidFill>
              <a:srgbClr val="EEEEEE"/>
            </a:solidFill>
            <a:prstDash val="solid"/>
            <a:round/>
            <a:headEnd len="sm" w="sm" type="none"/>
            <a:tailEnd len="med" w="med" type="triangle"/>
          </a:ln>
        </p:spPr>
      </p:cxnSp>
      <p:cxnSp>
        <p:nvCxnSpPr>
          <p:cNvPr id="1341" name="Google Shape;1341;p193"/>
          <p:cNvCxnSpPr>
            <a:endCxn id="1337" idx="2"/>
          </p:cNvCxnSpPr>
          <p:nvPr/>
        </p:nvCxnSpPr>
        <p:spPr>
          <a:xfrm rot="10800000">
            <a:off x="137684" y="5713313"/>
            <a:ext cx="1550100" cy="630900"/>
          </a:xfrm>
          <a:prstGeom prst="bentConnector2">
            <a:avLst/>
          </a:prstGeom>
          <a:noFill/>
          <a:ln cap="flat" cmpd="sng" w="28575">
            <a:solidFill>
              <a:srgbClr val="EEEEEE"/>
            </a:solidFill>
            <a:prstDash val="solid"/>
            <a:round/>
            <a:headEnd len="sm" w="sm" type="none"/>
            <a:tailEnd len="med" w="med" type="triangle"/>
          </a:ln>
        </p:spPr>
      </p:cxnSp>
      <p:grpSp>
        <p:nvGrpSpPr>
          <p:cNvPr id="1342" name="Google Shape;1342;p193"/>
          <p:cNvGrpSpPr/>
          <p:nvPr/>
        </p:nvGrpSpPr>
        <p:grpSpPr>
          <a:xfrm>
            <a:off x="6478931" y="2728821"/>
            <a:ext cx="1350213" cy="3192384"/>
            <a:chOff x="8034050" y="1672800"/>
            <a:chExt cx="952800" cy="1954800"/>
          </a:xfrm>
        </p:grpSpPr>
        <p:sp>
          <p:nvSpPr>
            <p:cNvPr id="1343" name="Google Shape;1343;p193"/>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D9D9D9"/>
                  </a:solidFill>
                  <a:latin typeface="Source Sans Pro"/>
                  <a:ea typeface="Source Sans Pro"/>
                  <a:cs typeface="Source Sans Pro"/>
                  <a:sym typeface="Source Sans Pro"/>
                </a:rPr>
                <a:t>Backend,</a:t>
              </a:r>
              <a:endParaRPr sz="1100">
                <a:solidFill>
                  <a:srgbClr val="D9D9D9"/>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D9D9D9"/>
                  </a:solidFill>
                  <a:latin typeface="Source Sans Pro"/>
                  <a:ea typeface="Source Sans Pro"/>
                  <a:cs typeface="Source Sans Pro"/>
                  <a:sym typeface="Source Sans Pro"/>
                </a:rPr>
                <a:t>database, API, etc.</a:t>
              </a:r>
              <a:endParaRPr sz="1100">
                <a:solidFill>
                  <a:srgbClr val="D9D9D9"/>
                </a:solidFill>
                <a:latin typeface="Source Sans Pro"/>
                <a:ea typeface="Source Sans Pro"/>
                <a:cs typeface="Source Sans Pro"/>
                <a:sym typeface="Source Sans Pro"/>
              </a:endParaRPr>
            </a:p>
          </p:txBody>
        </p:sp>
        <p:pic>
          <p:nvPicPr>
            <p:cNvPr id="1344" name="Google Shape;1344;p193"/>
            <p:cNvPicPr preferRelativeResize="0"/>
            <p:nvPr/>
          </p:nvPicPr>
          <p:blipFill>
            <a:blip r:embed="rId3">
              <a:alphaModFix/>
            </a:blip>
            <a:stretch>
              <a:fillRect/>
            </a:stretch>
          </p:blipFill>
          <p:spPr>
            <a:xfrm>
              <a:off x="8179543" y="2319292"/>
              <a:ext cx="661800" cy="661800"/>
            </a:xfrm>
            <a:prstGeom prst="rect">
              <a:avLst/>
            </a:prstGeom>
            <a:noFill/>
            <a:ln>
              <a:noFill/>
            </a:ln>
          </p:spPr>
        </p:pic>
      </p:grpSp>
      <p:cxnSp>
        <p:nvCxnSpPr>
          <p:cNvPr id="1345" name="Google Shape;1345;p193"/>
          <p:cNvCxnSpPr>
            <a:stCxn id="1334" idx="3"/>
            <a:endCxn id="1343" idx="1"/>
          </p:cNvCxnSpPr>
          <p:nvPr/>
        </p:nvCxnSpPr>
        <p:spPr>
          <a:xfrm>
            <a:off x="5665382" y="4324922"/>
            <a:ext cx="813600" cy="0"/>
          </a:xfrm>
          <a:prstGeom prst="straightConnector1">
            <a:avLst/>
          </a:prstGeom>
          <a:noFill/>
          <a:ln cap="flat" cmpd="sng" w="28575">
            <a:solidFill>
              <a:srgbClr val="EFEFEF"/>
            </a:solidFill>
            <a:prstDash val="solid"/>
            <a:round/>
            <a:headEnd len="sm" w="sm" type="none"/>
            <a:tailEnd len="med" w="med" type="triangle"/>
          </a:ln>
        </p:spPr>
      </p:cxnSp>
      <p:pic>
        <p:nvPicPr>
          <p:cNvPr id="1346" name="Google Shape;1346;p193"/>
          <p:cNvPicPr preferRelativeResize="0"/>
          <p:nvPr/>
        </p:nvPicPr>
        <p:blipFill>
          <a:blip r:embed="rId4">
            <a:alphaModFix/>
          </a:blip>
          <a:stretch>
            <a:fillRect/>
          </a:stretch>
        </p:blipFill>
        <p:spPr>
          <a:xfrm>
            <a:off x="-994412" y="1744329"/>
            <a:ext cx="814161" cy="456156"/>
          </a:xfrm>
          <a:prstGeom prst="rect">
            <a:avLst/>
          </a:prstGeom>
          <a:noFill/>
          <a:ln>
            <a:noFill/>
          </a:ln>
        </p:spPr>
      </p:pic>
      <p:cxnSp>
        <p:nvCxnSpPr>
          <p:cNvPr id="1347" name="Google Shape;1347;p193"/>
          <p:cNvCxnSpPr/>
          <p:nvPr/>
        </p:nvCxnSpPr>
        <p:spPr>
          <a:xfrm rot="10800000">
            <a:off x="-1589206" y="3361818"/>
            <a:ext cx="877200" cy="0"/>
          </a:xfrm>
          <a:prstGeom prst="straightConnector1">
            <a:avLst/>
          </a:prstGeom>
          <a:noFill/>
          <a:ln cap="flat" cmpd="sng" w="28575">
            <a:solidFill>
              <a:srgbClr val="EEEEEE"/>
            </a:solidFill>
            <a:prstDash val="solid"/>
            <a:round/>
            <a:headEnd len="med" w="med" type="triangle"/>
            <a:tailEnd len="med" w="med" type="none"/>
          </a:ln>
        </p:spPr>
      </p:cxnSp>
      <p:cxnSp>
        <p:nvCxnSpPr>
          <p:cNvPr id="1348" name="Google Shape;1348;p193"/>
          <p:cNvCxnSpPr/>
          <p:nvPr/>
        </p:nvCxnSpPr>
        <p:spPr>
          <a:xfrm rot="10800000">
            <a:off x="-1632680" y="5175329"/>
            <a:ext cx="891000" cy="0"/>
          </a:xfrm>
          <a:prstGeom prst="straightConnector1">
            <a:avLst/>
          </a:prstGeom>
          <a:noFill/>
          <a:ln cap="flat" cmpd="sng" w="28575">
            <a:solidFill>
              <a:srgbClr val="EEEEEE"/>
            </a:solidFill>
            <a:prstDash val="solid"/>
            <a:round/>
            <a:headEnd len="sm" w="sm" type="none"/>
            <a:tailEnd len="med" w="med" type="triangle"/>
          </a:ln>
        </p:spPr>
      </p:cxnSp>
      <p:sp>
        <p:nvSpPr>
          <p:cNvPr id="1349" name="Google Shape;1349;p193"/>
          <p:cNvSpPr/>
          <p:nvPr/>
        </p:nvSpPr>
        <p:spPr>
          <a:xfrm>
            <a:off x="3952375" y="1131650"/>
            <a:ext cx="2911500" cy="1681500"/>
          </a:xfrm>
          <a:prstGeom prst="bracketPair">
            <a:avLst/>
          </a:prstGeom>
          <a:solidFill>
            <a:srgbClr val="FFFFFF"/>
          </a:solidFill>
          <a:ln cap="flat" cmpd="sng" w="28575">
            <a:solidFill>
              <a:srgbClr val="5A17EE"/>
            </a:solidFill>
            <a:prstDash val="solid"/>
            <a:round/>
            <a:headEnd len="sm" w="sm" type="none"/>
            <a:tailEnd len="med" w="med" type="none"/>
          </a:ln>
        </p:spPr>
        <p:txBody>
          <a:bodyPr anchorCtr="0" anchor="ctr" bIns="91425" lIns="91425" spcFirstLastPara="1" rIns="91425" wrap="square" tIns="91425">
            <a:noAutofit/>
          </a:bodyPr>
          <a:lstStyle/>
          <a:p>
            <a:pPr indent="0" lvl="0" marL="0" rtl="0" algn="l">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entity:	vendor_name</a:t>
            </a:r>
            <a:endParaRPr>
              <a:solidFill>
                <a:srgbClr val="5A17EE"/>
              </a:solidFill>
              <a:latin typeface="Source Sans Pro"/>
              <a:ea typeface="Source Sans Pro"/>
              <a:cs typeface="Source Sans Pro"/>
              <a:sym typeface="Source Sans Pro"/>
            </a:endParaRPr>
          </a:p>
          <a:p>
            <a:pPr indent="0" lvl="0" marL="0" rtl="0" algn="l">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value: 	Starbucks</a:t>
            </a:r>
            <a:endParaRPr>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rgbClr val="5A17EE"/>
                </a:solidFill>
                <a:latin typeface="Source Sans Pro"/>
                <a:ea typeface="Source Sans Pro"/>
                <a:cs typeface="Source Sans Pro"/>
                <a:sym typeface="Source Sans Pro"/>
              </a:rPr>
              <a:t>…</a:t>
            </a:r>
            <a:endParaRPr>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t/>
            </a:r>
            <a:endParaRPr>
              <a:solidFill>
                <a:srgbClr val="5A17EE"/>
              </a:solidFill>
              <a:latin typeface="Source Sans Pro"/>
              <a:ea typeface="Source Sans Pro"/>
              <a:cs typeface="Source Sans Pro"/>
              <a:sym typeface="Source Sans Pro"/>
            </a:endParaRPr>
          </a:p>
          <a:p>
            <a:pPr indent="0" lvl="0" marL="0" rtl="0" algn="l">
              <a:spcBef>
                <a:spcPts val="0"/>
              </a:spcBef>
              <a:spcAft>
                <a:spcPts val="0"/>
              </a:spcAft>
              <a:buNone/>
            </a:pPr>
            <a:r>
              <a:rPr lang="en">
                <a:solidFill>
                  <a:srgbClr val="5A17EE"/>
                </a:solidFill>
                <a:latin typeface="Source Sans Pro"/>
                <a:ea typeface="Source Sans Pro"/>
                <a:cs typeface="Source Sans Pro"/>
                <a:sym typeface="Source Sans Pro"/>
              </a:rPr>
              <a:t>name: 	search_transactions</a:t>
            </a:r>
            <a:endParaRPr>
              <a:solidFill>
                <a:srgbClr val="5A17EE"/>
              </a:solidFill>
              <a:latin typeface="Source Sans Pro"/>
              <a:ea typeface="Source Sans Pro"/>
              <a:cs typeface="Source Sans Pro"/>
              <a:sym typeface="Source Sans Pro"/>
            </a:endParaRPr>
          </a:p>
          <a:p>
            <a:pPr indent="0" lvl="0" marL="0" rtl="0" algn="l">
              <a:spcBef>
                <a:spcPts val="0"/>
              </a:spcBef>
              <a:spcAft>
                <a:spcPts val="0"/>
              </a:spcAft>
              <a:buClr>
                <a:srgbClr val="660066"/>
              </a:buClr>
              <a:buFont typeface="Karla"/>
              <a:buNone/>
            </a:pPr>
            <a:r>
              <a:rPr lang="en">
                <a:solidFill>
                  <a:srgbClr val="5A17EE"/>
                </a:solidFill>
                <a:latin typeface="Source Sans Pro"/>
                <a:ea typeface="Source Sans Pro"/>
                <a:cs typeface="Source Sans Pro"/>
                <a:sym typeface="Source Sans Pro"/>
              </a:rPr>
              <a:t>confidence: 	0.96</a:t>
            </a:r>
            <a:endParaRPr>
              <a:solidFill>
                <a:srgbClr val="5A17EE"/>
              </a:solidFill>
              <a:latin typeface="Source Sans Pro"/>
              <a:ea typeface="Source Sans Pro"/>
              <a:cs typeface="Source Sans Pro"/>
              <a:sym typeface="Source Sans Pro"/>
            </a:endParaRPr>
          </a:p>
        </p:txBody>
      </p:sp>
      <p:sp>
        <p:nvSpPr>
          <p:cNvPr id="1350" name="Google Shape;1350;p193"/>
          <p:cNvSpPr txBox="1"/>
          <p:nvPr>
            <p:ph type="title"/>
          </p:nvPr>
        </p:nvSpPr>
        <p:spPr>
          <a:xfrm>
            <a:off x="1078925" y="3388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NLU: Output to Dialogue Management</a:t>
            </a:r>
            <a:endParaRPr/>
          </a:p>
        </p:txBody>
      </p:sp>
      <p:sp>
        <p:nvSpPr>
          <p:cNvPr id="1351" name="Google Shape;1351;p193"/>
          <p:cNvSpPr txBox="1"/>
          <p:nvPr>
            <p:ph idx="2" type="title"/>
          </p:nvPr>
        </p:nvSpPr>
        <p:spPr>
          <a:xfrm>
            <a:off x="1078925" y="1671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5" name="Shape 1355"/>
        <p:cNvGrpSpPr/>
        <p:nvPr/>
      </p:nvGrpSpPr>
      <p:grpSpPr>
        <a:xfrm>
          <a:off x="0" y="0"/>
          <a:ext cx="0" cy="0"/>
          <a:chOff x="0" y="0"/>
          <a:chExt cx="0" cy="0"/>
        </a:xfrm>
      </p:grpSpPr>
      <p:sp>
        <p:nvSpPr>
          <p:cNvPr id="1356" name="Google Shape;1356;p194"/>
          <p:cNvSpPr/>
          <p:nvPr/>
        </p:nvSpPr>
        <p:spPr>
          <a:xfrm>
            <a:off x="2749300" y="1283975"/>
            <a:ext cx="5043300" cy="3401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t/>
            </a:r>
            <a:endParaRPr b="1">
              <a:solidFill>
                <a:srgbClr val="D9D9D9"/>
              </a:solidFill>
              <a:latin typeface="Source Sans Pro"/>
              <a:ea typeface="Source Sans Pro"/>
              <a:cs typeface="Source Sans Pro"/>
              <a:sym typeface="Source Sans Pro"/>
            </a:endParaRPr>
          </a:p>
        </p:txBody>
      </p:sp>
      <p:sp>
        <p:nvSpPr>
          <p:cNvPr id="1357" name="Google Shape;1357;p194"/>
          <p:cNvSpPr/>
          <p:nvPr/>
        </p:nvSpPr>
        <p:spPr>
          <a:xfrm>
            <a:off x="6294500" y="2371000"/>
            <a:ext cx="12411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ML-based Dialogue Management</a:t>
            </a:r>
            <a:endParaRPr b="1">
              <a:solidFill>
                <a:srgbClr val="5A17EE"/>
              </a:solidFill>
              <a:latin typeface="Source Sans Pro"/>
              <a:ea typeface="Source Sans Pro"/>
              <a:cs typeface="Source Sans Pro"/>
              <a:sym typeface="Source Sans Pro"/>
            </a:endParaRPr>
          </a:p>
        </p:txBody>
      </p:sp>
      <p:sp>
        <p:nvSpPr>
          <p:cNvPr id="1358" name="Google Shape;1358;p194"/>
          <p:cNvSpPr/>
          <p:nvPr/>
        </p:nvSpPr>
        <p:spPr>
          <a:xfrm>
            <a:off x="4719150" y="1416400"/>
            <a:ext cx="1413900" cy="954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D9D9D9"/>
                </a:solidFill>
                <a:latin typeface="Source Sans Pro"/>
                <a:ea typeface="Source Sans Pro"/>
                <a:cs typeface="Source Sans Pro"/>
                <a:sym typeface="Source Sans Pro"/>
              </a:rPr>
            </a:br>
            <a:r>
              <a:rPr b="1" lang="en">
                <a:solidFill>
                  <a:srgbClr val="D9D9D9"/>
                </a:solidFill>
                <a:latin typeface="Source Sans Pro"/>
                <a:ea typeface="Source Sans Pro"/>
                <a:cs typeface="Source Sans Pro"/>
                <a:sym typeface="Source Sans Pro"/>
              </a:rPr>
              <a:t>Natural Language Understanding</a:t>
            </a:r>
            <a:endParaRPr b="1">
              <a:solidFill>
                <a:srgbClr val="D9D9D9"/>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D9D9D9"/>
                </a:solidFill>
                <a:latin typeface="Source Sans Pro"/>
                <a:ea typeface="Source Sans Pro"/>
                <a:cs typeface="Source Sans Pro"/>
                <a:sym typeface="Source Sans Pro"/>
              </a:rPr>
            </a:br>
            <a:endParaRPr b="1">
              <a:solidFill>
                <a:srgbClr val="D9D9D9"/>
              </a:solidFill>
              <a:latin typeface="Source Sans Pro"/>
              <a:ea typeface="Source Sans Pro"/>
              <a:cs typeface="Source Sans Pro"/>
              <a:sym typeface="Source Sans Pro"/>
            </a:endParaRPr>
          </a:p>
        </p:txBody>
      </p:sp>
      <p:sp>
        <p:nvSpPr>
          <p:cNvPr id="1359" name="Google Shape;1359;p194"/>
          <p:cNvSpPr/>
          <p:nvPr/>
        </p:nvSpPr>
        <p:spPr>
          <a:xfrm>
            <a:off x="4719150" y="3414401"/>
            <a:ext cx="1413900" cy="1259100"/>
          </a:xfrm>
          <a:prstGeom prst="rect">
            <a:avLst/>
          </a:prstGeom>
          <a:solidFill>
            <a:srgbClr val="FFFFFF"/>
          </a:solidFill>
          <a:ln cap="flat" cmpd="sng" w="9525">
            <a:solidFill>
              <a:srgbClr val="F7F8F9"/>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D9D9D9"/>
                </a:solidFill>
                <a:latin typeface="Source Sans Pro"/>
                <a:ea typeface="Source Sans Pro"/>
                <a:cs typeface="Source Sans Pro"/>
                <a:sym typeface="Source Sans Pro"/>
              </a:rPr>
              <a:t>Response Selection</a:t>
            </a:r>
            <a:endParaRPr>
              <a:solidFill>
                <a:srgbClr val="D9D9D9"/>
              </a:solidFill>
              <a:latin typeface="Source Sans Pro"/>
              <a:ea typeface="Source Sans Pro"/>
              <a:cs typeface="Source Sans Pro"/>
              <a:sym typeface="Source Sans Pro"/>
            </a:endParaRPr>
          </a:p>
        </p:txBody>
      </p:sp>
      <p:sp>
        <p:nvSpPr>
          <p:cNvPr id="1360" name="Google Shape;1360;p194"/>
          <p:cNvSpPr/>
          <p:nvPr/>
        </p:nvSpPr>
        <p:spPr>
          <a:xfrm>
            <a:off x="3014550" y="2274550"/>
            <a:ext cx="1241100" cy="15762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i="0" lang="en" sz="1400" u="none" cap="none" strike="noStrike">
                <a:solidFill>
                  <a:srgbClr val="D9D9D9"/>
                </a:solidFill>
                <a:latin typeface="Source Sans Pro"/>
                <a:ea typeface="Source Sans Pro"/>
                <a:cs typeface="Source Sans Pro"/>
                <a:sym typeface="Source Sans Pro"/>
              </a:rPr>
              <a:t>Connector Modules</a:t>
            </a:r>
            <a:endParaRPr i="0" sz="1100" u="none" cap="none" strike="noStrike">
              <a:solidFill>
                <a:srgbClr val="D9D9D9"/>
              </a:solidFill>
              <a:latin typeface="Source Sans Pro"/>
              <a:ea typeface="Source Sans Pro"/>
              <a:cs typeface="Source Sans Pro"/>
              <a:sym typeface="Source Sans Pro"/>
            </a:endParaRPr>
          </a:p>
        </p:txBody>
      </p:sp>
      <p:cxnSp>
        <p:nvCxnSpPr>
          <p:cNvPr id="1361" name="Google Shape;1361;p194"/>
          <p:cNvCxnSpPr>
            <a:stCxn id="1360" idx="0"/>
          </p:cNvCxnSpPr>
          <p:nvPr/>
        </p:nvCxnSpPr>
        <p:spPr>
          <a:xfrm rot="-5400000">
            <a:off x="3975750" y="1528300"/>
            <a:ext cx="405600" cy="1086900"/>
          </a:xfrm>
          <a:prstGeom prst="bentConnector2">
            <a:avLst/>
          </a:prstGeom>
          <a:noFill/>
          <a:ln cap="flat" cmpd="sng" w="9525">
            <a:solidFill>
              <a:srgbClr val="EFEFEF"/>
            </a:solidFill>
            <a:prstDash val="solid"/>
            <a:round/>
            <a:headEnd len="sm" w="sm" type="none"/>
            <a:tailEnd len="sm" w="sm" type="triangle"/>
          </a:ln>
          <a:effectLst>
            <a:outerShdw blurRad="57150" rotWithShape="0" algn="bl" dir="5400000" dist="19050">
              <a:srgbClr val="D9D9D9">
                <a:alpha val="19000"/>
              </a:srgbClr>
            </a:outerShdw>
          </a:effectLst>
        </p:spPr>
      </p:cxnSp>
      <p:cxnSp>
        <p:nvCxnSpPr>
          <p:cNvPr id="1362" name="Google Shape;1362;p194"/>
          <p:cNvCxnSpPr>
            <a:endCxn id="1357" idx="0"/>
          </p:cNvCxnSpPr>
          <p:nvPr/>
        </p:nvCxnSpPr>
        <p:spPr>
          <a:xfrm>
            <a:off x="6141050" y="1869100"/>
            <a:ext cx="774000" cy="501900"/>
          </a:xfrm>
          <a:prstGeom prst="bentConnector2">
            <a:avLst/>
          </a:prstGeom>
          <a:noFill/>
          <a:ln cap="flat" cmpd="sng" w="28575">
            <a:solidFill>
              <a:srgbClr val="5A17EE"/>
            </a:solidFill>
            <a:prstDash val="solid"/>
            <a:round/>
            <a:headEnd len="sm" w="sm" type="none"/>
            <a:tailEnd len="med" w="med" type="triangle"/>
          </a:ln>
        </p:spPr>
      </p:cxnSp>
      <p:cxnSp>
        <p:nvCxnSpPr>
          <p:cNvPr id="1363" name="Google Shape;1363;p194"/>
          <p:cNvCxnSpPr>
            <a:stCxn id="1357" idx="2"/>
          </p:cNvCxnSpPr>
          <p:nvPr/>
        </p:nvCxnSpPr>
        <p:spPr>
          <a:xfrm rot="5400000">
            <a:off x="6284450" y="3501100"/>
            <a:ext cx="501600" cy="759600"/>
          </a:xfrm>
          <a:prstGeom prst="bentConnector2">
            <a:avLst/>
          </a:prstGeom>
          <a:noFill/>
          <a:ln cap="flat" cmpd="sng" w="28575">
            <a:solidFill>
              <a:srgbClr val="5A17EE"/>
            </a:solidFill>
            <a:prstDash val="solid"/>
            <a:round/>
            <a:headEnd len="sm" w="sm" type="none"/>
            <a:tailEnd len="med" w="med" type="triangle"/>
          </a:ln>
        </p:spPr>
      </p:cxnSp>
      <p:cxnSp>
        <p:nvCxnSpPr>
          <p:cNvPr id="1364" name="Google Shape;1364;p194"/>
          <p:cNvCxnSpPr>
            <a:endCxn id="1360" idx="2"/>
          </p:cNvCxnSpPr>
          <p:nvPr/>
        </p:nvCxnSpPr>
        <p:spPr>
          <a:xfrm rot="10800000">
            <a:off x="3635100" y="3850750"/>
            <a:ext cx="1093800" cy="386400"/>
          </a:xfrm>
          <a:prstGeom prst="bentConnector2">
            <a:avLst/>
          </a:prstGeom>
          <a:noFill/>
          <a:ln cap="flat" cmpd="sng" w="28575">
            <a:solidFill>
              <a:srgbClr val="EEEEEE"/>
            </a:solidFill>
            <a:prstDash val="solid"/>
            <a:round/>
            <a:headEnd len="sm" w="sm" type="none"/>
            <a:tailEnd len="med" w="med" type="triangle"/>
          </a:ln>
        </p:spPr>
      </p:cxnSp>
      <p:grpSp>
        <p:nvGrpSpPr>
          <p:cNvPr id="1365" name="Google Shape;1365;p194"/>
          <p:cNvGrpSpPr/>
          <p:nvPr/>
        </p:nvGrpSpPr>
        <p:grpSpPr>
          <a:xfrm>
            <a:off x="8110100" y="2023150"/>
            <a:ext cx="952800" cy="1954800"/>
            <a:chOff x="8034050" y="1672800"/>
            <a:chExt cx="952800" cy="1954800"/>
          </a:xfrm>
        </p:grpSpPr>
        <p:sp>
          <p:nvSpPr>
            <p:cNvPr id="1366" name="Google Shape;1366;p194"/>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5A17EE"/>
                  </a:solidFill>
                  <a:latin typeface="Source Sans Pro"/>
                  <a:ea typeface="Source Sans Pro"/>
                  <a:cs typeface="Source Sans Pro"/>
                  <a:sym typeface="Source Sans Pro"/>
                </a:rPr>
                <a:t>Backend,</a:t>
              </a:r>
              <a:endParaRPr sz="1100">
                <a:solidFill>
                  <a:srgbClr val="5A17EE"/>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5A17EE"/>
                  </a:solidFill>
                  <a:latin typeface="Source Sans Pro"/>
                  <a:ea typeface="Source Sans Pro"/>
                  <a:cs typeface="Source Sans Pro"/>
                  <a:sym typeface="Source Sans Pro"/>
                </a:rPr>
                <a:t>database, API, etc.</a:t>
              </a:r>
              <a:endParaRPr sz="1100">
                <a:solidFill>
                  <a:srgbClr val="5A17EE"/>
                </a:solidFill>
                <a:latin typeface="Source Sans Pro"/>
                <a:ea typeface="Source Sans Pro"/>
                <a:cs typeface="Source Sans Pro"/>
                <a:sym typeface="Source Sans Pro"/>
              </a:endParaRPr>
            </a:p>
          </p:txBody>
        </p:sp>
        <p:pic>
          <p:nvPicPr>
            <p:cNvPr id="1367" name="Google Shape;1367;p194"/>
            <p:cNvPicPr preferRelativeResize="0"/>
            <p:nvPr/>
          </p:nvPicPr>
          <p:blipFill>
            <a:blip r:embed="rId3">
              <a:alphaModFix/>
            </a:blip>
            <a:stretch>
              <a:fillRect/>
            </a:stretch>
          </p:blipFill>
          <p:spPr>
            <a:xfrm>
              <a:off x="8179543" y="2319292"/>
              <a:ext cx="661800" cy="661800"/>
            </a:xfrm>
            <a:prstGeom prst="rect">
              <a:avLst/>
            </a:prstGeom>
            <a:noFill/>
            <a:ln>
              <a:noFill/>
            </a:ln>
          </p:spPr>
        </p:pic>
      </p:grpSp>
      <p:cxnSp>
        <p:nvCxnSpPr>
          <p:cNvPr id="1368" name="Google Shape;1368;p194"/>
          <p:cNvCxnSpPr>
            <a:stCxn id="1357" idx="3"/>
            <a:endCxn id="1366" idx="1"/>
          </p:cNvCxnSpPr>
          <p:nvPr/>
        </p:nvCxnSpPr>
        <p:spPr>
          <a:xfrm>
            <a:off x="7535600" y="3000550"/>
            <a:ext cx="574500" cy="0"/>
          </a:xfrm>
          <a:prstGeom prst="straightConnector1">
            <a:avLst/>
          </a:prstGeom>
          <a:noFill/>
          <a:ln cap="flat" cmpd="sng" w="28575">
            <a:solidFill>
              <a:srgbClr val="5A17EE"/>
            </a:solidFill>
            <a:prstDash val="solid"/>
            <a:round/>
            <a:headEnd len="sm" w="sm" type="triangle"/>
            <a:tailEnd len="med" w="med" type="triangle"/>
          </a:ln>
        </p:spPr>
      </p:cxnSp>
      <p:pic>
        <p:nvPicPr>
          <p:cNvPr id="1369" name="Google Shape;1369;p194"/>
          <p:cNvPicPr preferRelativeResize="0"/>
          <p:nvPr/>
        </p:nvPicPr>
        <p:blipFill>
          <a:blip r:embed="rId4">
            <a:alphaModFix/>
          </a:blip>
          <a:stretch>
            <a:fillRect/>
          </a:stretch>
        </p:blipFill>
        <p:spPr>
          <a:xfrm>
            <a:off x="211425" y="2062577"/>
            <a:ext cx="568525" cy="568562"/>
          </a:xfrm>
          <a:prstGeom prst="rect">
            <a:avLst/>
          </a:prstGeom>
          <a:noFill/>
          <a:ln>
            <a:noFill/>
          </a:ln>
        </p:spPr>
      </p:pic>
      <p:sp>
        <p:nvSpPr>
          <p:cNvPr id="1370" name="Google Shape;1370;p194"/>
          <p:cNvSpPr/>
          <p:nvPr/>
        </p:nvSpPr>
        <p:spPr>
          <a:xfrm>
            <a:off x="926550" y="1915950"/>
            <a:ext cx="1490100" cy="9897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 sz="1200">
                <a:solidFill>
                  <a:srgbClr val="EFEFEF"/>
                </a:solidFill>
                <a:latin typeface="Source Sans Pro"/>
                <a:ea typeface="Source Sans Pro"/>
                <a:cs typeface="Source Sans Pro"/>
                <a:sym typeface="Source Sans Pro"/>
              </a:rPr>
              <a:t>My new address is 222 Broadway NYC.</a:t>
            </a:r>
            <a:endParaRPr b="1" i="1" sz="1200">
              <a:solidFill>
                <a:srgbClr val="EFEFEF"/>
              </a:solidFill>
              <a:latin typeface="Source Sans Pro"/>
              <a:ea typeface="Source Sans Pro"/>
              <a:cs typeface="Source Sans Pro"/>
              <a:sym typeface="Source Sans Pro"/>
            </a:endParaRPr>
          </a:p>
        </p:txBody>
      </p:sp>
      <p:pic>
        <p:nvPicPr>
          <p:cNvPr id="1371" name="Google Shape;1371;p194"/>
          <p:cNvPicPr preferRelativeResize="0"/>
          <p:nvPr/>
        </p:nvPicPr>
        <p:blipFill>
          <a:blip r:embed="rId5">
            <a:alphaModFix/>
          </a:blip>
          <a:stretch>
            <a:fillRect/>
          </a:stretch>
        </p:blipFill>
        <p:spPr>
          <a:xfrm>
            <a:off x="2836275" y="1420337"/>
            <a:ext cx="574499" cy="279325"/>
          </a:xfrm>
          <a:prstGeom prst="rect">
            <a:avLst/>
          </a:prstGeom>
          <a:no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pic>
      <p:cxnSp>
        <p:nvCxnSpPr>
          <p:cNvPr id="1372" name="Google Shape;1372;p194"/>
          <p:cNvCxnSpPr>
            <a:endCxn id="1370" idx="3"/>
          </p:cNvCxnSpPr>
          <p:nvPr/>
        </p:nvCxnSpPr>
        <p:spPr>
          <a:xfrm rot="10800000">
            <a:off x="2416650" y="2410800"/>
            <a:ext cx="618900" cy="0"/>
          </a:xfrm>
          <a:prstGeom prst="straightConnector1">
            <a:avLst/>
          </a:prstGeom>
          <a:noFill/>
          <a:ln cap="flat" cmpd="sng" w="28575">
            <a:solidFill>
              <a:srgbClr val="EEEEEE"/>
            </a:solidFill>
            <a:prstDash val="solid"/>
            <a:round/>
            <a:headEnd len="med" w="med" type="triangle"/>
            <a:tailEnd len="med" w="med" type="none"/>
          </a:ln>
        </p:spPr>
      </p:cxnSp>
      <p:sp>
        <p:nvSpPr>
          <p:cNvPr id="1373" name="Google Shape;1373;p194"/>
          <p:cNvSpPr/>
          <p:nvPr/>
        </p:nvSpPr>
        <p:spPr>
          <a:xfrm>
            <a:off x="825800" y="3165300"/>
            <a:ext cx="1490100" cy="8688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EFEFEF"/>
                </a:solidFill>
                <a:latin typeface="Source Sans Pro"/>
                <a:ea typeface="Source Sans Pro"/>
                <a:cs typeface="Source Sans Pro"/>
                <a:sym typeface="Source Sans Pro"/>
              </a:rPr>
              <a:t>~~~</a:t>
            </a:r>
            <a:endParaRPr b="1" i="1" sz="1200">
              <a:solidFill>
                <a:srgbClr val="EFEFEF"/>
              </a:solidFill>
              <a:latin typeface="Source Sans Pro"/>
              <a:ea typeface="Source Sans Pro"/>
              <a:cs typeface="Source Sans Pro"/>
              <a:sym typeface="Source Sans Pro"/>
            </a:endParaRPr>
          </a:p>
        </p:txBody>
      </p:sp>
      <p:cxnSp>
        <p:nvCxnSpPr>
          <p:cNvPr id="1374" name="Google Shape;1374;p194"/>
          <p:cNvCxnSpPr/>
          <p:nvPr/>
        </p:nvCxnSpPr>
        <p:spPr>
          <a:xfrm rot="10800000">
            <a:off x="2386111" y="3521296"/>
            <a:ext cx="628500" cy="0"/>
          </a:xfrm>
          <a:prstGeom prst="straightConnector1">
            <a:avLst/>
          </a:prstGeom>
          <a:noFill/>
          <a:ln cap="flat" cmpd="sng" w="28575">
            <a:solidFill>
              <a:srgbClr val="EEEEEE"/>
            </a:solidFill>
            <a:prstDash val="solid"/>
            <a:round/>
            <a:headEnd len="sm" w="sm" type="none"/>
            <a:tailEnd len="med" w="med" type="triangle"/>
          </a:ln>
        </p:spPr>
      </p:cxnSp>
      <p:pic>
        <p:nvPicPr>
          <p:cNvPr id="1375" name="Google Shape;1375;p194"/>
          <p:cNvPicPr preferRelativeResize="0"/>
          <p:nvPr/>
        </p:nvPicPr>
        <p:blipFill>
          <a:blip r:embed="rId6">
            <a:alphaModFix/>
          </a:blip>
          <a:stretch>
            <a:fillRect/>
          </a:stretch>
        </p:blipFill>
        <p:spPr>
          <a:xfrm>
            <a:off x="136700" y="3246187"/>
            <a:ext cx="618900" cy="707026"/>
          </a:xfrm>
          <a:prstGeom prst="rect">
            <a:avLst/>
          </a:prstGeom>
          <a:noFill/>
          <a:ln>
            <a:noFill/>
          </a:ln>
        </p:spPr>
      </p:pic>
      <p:sp>
        <p:nvSpPr>
          <p:cNvPr id="1376" name="Google Shape;1376;p194"/>
          <p:cNvSpPr txBox="1"/>
          <p:nvPr>
            <p:ph type="title"/>
          </p:nvPr>
        </p:nvSpPr>
        <p:spPr>
          <a:xfrm>
            <a:off x="125867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Dialogue Management</a:t>
            </a:r>
            <a:r>
              <a:rPr lang="en"/>
              <a:t> (Core)</a:t>
            </a:r>
            <a:endParaRPr/>
          </a:p>
        </p:txBody>
      </p:sp>
      <p:sp>
        <p:nvSpPr>
          <p:cNvPr id="1377" name="Google Shape;1377;p194"/>
          <p:cNvSpPr txBox="1"/>
          <p:nvPr>
            <p:ph idx="2" type="title"/>
          </p:nvPr>
        </p:nvSpPr>
        <p:spPr>
          <a:xfrm>
            <a:off x="125867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a:t>
            </a:r>
            <a:r>
              <a:rPr lang="en"/>
              <a:t> Deep Dive</a:t>
            </a:r>
            <a:endParaRPr/>
          </a:p>
        </p:txBody>
      </p:sp>
      <p:pic>
        <p:nvPicPr>
          <p:cNvPr id="1378" name="Google Shape;1378;p194"/>
          <p:cNvPicPr preferRelativeResize="0"/>
          <p:nvPr/>
        </p:nvPicPr>
        <p:blipFill>
          <a:blip r:embed="rId7">
            <a:alphaModFix/>
          </a:blip>
          <a:stretch>
            <a:fillRect/>
          </a:stretch>
        </p:blipFill>
        <p:spPr>
          <a:xfrm>
            <a:off x="8255593" y="2669642"/>
            <a:ext cx="661800" cy="6618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95"/>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Training Data</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7" name="Shape 1387"/>
        <p:cNvGrpSpPr/>
        <p:nvPr/>
      </p:nvGrpSpPr>
      <p:grpSpPr>
        <a:xfrm>
          <a:off x="0" y="0"/>
          <a:ext cx="0" cy="0"/>
          <a:chOff x="0" y="0"/>
          <a:chExt cx="0" cy="0"/>
        </a:xfrm>
      </p:grpSpPr>
      <p:sp>
        <p:nvSpPr>
          <p:cNvPr id="1388" name="Google Shape;1388;p196"/>
          <p:cNvSpPr txBox="1"/>
          <p:nvPr>
            <p:ph type="title"/>
          </p:nvPr>
        </p:nvSpPr>
        <p:spPr>
          <a:xfrm>
            <a:off x="1202925" y="394525"/>
            <a:ext cx="7553100" cy="661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a:solidFill>
                  <a:srgbClr val="5A17EE"/>
                </a:solidFill>
              </a:rPr>
              <a:t>Machine learning models require training data that the models can generalize from</a:t>
            </a:r>
            <a:endParaRPr>
              <a:solidFill>
                <a:srgbClr val="5A17EE"/>
              </a:solidFill>
            </a:endParaRPr>
          </a:p>
          <a:p>
            <a:pPr indent="0" lvl="0" marL="0" rtl="0" algn="l">
              <a:spcBef>
                <a:spcPts val="1600"/>
              </a:spcBef>
              <a:spcAft>
                <a:spcPts val="0"/>
              </a:spcAft>
              <a:buNone/>
            </a:pPr>
            <a:r>
              <a:t/>
            </a:r>
            <a:endParaRPr/>
          </a:p>
        </p:txBody>
      </p:sp>
      <p:sp>
        <p:nvSpPr>
          <p:cNvPr id="1389" name="Google Shape;1389;p196"/>
          <p:cNvSpPr txBox="1"/>
          <p:nvPr>
            <p:ph idx="2" type="title"/>
          </p:nvPr>
        </p:nvSpPr>
        <p:spPr>
          <a:xfrm>
            <a:off x="1202925" y="222850"/>
            <a:ext cx="75531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Training Data for NLU and Dialogue Management</a:t>
            </a:r>
            <a:endParaRPr/>
          </a:p>
        </p:txBody>
      </p:sp>
      <p:sp>
        <p:nvSpPr>
          <p:cNvPr id="1390" name="Google Shape;1390;p196"/>
          <p:cNvSpPr txBox="1"/>
          <p:nvPr>
            <p:ph idx="1" type="body"/>
          </p:nvPr>
        </p:nvSpPr>
        <p:spPr>
          <a:xfrm>
            <a:off x="189250" y="1056325"/>
            <a:ext cx="4529700" cy="7839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NLU needs data in the form of examples for intents</a:t>
            </a:r>
            <a:endParaRPr sz="1800"/>
          </a:p>
        </p:txBody>
      </p:sp>
      <p:sp>
        <p:nvSpPr>
          <p:cNvPr id="1391" name="Google Shape;1391;p196"/>
          <p:cNvSpPr txBox="1"/>
          <p:nvPr/>
        </p:nvSpPr>
        <p:spPr>
          <a:xfrm>
            <a:off x="226200" y="1840225"/>
            <a:ext cx="4241700" cy="28440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 intent</a:t>
            </a:r>
            <a:r>
              <a:rPr b="1" lang="en">
                <a:solidFill>
                  <a:srgbClr val="5A17EE"/>
                </a:solidFill>
                <a:latin typeface="Courier New"/>
                <a:ea typeface="Courier New"/>
                <a:cs typeface="Courier New"/>
                <a:sym typeface="Courier New"/>
              </a:rPr>
              <a:t>:bot_challenge</a:t>
            </a:r>
            <a:endParaRPr b="1">
              <a:solidFill>
                <a:srgbClr val="5A17EE"/>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are you a bot?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are you a human?</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am I talking to a bot?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am I talking to a human?</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 intent:i_like_food</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I like [</a:t>
            </a:r>
            <a:r>
              <a:rPr b="1" lang="en">
                <a:solidFill>
                  <a:srgbClr val="757575"/>
                </a:solidFill>
                <a:latin typeface="Courier New"/>
                <a:ea typeface="Courier New"/>
                <a:cs typeface="Courier New"/>
                <a:sym typeface="Courier New"/>
              </a:rPr>
              <a:t>apples</a:t>
            </a:r>
            <a:r>
              <a:rPr lang="en">
                <a:solidFill>
                  <a:srgbClr val="757575"/>
                </a:solidFill>
                <a:latin typeface="Courier New"/>
                <a:ea typeface="Courier New"/>
                <a:cs typeface="Courier New"/>
                <a:sym typeface="Courier New"/>
              </a:rPr>
              <a:t>](</a:t>
            </a:r>
            <a:r>
              <a:rPr i="1" lang="en">
                <a:solidFill>
                  <a:srgbClr val="757575"/>
                </a:solidFill>
                <a:latin typeface="Courier New"/>
                <a:ea typeface="Courier New"/>
                <a:cs typeface="Courier New"/>
                <a:sym typeface="Courier New"/>
              </a:rPr>
              <a:t>food</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my friend likes [</a:t>
            </a:r>
            <a:r>
              <a:rPr b="1" lang="en">
                <a:solidFill>
                  <a:srgbClr val="757575"/>
                </a:solidFill>
                <a:latin typeface="Courier New"/>
                <a:ea typeface="Courier New"/>
                <a:cs typeface="Courier New"/>
                <a:sym typeface="Courier New"/>
              </a:rPr>
              <a:t>oranges</a:t>
            </a:r>
            <a:r>
              <a:rPr lang="en">
                <a:solidFill>
                  <a:srgbClr val="757575"/>
                </a:solidFill>
                <a:latin typeface="Courier New"/>
                <a:ea typeface="Courier New"/>
                <a:cs typeface="Courier New"/>
                <a:sym typeface="Courier New"/>
              </a:rPr>
              <a:t>](</a:t>
            </a:r>
            <a:r>
              <a:rPr i="1" lang="en">
                <a:solidFill>
                  <a:srgbClr val="757575"/>
                </a:solidFill>
                <a:latin typeface="Courier New"/>
                <a:ea typeface="Courier New"/>
                <a:cs typeface="Courier New"/>
                <a:sym typeface="Courier New"/>
              </a:rPr>
              <a:t>food</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I'm a fan of [</a:t>
            </a:r>
            <a:r>
              <a:rPr b="1" lang="en">
                <a:solidFill>
                  <a:srgbClr val="757575"/>
                </a:solidFill>
                <a:latin typeface="Courier New"/>
                <a:ea typeface="Courier New"/>
                <a:cs typeface="Courier New"/>
                <a:sym typeface="Courier New"/>
              </a:rPr>
              <a:t>pears</a:t>
            </a:r>
            <a:r>
              <a:rPr lang="en">
                <a:solidFill>
                  <a:srgbClr val="757575"/>
                </a:solidFill>
                <a:latin typeface="Courier New"/>
                <a:ea typeface="Courier New"/>
                <a:cs typeface="Courier New"/>
                <a:sym typeface="Courier New"/>
              </a:rPr>
              <a:t>](</a:t>
            </a:r>
            <a:r>
              <a:rPr i="1" lang="en">
                <a:solidFill>
                  <a:srgbClr val="757575"/>
                </a:solidFill>
                <a:latin typeface="Courier New"/>
                <a:ea typeface="Courier New"/>
                <a:cs typeface="Courier New"/>
                <a:sym typeface="Courier New"/>
              </a:rPr>
              <a:t>food</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do you like [</a:t>
            </a:r>
            <a:r>
              <a:rPr b="1" lang="en">
                <a:solidFill>
                  <a:srgbClr val="757575"/>
                </a:solidFill>
                <a:latin typeface="Courier New"/>
                <a:ea typeface="Courier New"/>
                <a:cs typeface="Courier New"/>
                <a:sym typeface="Courier New"/>
              </a:rPr>
              <a:t>coffee</a:t>
            </a:r>
            <a:r>
              <a:rPr lang="en">
                <a:solidFill>
                  <a:srgbClr val="757575"/>
                </a:solidFill>
                <a:latin typeface="Courier New"/>
                <a:ea typeface="Courier New"/>
                <a:cs typeface="Courier New"/>
                <a:sym typeface="Courier New"/>
              </a:rPr>
              <a:t>](</a:t>
            </a:r>
            <a:r>
              <a:rPr i="1" lang="en">
                <a:solidFill>
                  <a:srgbClr val="757575"/>
                </a:solidFill>
                <a:latin typeface="Courier New"/>
                <a:ea typeface="Courier New"/>
                <a:cs typeface="Courier New"/>
                <a:sym typeface="Courier New"/>
              </a:rPr>
              <a:t>food</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p:txBody>
      </p:sp>
      <p:sp>
        <p:nvSpPr>
          <p:cNvPr id="1392" name="Google Shape;1392;p196"/>
          <p:cNvSpPr txBox="1"/>
          <p:nvPr>
            <p:ph idx="1" type="body"/>
          </p:nvPr>
        </p:nvSpPr>
        <p:spPr>
          <a:xfrm>
            <a:off x="4718950" y="1056313"/>
            <a:ext cx="3979500" cy="6618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Dialogue management model needs data in the form of stories</a:t>
            </a:r>
            <a:endParaRPr sz="1800"/>
          </a:p>
        </p:txBody>
      </p:sp>
      <p:sp>
        <p:nvSpPr>
          <p:cNvPr id="1393" name="Google Shape;1393;p196"/>
          <p:cNvSpPr txBox="1"/>
          <p:nvPr/>
        </p:nvSpPr>
        <p:spPr>
          <a:xfrm>
            <a:off x="4676150" y="1840225"/>
            <a:ext cx="4278600" cy="28440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 new to rasa at start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how_to_get_started{"</a:t>
            </a:r>
            <a:r>
              <a:rPr b="1" lang="en">
                <a:solidFill>
                  <a:srgbClr val="757575"/>
                </a:solidFill>
                <a:latin typeface="Courier New"/>
                <a:ea typeface="Courier New"/>
                <a:cs typeface="Courier New"/>
                <a:sym typeface="Courier New"/>
              </a:rPr>
              <a:t>user_type</a:t>
            </a:r>
            <a:r>
              <a:rPr lang="en">
                <a:solidFill>
                  <a:srgbClr val="757575"/>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new</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action_set_onboarding</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slot{"</a:t>
            </a:r>
            <a:r>
              <a:rPr b="1" lang="en">
                <a:solidFill>
                  <a:srgbClr val="757575"/>
                </a:solidFill>
                <a:latin typeface="Courier New"/>
                <a:ea typeface="Courier New"/>
                <a:cs typeface="Courier New"/>
                <a:sym typeface="Courier New"/>
              </a:rPr>
              <a:t>onboarding</a:t>
            </a:r>
            <a:r>
              <a:rPr lang="en">
                <a:solidFill>
                  <a:srgbClr val="757575"/>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true</a:t>
            </a:r>
            <a:r>
              <a:rPr lang="en">
                <a:solidFill>
                  <a:srgbClr val="757575"/>
                </a:solidFill>
                <a:latin typeface="Courier New"/>
                <a:ea typeface="Courier New"/>
                <a:cs typeface="Courier New"/>
                <a:sym typeface="Courier New"/>
              </a:rPr>
              <a:t>}</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utter_getstarted_new</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utter_built_bot_before</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deny</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utter_explain_rasa_components</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utter_rasa_components_details</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utter_ask_explain_nlucorex</a:t>
            </a:r>
            <a:endParaRPr>
              <a:solidFill>
                <a:srgbClr val="757575"/>
              </a:solidFill>
              <a:latin typeface="Courier New"/>
              <a:ea typeface="Courier New"/>
              <a:cs typeface="Courier New"/>
              <a:sym typeface="Courier New"/>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1" name="Shape 681"/>
        <p:cNvGrpSpPr/>
        <p:nvPr/>
      </p:nvGrpSpPr>
      <p:grpSpPr>
        <a:xfrm>
          <a:off x="0" y="0"/>
          <a:ext cx="0" cy="0"/>
          <a:chOff x="0" y="0"/>
          <a:chExt cx="0" cy="0"/>
        </a:xfrm>
      </p:grpSpPr>
      <p:sp>
        <p:nvSpPr>
          <p:cNvPr id="682" name="Google Shape;682;p152"/>
          <p:cNvSpPr txBox="1"/>
          <p:nvPr>
            <p:ph type="title"/>
          </p:nvPr>
        </p:nvSpPr>
        <p:spPr>
          <a:xfrm>
            <a:off x="235500" y="2098700"/>
            <a:ext cx="8520600" cy="661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Intro to Rasa</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7" name="Shape 1397"/>
        <p:cNvGrpSpPr/>
        <p:nvPr/>
      </p:nvGrpSpPr>
      <p:grpSpPr>
        <a:xfrm>
          <a:off x="0" y="0"/>
          <a:ext cx="0" cy="0"/>
          <a:chOff x="0" y="0"/>
          <a:chExt cx="0" cy="0"/>
        </a:xfrm>
      </p:grpSpPr>
      <p:sp>
        <p:nvSpPr>
          <p:cNvPr id="1398" name="Google Shape;1398;p197"/>
          <p:cNvSpPr txBox="1"/>
          <p:nvPr>
            <p:ph type="title"/>
          </p:nvPr>
        </p:nvSpPr>
        <p:spPr>
          <a:xfrm>
            <a:off x="11658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Rasa Open Source Reviewed</a:t>
            </a:r>
            <a:endParaRPr/>
          </a:p>
        </p:txBody>
      </p:sp>
      <p:sp>
        <p:nvSpPr>
          <p:cNvPr id="1399" name="Google Shape;1399;p197"/>
          <p:cNvSpPr/>
          <p:nvPr/>
        </p:nvSpPr>
        <p:spPr>
          <a:xfrm>
            <a:off x="2749300" y="1283975"/>
            <a:ext cx="5043300" cy="3401100"/>
          </a:xfrm>
          <a:prstGeom prst="rect">
            <a:avLst/>
          </a:prstGeom>
          <a:solidFill>
            <a:srgbClr val="FFFFFF"/>
          </a:solidFill>
          <a:ln cap="flat" cmpd="sng" w="19050">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t/>
            </a:r>
            <a:endParaRPr b="1">
              <a:solidFill>
                <a:srgbClr val="5A17EE"/>
              </a:solidFill>
              <a:latin typeface="Source Sans Pro"/>
              <a:ea typeface="Source Sans Pro"/>
              <a:cs typeface="Source Sans Pro"/>
              <a:sym typeface="Source Sans Pro"/>
            </a:endParaRPr>
          </a:p>
        </p:txBody>
      </p:sp>
      <p:sp>
        <p:nvSpPr>
          <p:cNvPr id="1400" name="Google Shape;1400;p197"/>
          <p:cNvSpPr txBox="1"/>
          <p:nvPr>
            <p:ph idx="2" type="title"/>
          </p:nvPr>
        </p:nvSpPr>
        <p:spPr>
          <a:xfrm>
            <a:off x="11658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Deep Dive</a:t>
            </a:r>
            <a:endParaRPr/>
          </a:p>
        </p:txBody>
      </p:sp>
      <p:sp>
        <p:nvSpPr>
          <p:cNvPr id="1401" name="Google Shape;1401;p197"/>
          <p:cNvSpPr/>
          <p:nvPr/>
        </p:nvSpPr>
        <p:spPr>
          <a:xfrm>
            <a:off x="6294500" y="2371000"/>
            <a:ext cx="12411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ML-based Dialogue Management</a:t>
            </a:r>
            <a:endParaRPr b="1">
              <a:solidFill>
                <a:srgbClr val="5A17EE"/>
              </a:solidFill>
              <a:latin typeface="Source Sans Pro"/>
              <a:ea typeface="Source Sans Pro"/>
              <a:cs typeface="Source Sans Pro"/>
              <a:sym typeface="Source Sans Pro"/>
            </a:endParaRPr>
          </a:p>
        </p:txBody>
      </p:sp>
      <p:sp>
        <p:nvSpPr>
          <p:cNvPr id="1402" name="Google Shape;1402;p197"/>
          <p:cNvSpPr/>
          <p:nvPr/>
        </p:nvSpPr>
        <p:spPr>
          <a:xfrm>
            <a:off x="4719150" y="1416400"/>
            <a:ext cx="1413900" cy="954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r>
              <a:rPr b="1" lang="en">
                <a:solidFill>
                  <a:srgbClr val="5A17EE"/>
                </a:solidFill>
                <a:latin typeface="Source Sans Pro"/>
                <a:ea typeface="Source Sans Pro"/>
                <a:cs typeface="Source Sans Pro"/>
                <a:sym typeface="Source Sans Pro"/>
              </a:rPr>
              <a:t>Natural Language Understanding</a:t>
            </a:r>
            <a:endParaRPr b="1">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endParaRPr b="1">
              <a:solidFill>
                <a:srgbClr val="5A17EE"/>
              </a:solidFill>
              <a:latin typeface="Source Sans Pro"/>
              <a:ea typeface="Source Sans Pro"/>
              <a:cs typeface="Source Sans Pro"/>
              <a:sym typeface="Source Sans Pro"/>
            </a:endParaRPr>
          </a:p>
        </p:txBody>
      </p:sp>
      <p:sp>
        <p:nvSpPr>
          <p:cNvPr id="1403" name="Google Shape;1403;p197"/>
          <p:cNvSpPr/>
          <p:nvPr/>
        </p:nvSpPr>
        <p:spPr>
          <a:xfrm>
            <a:off x="4719150" y="3414401"/>
            <a:ext cx="14139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Response Selection</a:t>
            </a:r>
            <a:endParaRPr>
              <a:solidFill>
                <a:srgbClr val="757575"/>
              </a:solidFill>
              <a:latin typeface="Source Sans Pro"/>
              <a:ea typeface="Source Sans Pro"/>
              <a:cs typeface="Source Sans Pro"/>
              <a:sym typeface="Source Sans Pro"/>
            </a:endParaRPr>
          </a:p>
        </p:txBody>
      </p:sp>
      <p:sp>
        <p:nvSpPr>
          <p:cNvPr id="1404" name="Google Shape;1404;p197"/>
          <p:cNvSpPr/>
          <p:nvPr/>
        </p:nvSpPr>
        <p:spPr>
          <a:xfrm>
            <a:off x="3014550" y="2274550"/>
            <a:ext cx="1241100" cy="15762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i="0" lang="en" sz="1400" u="none" cap="none" strike="noStrike">
                <a:solidFill>
                  <a:srgbClr val="CCCCCC"/>
                </a:solidFill>
                <a:latin typeface="Source Sans Pro"/>
                <a:ea typeface="Source Sans Pro"/>
                <a:cs typeface="Source Sans Pro"/>
                <a:sym typeface="Source Sans Pro"/>
              </a:rPr>
              <a:t>Connector Modules</a:t>
            </a:r>
            <a:endParaRPr>
              <a:solidFill>
                <a:srgbClr val="CCCCCC"/>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757575"/>
              </a:buClr>
              <a:buFont typeface="Karla"/>
              <a:buNone/>
            </a:pPr>
            <a:br>
              <a:rPr i="0" lang="en" sz="1400" u="none" cap="none" strike="noStrike">
                <a:solidFill>
                  <a:srgbClr val="CCCCCC"/>
                </a:solidFill>
                <a:latin typeface="Source Sans Pro"/>
                <a:ea typeface="Source Sans Pro"/>
                <a:cs typeface="Source Sans Pro"/>
                <a:sym typeface="Source Sans Pro"/>
              </a:rPr>
            </a:br>
            <a:r>
              <a:rPr lang="en" sz="1100">
                <a:solidFill>
                  <a:srgbClr val="CCCCCC"/>
                </a:solidFill>
                <a:latin typeface="Source Sans Pro"/>
                <a:ea typeface="Source Sans Pro"/>
                <a:cs typeface="Source Sans Pro"/>
                <a:sym typeface="Source Sans Pro"/>
              </a:rPr>
              <a:t>E</a:t>
            </a:r>
            <a:r>
              <a:rPr i="0" lang="en" sz="1100" u="none" cap="none" strike="noStrike">
                <a:solidFill>
                  <a:srgbClr val="CCCCCC"/>
                </a:solidFill>
                <a:latin typeface="Source Sans Pro"/>
                <a:ea typeface="Source Sans Pro"/>
                <a:cs typeface="Source Sans Pro"/>
                <a:sym typeface="Source Sans Pro"/>
              </a:rPr>
              <a:t>.g. </a:t>
            </a:r>
            <a:r>
              <a:rPr lang="en" sz="1100">
                <a:solidFill>
                  <a:srgbClr val="CCCCCC"/>
                </a:solidFill>
                <a:latin typeface="Source Sans Pro"/>
                <a:ea typeface="Source Sans Pro"/>
                <a:cs typeface="Source Sans Pro"/>
                <a:sym typeface="Source Sans Pro"/>
              </a:rPr>
              <a:t>Live Chat, App, Messenger</a:t>
            </a:r>
            <a:endParaRPr i="0" sz="1100" u="none" cap="none" strike="noStrike">
              <a:solidFill>
                <a:srgbClr val="CCCCCC"/>
              </a:solidFill>
              <a:latin typeface="Source Sans Pro"/>
              <a:ea typeface="Source Sans Pro"/>
              <a:cs typeface="Source Sans Pro"/>
              <a:sym typeface="Source Sans Pro"/>
            </a:endParaRPr>
          </a:p>
        </p:txBody>
      </p:sp>
      <p:cxnSp>
        <p:nvCxnSpPr>
          <p:cNvPr id="1405" name="Google Shape;1405;p197"/>
          <p:cNvCxnSpPr>
            <a:stCxn id="1404" idx="0"/>
          </p:cNvCxnSpPr>
          <p:nvPr/>
        </p:nvCxnSpPr>
        <p:spPr>
          <a:xfrm rot="-5400000">
            <a:off x="3975750" y="1528300"/>
            <a:ext cx="405600" cy="1086900"/>
          </a:xfrm>
          <a:prstGeom prst="bentConnector2">
            <a:avLst/>
          </a:prstGeom>
          <a:noFill/>
          <a:ln cap="flat" cmpd="sng" w="28575">
            <a:solidFill>
              <a:srgbClr val="5A17EE"/>
            </a:solidFill>
            <a:prstDash val="solid"/>
            <a:round/>
            <a:headEnd len="sm" w="sm" type="none"/>
            <a:tailEnd len="med" w="med" type="triangle"/>
          </a:ln>
        </p:spPr>
      </p:cxnSp>
      <p:cxnSp>
        <p:nvCxnSpPr>
          <p:cNvPr id="1406" name="Google Shape;1406;p197"/>
          <p:cNvCxnSpPr>
            <a:endCxn id="1401" idx="0"/>
          </p:cNvCxnSpPr>
          <p:nvPr/>
        </p:nvCxnSpPr>
        <p:spPr>
          <a:xfrm>
            <a:off x="6141050" y="1869100"/>
            <a:ext cx="774000" cy="501900"/>
          </a:xfrm>
          <a:prstGeom prst="bentConnector2">
            <a:avLst/>
          </a:prstGeom>
          <a:noFill/>
          <a:ln cap="flat" cmpd="sng" w="28575">
            <a:solidFill>
              <a:srgbClr val="5A17EE"/>
            </a:solidFill>
            <a:prstDash val="solid"/>
            <a:round/>
            <a:headEnd len="sm" w="sm" type="none"/>
            <a:tailEnd len="med" w="med" type="triangle"/>
          </a:ln>
        </p:spPr>
      </p:cxnSp>
      <p:cxnSp>
        <p:nvCxnSpPr>
          <p:cNvPr id="1407" name="Google Shape;1407;p197"/>
          <p:cNvCxnSpPr>
            <a:stCxn id="1401" idx="2"/>
          </p:cNvCxnSpPr>
          <p:nvPr/>
        </p:nvCxnSpPr>
        <p:spPr>
          <a:xfrm rot="5400000">
            <a:off x="6284450" y="3501100"/>
            <a:ext cx="501600" cy="759600"/>
          </a:xfrm>
          <a:prstGeom prst="bentConnector2">
            <a:avLst/>
          </a:prstGeom>
          <a:noFill/>
          <a:ln cap="flat" cmpd="sng" w="28575">
            <a:solidFill>
              <a:srgbClr val="5A17EE"/>
            </a:solidFill>
            <a:prstDash val="solid"/>
            <a:round/>
            <a:headEnd len="sm" w="sm" type="none"/>
            <a:tailEnd len="med" w="med" type="triangle"/>
          </a:ln>
        </p:spPr>
      </p:cxnSp>
      <p:cxnSp>
        <p:nvCxnSpPr>
          <p:cNvPr id="1408" name="Google Shape;1408;p197"/>
          <p:cNvCxnSpPr>
            <a:endCxn id="1404" idx="2"/>
          </p:cNvCxnSpPr>
          <p:nvPr/>
        </p:nvCxnSpPr>
        <p:spPr>
          <a:xfrm rot="10800000">
            <a:off x="3635100" y="3850750"/>
            <a:ext cx="1093800" cy="386400"/>
          </a:xfrm>
          <a:prstGeom prst="bentConnector2">
            <a:avLst/>
          </a:prstGeom>
          <a:noFill/>
          <a:ln cap="flat" cmpd="sng" w="28575">
            <a:solidFill>
              <a:srgbClr val="5A17EE"/>
            </a:solidFill>
            <a:prstDash val="solid"/>
            <a:round/>
            <a:headEnd len="sm" w="sm" type="none"/>
            <a:tailEnd len="med" w="med" type="triangle"/>
          </a:ln>
        </p:spPr>
      </p:cxnSp>
      <p:grpSp>
        <p:nvGrpSpPr>
          <p:cNvPr id="1409" name="Google Shape;1409;p197"/>
          <p:cNvGrpSpPr/>
          <p:nvPr/>
        </p:nvGrpSpPr>
        <p:grpSpPr>
          <a:xfrm>
            <a:off x="8110100" y="2023150"/>
            <a:ext cx="952800" cy="1954800"/>
            <a:chOff x="8034050" y="1672800"/>
            <a:chExt cx="952800" cy="1954800"/>
          </a:xfrm>
        </p:grpSpPr>
        <p:sp>
          <p:nvSpPr>
            <p:cNvPr id="1410" name="Google Shape;1410;p197"/>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767777"/>
                  </a:solidFill>
                  <a:latin typeface="Source Sans Pro"/>
                  <a:ea typeface="Source Sans Pro"/>
                  <a:cs typeface="Source Sans Pro"/>
                  <a:sym typeface="Source Sans Pro"/>
                </a:rPr>
                <a:t>Backend,</a:t>
              </a:r>
              <a:endParaRPr sz="1100">
                <a:solidFill>
                  <a:srgbClr val="767777"/>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767777"/>
                  </a:solidFill>
                  <a:latin typeface="Source Sans Pro"/>
                  <a:ea typeface="Source Sans Pro"/>
                  <a:cs typeface="Source Sans Pro"/>
                  <a:sym typeface="Source Sans Pro"/>
                </a:rPr>
                <a:t>database, API, etc.</a:t>
              </a:r>
              <a:endParaRPr sz="1100">
                <a:solidFill>
                  <a:srgbClr val="767777"/>
                </a:solidFill>
                <a:latin typeface="Source Sans Pro"/>
                <a:ea typeface="Source Sans Pro"/>
                <a:cs typeface="Source Sans Pro"/>
                <a:sym typeface="Source Sans Pro"/>
              </a:endParaRPr>
            </a:p>
          </p:txBody>
        </p:sp>
        <p:pic>
          <p:nvPicPr>
            <p:cNvPr id="1411" name="Google Shape;1411;p197"/>
            <p:cNvPicPr preferRelativeResize="0"/>
            <p:nvPr/>
          </p:nvPicPr>
          <p:blipFill>
            <a:blip r:embed="rId3">
              <a:alphaModFix/>
            </a:blip>
            <a:stretch>
              <a:fillRect/>
            </a:stretch>
          </p:blipFill>
          <p:spPr>
            <a:xfrm>
              <a:off x="8179543" y="2319292"/>
              <a:ext cx="661800" cy="661800"/>
            </a:xfrm>
            <a:prstGeom prst="rect">
              <a:avLst/>
            </a:prstGeom>
            <a:noFill/>
            <a:ln>
              <a:noFill/>
            </a:ln>
          </p:spPr>
        </p:pic>
      </p:grpSp>
      <p:cxnSp>
        <p:nvCxnSpPr>
          <p:cNvPr id="1412" name="Google Shape;1412;p197"/>
          <p:cNvCxnSpPr>
            <a:stCxn id="1401" idx="3"/>
            <a:endCxn id="1410" idx="1"/>
          </p:cNvCxnSpPr>
          <p:nvPr/>
        </p:nvCxnSpPr>
        <p:spPr>
          <a:xfrm>
            <a:off x="7535600" y="3000550"/>
            <a:ext cx="574500" cy="0"/>
          </a:xfrm>
          <a:prstGeom prst="straightConnector1">
            <a:avLst/>
          </a:prstGeom>
          <a:noFill/>
          <a:ln cap="flat" cmpd="sng" w="28575">
            <a:solidFill>
              <a:srgbClr val="5A17EE"/>
            </a:solidFill>
            <a:prstDash val="solid"/>
            <a:round/>
            <a:headEnd len="sm" w="sm" type="triangle"/>
            <a:tailEnd len="med" w="med" type="triangle"/>
          </a:ln>
        </p:spPr>
      </p:cxnSp>
      <p:pic>
        <p:nvPicPr>
          <p:cNvPr id="1413" name="Google Shape;1413;p197"/>
          <p:cNvPicPr preferRelativeResize="0"/>
          <p:nvPr/>
        </p:nvPicPr>
        <p:blipFill>
          <a:blip r:embed="rId4">
            <a:alphaModFix/>
          </a:blip>
          <a:stretch>
            <a:fillRect/>
          </a:stretch>
        </p:blipFill>
        <p:spPr>
          <a:xfrm>
            <a:off x="211425" y="2062577"/>
            <a:ext cx="568525" cy="568562"/>
          </a:xfrm>
          <a:prstGeom prst="rect">
            <a:avLst/>
          </a:prstGeom>
          <a:noFill/>
          <a:ln>
            <a:noFill/>
          </a:ln>
        </p:spPr>
      </p:pic>
      <p:sp>
        <p:nvSpPr>
          <p:cNvPr id="1414" name="Google Shape;1414;p197"/>
          <p:cNvSpPr/>
          <p:nvPr/>
        </p:nvSpPr>
        <p:spPr>
          <a:xfrm>
            <a:off x="926550" y="1915950"/>
            <a:ext cx="1490100" cy="9897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757575"/>
                </a:solidFill>
                <a:latin typeface="Source Sans Pro"/>
                <a:ea typeface="Source Sans Pro"/>
                <a:cs typeface="Source Sans Pro"/>
                <a:sym typeface="Source Sans Pro"/>
              </a:rPr>
              <a:t>“How much did I spend at Starbucks last week?”</a:t>
            </a:r>
            <a:endParaRPr b="1" i="1" sz="1200">
              <a:solidFill>
                <a:srgbClr val="757575"/>
              </a:solidFill>
              <a:latin typeface="Source Sans Pro"/>
              <a:ea typeface="Source Sans Pro"/>
              <a:cs typeface="Source Sans Pro"/>
              <a:sym typeface="Source Sans Pro"/>
            </a:endParaRPr>
          </a:p>
        </p:txBody>
      </p:sp>
      <p:pic>
        <p:nvPicPr>
          <p:cNvPr id="1415" name="Google Shape;1415;p197"/>
          <p:cNvPicPr preferRelativeResize="0"/>
          <p:nvPr/>
        </p:nvPicPr>
        <p:blipFill>
          <a:blip r:embed="rId5">
            <a:alphaModFix/>
          </a:blip>
          <a:stretch>
            <a:fillRect/>
          </a:stretch>
        </p:blipFill>
        <p:spPr>
          <a:xfrm>
            <a:off x="2836275" y="1420337"/>
            <a:ext cx="574499" cy="279325"/>
          </a:xfrm>
          <a:prstGeom prst="rect">
            <a:avLst/>
          </a:prstGeom>
          <a:noFill/>
          <a:ln>
            <a:noFill/>
          </a:ln>
        </p:spPr>
      </p:pic>
      <p:cxnSp>
        <p:nvCxnSpPr>
          <p:cNvPr id="1416" name="Google Shape;1416;p197"/>
          <p:cNvCxnSpPr>
            <a:endCxn id="1414" idx="3"/>
          </p:cNvCxnSpPr>
          <p:nvPr/>
        </p:nvCxnSpPr>
        <p:spPr>
          <a:xfrm rot="10800000">
            <a:off x="2416650" y="2410800"/>
            <a:ext cx="618900" cy="0"/>
          </a:xfrm>
          <a:prstGeom prst="straightConnector1">
            <a:avLst/>
          </a:prstGeom>
          <a:noFill/>
          <a:ln cap="flat" cmpd="sng" w="28575">
            <a:solidFill>
              <a:srgbClr val="5A17EE"/>
            </a:solidFill>
            <a:prstDash val="solid"/>
            <a:round/>
            <a:headEnd len="med" w="med" type="triangle"/>
            <a:tailEnd len="med" w="med" type="none"/>
          </a:ln>
        </p:spPr>
      </p:cxnSp>
      <p:sp>
        <p:nvSpPr>
          <p:cNvPr id="1417" name="Google Shape;1417;p197"/>
          <p:cNvSpPr/>
          <p:nvPr/>
        </p:nvSpPr>
        <p:spPr>
          <a:xfrm>
            <a:off x="825800" y="3165300"/>
            <a:ext cx="1490100" cy="8688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5A17EE"/>
                </a:solidFill>
                <a:latin typeface="Source Sans Pro"/>
                <a:ea typeface="Source Sans Pro"/>
                <a:cs typeface="Source Sans Pro"/>
                <a:sym typeface="Source Sans Pro"/>
              </a:rPr>
              <a:t>“You spent $12 at Starbucks!”</a:t>
            </a:r>
            <a:endParaRPr b="1" i="1" sz="1200">
              <a:solidFill>
                <a:srgbClr val="5A17EE"/>
              </a:solidFill>
              <a:latin typeface="Source Sans Pro"/>
              <a:ea typeface="Source Sans Pro"/>
              <a:cs typeface="Source Sans Pro"/>
              <a:sym typeface="Source Sans Pro"/>
            </a:endParaRPr>
          </a:p>
        </p:txBody>
      </p:sp>
      <p:cxnSp>
        <p:nvCxnSpPr>
          <p:cNvPr id="1418" name="Google Shape;1418;p197"/>
          <p:cNvCxnSpPr/>
          <p:nvPr/>
        </p:nvCxnSpPr>
        <p:spPr>
          <a:xfrm rot="10800000">
            <a:off x="2386111" y="3521296"/>
            <a:ext cx="628500" cy="0"/>
          </a:xfrm>
          <a:prstGeom prst="straightConnector1">
            <a:avLst/>
          </a:prstGeom>
          <a:noFill/>
          <a:ln cap="flat" cmpd="sng" w="28575">
            <a:solidFill>
              <a:srgbClr val="5A17EE"/>
            </a:solidFill>
            <a:prstDash val="solid"/>
            <a:round/>
            <a:headEnd len="sm" w="sm" type="none"/>
            <a:tailEnd len="med" w="med" type="triangle"/>
          </a:ln>
        </p:spPr>
      </p:cxnSp>
      <p:pic>
        <p:nvPicPr>
          <p:cNvPr id="1419" name="Google Shape;1419;p197"/>
          <p:cNvPicPr preferRelativeResize="0"/>
          <p:nvPr/>
        </p:nvPicPr>
        <p:blipFill>
          <a:blip r:embed="rId6">
            <a:alphaModFix/>
          </a:blip>
          <a:stretch>
            <a:fillRect/>
          </a:stretch>
        </p:blipFill>
        <p:spPr>
          <a:xfrm>
            <a:off x="136700" y="3246187"/>
            <a:ext cx="618900" cy="707026"/>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3" name="Shape 1423"/>
        <p:cNvGrpSpPr/>
        <p:nvPr/>
      </p:nvGrpSpPr>
      <p:grpSpPr>
        <a:xfrm>
          <a:off x="0" y="0"/>
          <a:ext cx="0" cy="0"/>
          <a:chOff x="0" y="0"/>
          <a:chExt cx="0" cy="0"/>
        </a:xfrm>
      </p:grpSpPr>
      <p:sp>
        <p:nvSpPr>
          <p:cNvPr id="1424" name="Google Shape;1424;p198"/>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Deep dive into DIET, TED, and some testing!</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sp>
        <p:nvSpPr>
          <p:cNvPr id="1429" name="Google Shape;1429;p199"/>
          <p:cNvSpPr txBox="1"/>
          <p:nvPr>
            <p:ph type="title"/>
          </p:nvPr>
        </p:nvSpPr>
        <p:spPr>
          <a:xfrm>
            <a:off x="124485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Domain</a:t>
            </a:r>
            <a:endParaRPr/>
          </a:p>
        </p:txBody>
      </p:sp>
      <p:sp>
        <p:nvSpPr>
          <p:cNvPr id="1430" name="Google Shape;1430;p199"/>
          <p:cNvSpPr txBox="1"/>
          <p:nvPr>
            <p:ph idx="2" type="title"/>
          </p:nvPr>
        </p:nvSpPr>
        <p:spPr>
          <a:xfrm>
            <a:off x="124485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1431" name="Google Shape;1431;p199"/>
          <p:cNvSpPr txBox="1"/>
          <p:nvPr/>
        </p:nvSpPr>
        <p:spPr>
          <a:xfrm>
            <a:off x="375300" y="1526900"/>
            <a:ext cx="3074100" cy="27474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intents: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entities: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slots: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actions: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responses:</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session_config:</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p:txBody>
      </p:sp>
      <p:sp>
        <p:nvSpPr>
          <p:cNvPr id="1432" name="Google Shape;1432;p199"/>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Defines the “world” of your assistant - what it knows, can understand, and can do</a:t>
            </a:r>
            <a:endParaRPr sz="1800"/>
          </a:p>
        </p:txBody>
      </p:sp>
      <p:cxnSp>
        <p:nvCxnSpPr>
          <p:cNvPr id="1433" name="Google Shape;1433;p199"/>
          <p:cNvCxnSpPr>
            <a:endCxn id="1434" idx="1"/>
          </p:cNvCxnSpPr>
          <p:nvPr/>
        </p:nvCxnSpPr>
        <p:spPr>
          <a:xfrm flipH="1" rot="10800000">
            <a:off x="1343025" y="1684125"/>
            <a:ext cx="4011000" cy="62700"/>
          </a:xfrm>
          <a:prstGeom prst="straightConnector1">
            <a:avLst/>
          </a:prstGeom>
          <a:noFill/>
          <a:ln cap="flat" cmpd="sng" w="19050">
            <a:solidFill>
              <a:srgbClr val="5A17EE"/>
            </a:solidFill>
            <a:prstDash val="solid"/>
            <a:round/>
            <a:headEnd len="sm" w="sm" type="none"/>
            <a:tailEnd len="med" w="med" type="triangle"/>
          </a:ln>
        </p:spPr>
      </p:cxnSp>
      <p:sp>
        <p:nvSpPr>
          <p:cNvPr id="1434" name="Google Shape;1434;p199"/>
          <p:cNvSpPr txBox="1"/>
          <p:nvPr>
            <p:ph idx="1" type="body"/>
          </p:nvPr>
        </p:nvSpPr>
        <p:spPr>
          <a:xfrm>
            <a:off x="5354025" y="1474575"/>
            <a:ext cx="34020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What your bot can understand</a:t>
            </a:r>
            <a:endParaRPr b="1" sz="1600">
              <a:solidFill>
                <a:srgbClr val="5A17EE"/>
              </a:solidFill>
            </a:endParaRPr>
          </a:p>
          <a:p>
            <a:pPr indent="0" lvl="0" marL="0" rtl="0" algn="l">
              <a:spcBef>
                <a:spcPts val="1600"/>
              </a:spcBef>
              <a:spcAft>
                <a:spcPts val="1600"/>
              </a:spcAft>
              <a:buNone/>
            </a:pPr>
            <a:r>
              <a:t/>
            </a:r>
            <a:endParaRPr b="1" sz="1600">
              <a:solidFill>
                <a:srgbClr val="5A17EE"/>
              </a:solidFill>
            </a:endParaRPr>
          </a:p>
        </p:txBody>
      </p:sp>
      <p:cxnSp>
        <p:nvCxnSpPr>
          <p:cNvPr id="1435" name="Google Shape;1435;p199"/>
          <p:cNvCxnSpPr>
            <a:endCxn id="1434" idx="1"/>
          </p:cNvCxnSpPr>
          <p:nvPr/>
        </p:nvCxnSpPr>
        <p:spPr>
          <a:xfrm flipH="1" rot="10800000">
            <a:off x="1439325" y="1684125"/>
            <a:ext cx="3914700" cy="483900"/>
          </a:xfrm>
          <a:prstGeom prst="straightConnector1">
            <a:avLst/>
          </a:prstGeom>
          <a:noFill/>
          <a:ln cap="flat" cmpd="sng" w="19050">
            <a:solidFill>
              <a:srgbClr val="5A17EE"/>
            </a:solidFill>
            <a:prstDash val="solid"/>
            <a:round/>
            <a:headEnd len="sm" w="sm" type="none"/>
            <a:tailEnd len="med" w="med" type="triangle"/>
          </a:ln>
        </p:spPr>
      </p:cxnSp>
      <p:cxnSp>
        <p:nvCxnSpPr>
          <p:cNvPr id="1436" name="Google Shape;1436;p199"/>
          <p:cNvCxnSpPr>
            <a:endCxn id="1437" idx="1"/>
          </p:cNvCxnSpPr>
          <p:nvPr/>
        </p:nvCxnSpPr>
        <p:spPr>
          <a:xfrm flipH="1" rot="10800000">
            <a:off x="1132275" y="2209588"/>
            <a:ext cx="4274700" cy="370800"/>
          </a:xfrm>
          <a:prstGeom prst="straightConnector1">
            <a:avLst/>
          </a:prstGeom>
          <a:noFill/>
          <a:ln cap="flat" cmpd="sng" w="19050">
            <a:solidFill>
              <a:srgbClr val="5A17EE"/>
            </a:solidFill>
            <a:prstDash val="solid"/>
            <a:round/>
            <a:headEnd len="sm" w="sm" type="none"/>
            <a:tailEnd len="med" w="med" type="triangle"/>
          </a:ln>
        </p:spPr>
      </p:cxnSp>
      <p:sp>
        <p:nvSpPr>
          <p:cNvPr id="1437" name="Google Shape;1437;p199"/>
          <p:cNvSpPr txBox="1"/>
          <p:nvPr>
            <p:ph idx="1" type="body"/>
          </p:nvPr>
        </p:nvSpPr>
        <p:spPr>
          <a:xfrm>
            <a:off x="5406975" y="2000038"/>
            <a:ext cx="32739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What your bot can remember</a:t>
            </a:r>
            <a:endParaRPr b="1" sz="1600">
              <a:solidFill>
                <a:srgbClr val="5A17EE"/>
              </a:solidFill>
            </a:endParaRPr>
          </a:p>
          <a:p>
            <a:pPr indent="0" lvl="0" marL="0" rtl="0" algn="l">
              <a:spcBef>
                <a:spcPts val="1600"/>
              </a:spcBef>
              <a:spcAft>
                <a:spcPts val="1600"/>
              </a:spcAft>
              <a:buNone/>
            </a:pPr>
            <a:r>
              <a:t/>
            </a:r>
            <a:endParaRPr b="1" sz="1600">
              <a:solidFill>
                <a:srgbClr val="5A17EE"/>
              </a:solidFill>
            </a:endParaRPr>
          </a:p>
        </p:txBody>
      </p:sp>
      <p:sp>
        <p:nvSpPr>
          <p:cNvPr id="1438" name="Google Shape;1438;p199"/>
          <p:cNvSpPr txBox="1"/>
          <p:nvPr>
            <p:ph idx="1" type="body"/>
          </p:nvPr>
        </p:nvSpPr>
        <p:spPr>
          <a:xfrm>
            <a:off x="4643300" y="2735150"/>
            <a:ext cx="32739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0"/>
              </a:spcAft>
              <a:buNone/>
            </a:pPr>
            <a:r>
              <a:rPr b="1" lang="en" sz="1600">
                <a:solidFill>
                  <a:srgbClr val="5A17EE"/>
                </a:solidFill>
              </a:rPr>
              <a:t>What your bot can do (and say)</a:t>
            </a:r>
            <a:endParaRPr b="1" sz="1600">
              <a:solidFill>
                <a:srgbClr val="5A17EE"/>
              </a:solidFill>
            </a:endParaRPr>
          </a:p>
          <a:p>
            <a:pPr indent="0" lvl="0" marL="0" rtl="0" algn="l">
              <a:lnSpc>
                <a:spcPct val="100000"/>
              </a:lnSpc>
              <a:spcBef>
                <a:spcPts val="1600"/>
              </a:spcBef>
              <a:spcAft>
                <a:spcPts val="0"/>
              </a:spcAft>
              <a:buNone/>
            </a:pPr>
            <a:r>
              <a:t/>
            </a:r>
            <a:endParaRPr b="1" sz="1600">
              <a:solidFill>
                <a:srgbClr val="5A17EE"/>
              </a:solidFill>
            </a:endParaRPr>
          </a:p>
          <a:p>
            <a:pPr indent="0" lvl="0" marL="0" rtl="0" algn="l">
              <a:spcBef>
                <a:spcPts val="0"/>
              </a:spcBef>
              <a:spcAft>
                <a:spcPts val="1600"/>
              </a:spcAft>
              <a:buNone/>
            </a:pPr>
            <a:r>
              <a:t/>
            </a:r>
            <a:endParaRPr b="1" sz="1600">
              <a:solidFill>
                <a:srgbClr val="5A17EE"/>
              </a:solidFill>
            </a:endParaRPr>
          </a:p>
        </p:txBody>
      </p:sp>
      <p:cxnSp>
        <p:nvCxnSpPr>
          <p:cNvPr id="1439" name="Google Shape;1439;p199"/>
          <p:cNvCxnSpPr/>
          <p:nvPr/>
        </p:nvCxnSpPr>
        <p:spPr>
          <a:xfrm flipH="1" rot="10800000">
            <a:off x="1316600" y="2975450"/>
            <a:ext cx="3326700" cy="26400"/>
          </a:xfrm>
          <a:prstGeom prst="straightConnector1">
            <a:avLst/>
          </a:prstGeom>
          <a:noFill/>
          <a:ln cap="flat" cmpd="sng" w="19050">
            <a:solidFill>
              <a:srgbClr val="5A17EE"/>
            </a:solidFill>
            <a:prstDash val="solid"/>
            <a:round/>
            <a:headEnd len="sm" w="sm" type="none"/>
            <a:tailEnd len="med" w="med" type="triangle"/>
          </a:ln>
        </p:spPr>
      </p:cxnSp>
      <p:cxnSp>
        <p:nvCxnSpPr>
          <p:cNvPr id="1440" name="Google Shape;1440;p199"/>
          <p:cNvCxnSpPr/>
          <p:nvPr/>
        </p:nvCxnSpPr>
        <p:spPr>
          <a:xfrm flipH="1" rot="10800000">
            <a:off x="1559950" y="3405713"/>
            <a:ext cx="3065700" cy="8400"/>
          </a:xfrm>
          <a:prstGeom prst="straightConnector1">
            <a:avLst/>
          </a:prstGeom>
          <a:noFill/>
          <a:ln cap="flat" cmpd="sng" w="19050">
            <a:solidFill>
              <a:srgbClr val="5A17EE"/>
            </a:solidFill>
            <a:prstDash val="solid"/>
            <a:round/>
            <a:headEnd len="sm" w="sm" type="none"/>
            <a:tailEnd len="med" w="med" type="triangle"/>
          </a:ln>
        </p:spPr>
      </p:cxnSp>
      <p:sp>
        <p:nvSpPr>
          <p:cNvPr id="1441" name="Google Shape;1441;p199"/>
          <p:cNvSpPr txBox="1"/>
          <p:nvPr/>
        </p:nvSpPr>
        <p:spPr>
          <a:xfrm>
            <a:off x="4718825" y="3109325"/>
            <a:ext cx="3000000" cy="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5A17EE"/>
                </a:solidFill>
                <a:latin typeface="Source Sans Pro"/>
                <a:ea typeface="Source Sans Pro"/>
                <a:cs typeface="Source Sans Pro"/>
                <a:sym typeface="Source Sans Pro"/>
              </a:rPr>
              <a:t>What your bot can say (and display)</a:t>
            </a:r>
            <a:endParaRPr b="1" sz="1600">
              <a:solidFill>
                <a:srgbClr val="5A17EE"/>
              </a:solidFill>
              <a:latin typeface="Source Sans Pro"/>
              <a:ea typeface="Source Sans Pro"/>
              <a:cs typeface="Source Sans Pro"/>
              <a:sym typeface="Source Sans Pro"/>
            </a:endParaRPr>
          </a:p>
        </p:txBody>
      </p:sp>
      <p:cxnSp>
        <p:nvCxnSpPr>
          <p:cNvPr id="1442" name="Google Shape;1442;p199"/>
          <p:cNvCxnSpPr/>
          <p:nvPr/>
        </p:nvCxnSpPr>
        <p:spPr>
          <a:xfrm>
            <a:off x="2071450" y="3844450"/>
            <a:ext cx="3159900" cy="517800"/>
          </a:xfrm>
          <a:prstGeom prst="straightConnector1">
            <a:avLst/>
          </a:prstGeom>
          <a:noFill/>
          <a:ln cap="flat" cmpd="sng" w="19050">
            <a:solidFill>
              <a:srgbClr val="5A17EE"/>
            </a:solidFill>
            <a:prstDash val="solid"/>
            <a:round/>
            <a:headEnd len="sm" w="sm" type="none"/>
            <a:tailEnd len="med" w="med" type="triangle"/>
          </a:ln>
        </p:spPr>
      </p:cxnSp>
      <p:sp>
        <p:nvSpPr>
          <p:cNvPr id="1443" name="Google Shape;1443;p199"/>
          <p:cNvSpPr txBox="1"/>
          <p:nvPr/>
        </p:nvSpPr>
        <p:spPr>
          <a:xfrm>
            <a:off x="5231350" y="4060450"/>
            <a:ext cx="3000000" cy="6012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600"/>
              </a:spcAft>
              <a:buNone/>
            </a:pPr>
            <a:r>
              <a:rPr b="1" lang="en" sz="1600">
                <a:solidFill>
                  <a:srgbClr val="5A17EE"/>
                </a:solidFill>
                <a:latin typeface="Source Sans Pro"/>
                <a:ea typeface="Source Sans Pro"/>
                <a:cs typeface="Source Sans Pro"/>
                <a:sym typeface="Source Sans Pro"/>
              </a:rPr>
              <a:t>What your bot considers a new conversation</a:t>
            </a:r>
            <a:endParaRPr b="1" sz="1600">
              <a:solidFill>
                <a:srgbClr val="5A17EE"/>
              </a:solidFill>
              <a:latin typeface="Source Sans Pro"/>
              <a:ea typeface="Source Sans Pro"/>
              <a:cs typeface="Source Sans Pro"/>
              <a:sym typeface="Source Sans Pr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7" name="Shape 1447"/>
        <p:cNvGrpSpPr/>
        <p:nvPr/>
      </p:nvGrpSpPr>
      <p:grpSpPr>
        <a:xfrm>
          <a:off x="0" y="0"/>
          <a:ext cx="0" cy="0"/>
          <a:chOff x="0" y="0"/>
          <a:chExt cx="0" cy="0"/>
        </a:xfrm>
      </p:grpSpPr>
      <p:sp>
        <p:nvSpPr>
          <p:cNvPr id="1448" name="Google Shape;1448;p200"/>
          <p:cNvSpPr txBox="1"/>
          <p:nvPr>
            <p:ph type="title"/>
          </p:nvPr>
        </p:nvSpPr>
        <p:spPr>
          <a:xfrm>
            <a:off x="1314000"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setup: Files</a:t>
            </a:r>
            <a:endParaRPr/>
          </a:p>
        </p:txBody>
      </p:sp>
      <p:sp>
        <p:nvSpPr>
          <p:cNvPr id="1449" name="Google Shape;1449;p200"/>
          <p:cNvSpPr txBox="1"/>
          <p:nvPr>
            <p:ph idx="2" type="title"/>
          </p:nvPr>
        </p:nvSpPr>
        <p:spPr>
          <a:xfrm>
            <a:off x="1314000"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 CODING: MINIMUM VIABLE ASSISTANT</a:t>
            </a:r>
            <a:endParaRPr/>
          </a:p>
        </p:txBody>
      </p:sp>
      <p:graphicFrame>
        <p:nvGraphicFramePr>
          <p:cNvPr id="1450" name="Google Shape;1450;p200"/>
          <p:cNvGraphicFramePr/>
          <p:nvPr/>
        </p:nvGraphicFramePr>
        <p:xfrm>
          <a:off x="311700" y="938650"/>
          <a:ext cx="3000000" cy="3000000"/>
        </p:xfrm>
        <a:graphic>
          <a:graphicData uri="http://schemas.openxmlformats.org/drawingml/2006/table">
            <a:tbl>
              <a:tblPr>
                <a:noFill/>
                <a:tableStyleId>{E29A89C7-3AB3-4797-B103-D5301A20506B}</a:tableStyleId>
              </a:tblPr>
              <a:tblGrid>
                <a:gridCol w="3033500"/>
                <a:gridCol w="5487100"/>
              </a:tblGrid>
              <a:tr h="4204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__init__.py</a:t>
                      </a:r>
                      <a:endParaRPr>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an empty file that helps python find your actions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actions.py</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code for your custom actions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32142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config.yml</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configuration of your NLU and dialogue models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32142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credentials.yml</a:t>
                      </a:r>
                      <a:endParaRPr>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details for connecting to other services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data/</a:t>
                      </a:r>
                      <a:r>
                        <a:rPr b="1" lang="en">
                          <a:solidFill>
                            <a:srgbClr val="5A17EE"/>
                          </a:solidFill>
                          <a:latin typeface="Courier New"/>
                          <a:ea typeface="Courier New"/>
                          <a:cs typeface="Courier New"/>
                          <a:sym typeface="Courier New"/>
                        </a:rPr>
                        <a:t>nlu.md</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NLU training data</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data/</a:t>
                      </a:r>
                      <a:r>
                        <a:rPr b="1" lang="en">
                          <a:solidFill>
                            <a:srgbClr val="5A17EE"/>
                          </a:solidFill>
                          <a:latin typeface="Courier New"/>
                          <a:ea typeface="Courier New"/>
                          <a:cs typeface="Courier New"/>
                          <a:sym typeface="Courier New"/>
                        </a:rPr>
                        <a:t>stories.md</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stories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domain.yml</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assistant’s domain</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42047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endpoints.yml</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details for connecting to channels like fb messenger</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models/&lt;timestamp&gt;.tar.gz</a:t>
                      </a:r>
                      <a:endParaRPr>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initial model</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bl>
          </a:graphicData>
        </a:graphic>
      </p:graphicFrame>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4" name="Shape 1454"/>
        <p:cNvGrpSpPr/>
        <p:nvPr/>
      </p:nvGrpSpPr>
      <p:grpSpPr>
        <a:xfrm>
          <a:off x="0" y="0"/>
          <a:ext cx="0" cy="0"/>
          <a:chOff x="0" y="0"/>
          <a:chExt cx="0" cy="0"/>
        </a:xfrm>
      </p:grpSpPr>
      <p:sp>
        <p:nvSpPr>
          <p:cNvPr id="1455" name="Google Shape;1455;p201"/>
          <p:cNvSpPr txBox="1"/>
          <p:nvPr>
            <p:ph type="title"/>
          </p:nvPr>
        </p:nvSpPr>
        <p:spPr>
          <a:xfrm>
            <a:off x="1203350"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In other words</a:t>
            </a:r>
            <a:endParaRPr/>
          </a:p>
        </p:txBody>
      </p:sp>
      <p:sp>
        <p:nvSpPr>
          <p:cNvPr id="1456" name="Google Shape;1456;p201"/>
          <p:cNvSpPr txBox="1"/>
          <p:nvPr>
            <p:ph idx="2" type="title"/>
          </p:nvPr>
        </p:nvSpPr>
        <p:spPr>
          <a:xfrm>
            <a:off x="120335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a:t>
            </a:r>
            <a:endParaRPr/>
          </a:p>
        </p:txBody>
      </p:sp>
      <p:pic>
        <p:nvPicPr>
          <p:cNvPr id="1457" name="Google Shape;1457;p201"/>
          <p:cNvPicPr preferRelativeResize="0"/>
          <p:nvPr/>
        </p:nvPicPr>
        <p:blipFill>
          <a:blip r:embed="rId3">
            <a:alphaModFix/>
          </a:blip>
          <a:stretch>
            <a:fillRect/>
          </a:stretch>
        </p:blipFill>
        <p:spPr>
          <a:xfrm>
            <a:off x="1007800" y="769500"/>
            <a:ext cx="7128400" cy="4334200"/>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2"/>
          <p:cNvSpPr txBox="1"/>
          <p:nvPr>
            <p:ph type="title"/>
          </p:nvPr>
        </p:nvSpPr>
        <p:spPr>
          <a:xfrm>
            <a:off x="12725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Glue is out, SuperGlue is in</a:t>
            </a:r>
            <a:endParaRPr/>
          </a:p>
        </p:txBody>
      </p:sp>
      <p:pic>
        <p:nvPicPr>
          <p:cNvPr id="1463" name="Google Shape;1463;p202"/>
          <p:cNvPicPr preferRelativeResize="0"/>
          <p:nvPr/>
        </p:nvPicPr>
        <p:blipFill>
          <a:blip r:embed="rId3">
            <a:alphaModFix/>
          </a:blip>
          <a:stretch>
            <a:fillRect/>
          </a:stretch>
        </p:blipFill>
        <p:spPr>
          <a:xfrm>
            <a:off x="635300" y="1056325"/>
            <a:ext cx="5671792" cy="3782376"/>
          </a:xfrm>
          <a:prstGeom prst="rect">
            <a:avLst/>
          </a:prstGeom>
          <a:noFill/>
          <a:ln>
            <a:noFill/>
          </a:ln>
        </p:spPr>
      </p:pic>
      <p:pic>
        <p:nvPicPr>
          <p:cNvPr id="1464" name="Google Shape;1464;p202"/>
          <p:cNvPicPr preferRelativeResize="0"/>
          <p:nvPr/>
        </p:nvPicPr>
        <p:blipFill>
          <a:blip r:embed="rId4">
            <a:alphaModFix/>
          </a:blip>
          <a:stretch>
            <a:fillRect/>
          </a:stretch>
        </p:blipFill>
        <p:spPr>
          <a:xfrm>
            <a:off x="6022475" y="493350"/>
            <a:ext cx="2809601" cy="1577700"/>
          </a:xfrm>
          <a:prstGeom prst="rect">
            <a:avLst/>
          </a:prstGeom>
          <a:noFill/>
          <a:ln>
            <a:noFill/>
          </a:ln>
        </p:spPr>
      </p:pic>
      <p:sp>
        <p:nvSpPr>
          <p:cNvPr id="1465" name="Google Shape;1465;p202"/>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9" name="Shape 1469"/>
        <p:cNvGrpSpPr/>
        <p:nvPr/>
      </p:nvGrpSpPr>
      <p:grpSpPr>
        <a:xfrm>
          <a:off x="0" y="0"/>
          <a:ext cx="0" cy="0"/>
          <a:chOff x="0" y="0"/>
          <a:chExt cx="0" cy="0"/>
        </a:xfrm>
      </p:grpSpPr>
      <p:sp>
        <p:nvSpPr>
          <p:cNvPr id="1470" name="Google Shape;1470;p203"/>
          <p:cNvSpPr txBox="1"/>
          <p:nvPr>
            <p:ph type="title"/>
          </p:nvPr>
        </p:nvSpPr>
        <p:spPr>
          <a:xfrm>
            <a:off x="1254150" y="3881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DIET is our new neural network architecture for NLU</a:t>
            </a:r>
            <a:endParaRPr/>
          </a:p>
        </p:txBody>
      </p:sp>
      <p:sp>
        <p:nvSpPr>
          <p:cNvPr id="1471" name="Google Shape;1471;p203"/>
          <p:cNvSpPr txBox="1"/>
          <p:nvPr>
            <p:ph idx="2" type="title"/>
          </p:nvPr>
        </p:nvSpPr>
        <p:spPr>
          <a:xfrm>
            <a:off x="125415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sp>
        <p:nvSpPr>
          <p:cNvPr id="1472" name="Google Shape;1472;p203"/>
          <p:cNvSpPr txBox="1"/>
          <p:nvPr>
            <p:ph idx="1" type="body"/>
          </p:nvPr>
        </p:nvSpPr>
        <p:spPr>
          <a:xfrm>
            <a:off x="1254150" y="1108025"/>
            <a:ext cx="6635700" cy="1193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 is </a:t>
            </a:r>
            <a:r>
              <a:rPr lang="en" u="sng">
                <a:solidFill>
                  <a:schemeClr val="hlink"/>
                </a:solidFill>
                <a:hlinkClick r:id="rId3"/>
              </a:rPr>
              <a:t>DIET</a:t>
            </a:r>
            <a:r>
              <a:rPr lang="en"/>
              <a:t>?</a:t>
            </a:r>
            <a:endParaRPr/>
          </a:p>
          <a:p>
            <a:pPr indent="-317500" lvl="0" marL="457200" rtl="0" algn="l">
              <a:spcBef>
                <a:spcPts val="0"/>
              </a:spcBef>
              <a:spcAft>
                <a:spcPts val="0"/>
              </a:spcAft>
              <a:buSzPts val="1400"/>
              <a:buChar char="●"/>
            </a:pPr>
            <a:r>
              <a:rPr lang="en"/>
              <a:t>New state of the art neural network architecture for NLU</a:t>
            </a:r>
            <a:endParaRPr/>
          </a:p>
          <a:p>
            <a:pPr indent="-317500" lvl="0" marL="457200" rtl="0" algn="l">
              <a:spcBef>
                <a:spcPts val="0"/>
              </a:spcBef>
              <a:spcAft>
                <a:spcPts val="0"/>
              </a:spcAft>
              <a:buSzPts val="1400"/>
              <a:buChar char="●"/>
            </a:pPr>
            <a:r>
              <a:rPr lang="en"/>
              <a:t>Predicts intents and entities together</a:t>
            </a:r>
            <a:endParaRPr/>
          </a:p>
          <a:p>
            <a:pPr indent="-317500" lvl="0" marL="457200" rtl="0" algn="l">
              <a:spcBef>
                <a:spcPts val="0"/>
              </a:spcBef>
              <a:spcAft>
                <a:spcPts val="0"/>
              </a:spcAft>
              <a:buSzPts val="1400"/>
              <a:buChar char="●"/>
            </a:pPr>
            <a:r>
              <a:rPr lang="en"/>
              <a:t>Plug and play pretrained language models</a:t>
            </a:r>
            <a:endParaRPr/>
          </a:p>
        </p:txBody>
      </p:sp>
      <p:pic>
        <p:nvPicPr>
          <p:cNvPr id="1473" name="Google Shape;1473;p203"/>
          <p:cNvPicPr preferRelativeResize="0"/>
          <p:nvPr/>
        </p:nvPicPr>
        <p:blipFill>
          <a:blip r:embed="rId4">
            <a:alphaModFix/>
          </a:blip>
          <a:stretch>
            <a:fillRect/>
          </a:stretch>
        </p:blipFill>
        <p:spPr>
          <a:xfrm>
            <a:off x="2117162" y="2477348"/>
            <a:ext cx="5013326" cy="2378774"/>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7" name="Shape 1477"/>
        <p:cNvGrpSpPr/>
        <p:nvPr/>
      </p:nvGrpSpPr>
      <p:grpSpPr>
        <a:xfrm>
          <a:off x="0" y="0"/>
          <a:ext cx="0" cy="0"/>
          <a:chOff x="0" y="0"/>
          <a:chExt cx="0" cy="0"/>
        </a:xfrm>
      </p:grpSpPr>
      <p:sp>
        <p:nvSpPr>
          <p:cNvPr id="1478" name="Google Shape;1478;p204"/>
          <p:cNvSpPr txBox="1"/>
          <p:nvPr>
            <p:ph type="title"/>
          </p:nvPr>
        </p:nvSpPr>
        <p:spPr>
          <a:xfrm>
            <a:off x="12641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Feature: Customize what features go in!</a:t>
            </a:r>
            <a:endParaRPr/>
          </a:p>
        </p:txBody>
      </p:sp>
      <p:sp>
        <p:nvSpPr>
          <p:cNvPr id="1479" name="Google Shape;1479;p204"/>
          <p:cNvSpPr txBox="1"/>
          <p:nvPr>
            <p:ph idx="2" type="title"/>
          </p:nvPr>
        </p:nvSpPr>
        <p:spPr>
          <a:xfrm>
            <a:off x="12641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pic>
        <p:nvPicPr>
          <p:cNvPr id="1480" name="Google Shape;1480;p204"/>
          <p:cNvPicPr preferRelativeResize="0"/>
          <p:nvPr/>
        </p:nvPicPr>
        <p:blipFill>
          <a:blip r:embed="rId3">
            <a:alphaModFix/>
          </a:blip>
          <a:stretch>
            <a:fillRect/>
          </a:stretch>
        </p:blipFill>
        <p:spPr>
          <a:xfrm>
            <a:off x="1340475" y="969650"/>
            <a:ext cx="6549441" cy="3782374"/>
          </a:xfrm>
          <a:prstGeom prst="rect">
            <a:avLst/>
          </a:prstGeom>
          <a:noFill/>
          <a:ln>
            <a:noFill/>
          </a:ln>
        </p:spPr>
      </p:pic>
      <p:cxnSp>
        <p:nvCxnSpPr>
          <p:cNvPr id="1481" name="Google Shape;1481;p204"/>
          <p:cNvCxnSpPr/>
          <p:nvPr/>
        </p:nvCxnSpPr>
        <p:spPr>
          <a:xfrm rot="10800000">
            <a:off x="2064700" y="3839550"/>
            <a:ext cx="398400" cy="738900"/>
          </a:xfrm>
          <a:prstGeom prst="straightConnector1">
            <a:avLst/>
          </a:prstGeom>
          <a:noFill/>
          <a:ln cap="flat" cmpd="sng" w="28575">
            <a:solidFill>
              <a:srgbClr val="FF0000"/>
            </a:solidFill>
            <a:prstDash val="solid"/>
            <a:round/>
            <a:headEnd len="med" w="med" type="none"/>
            <a:tailEnd len="med" w="med" type="triangle"/>
          </a:ln>
        </p:spPr>
      </p:cxnSp>
      <p:cxnSp>
        <p:nvCxnSpPr>
          <p:cNvPr id="1482" name="Google Shape;1482;p204"/>
          <p:cNvCxnSpPr/>
          <p:nvPr/>
        </p:nvCxnSpPr>
        <p:spPr>
          <a:xfrm rot="10800000">
            <a:off x="3245800" y="3839550"/>
            <a:ext cx="398400" cy="738900"/>
          </a:xfrm>
          <a:prstGeom prst="straightConnector1">
            <a:avLst/>
          </a:prstGeom>
          <a:noFill/>
          <a:ln cap="flat" cmpd="sng" w="28575">
            <a:solidFill>
              <a:srgbClr val="FF0000"/>
            </a:solidFill>
            <a:prstDash val="solid"/>
            <a:round/>
            <a:headEnd len="med" w="med" type="none"/>
            <a:tailEnd len="med" w="med" type="triangle"/>
          </a:ln>
        </p:spPr>
      </p:cxnSp>
      <p:cxnSp>
        <p:nvCxnSpPr>
          <p:cNvPr id="1483" name="Google Shape;1483;p204"/>
          <p:cNvCxnSpPr/>
          <p:nvPr/>
        </p:nvCxnSpPr>
        <p:spPr>
          <a:xfrm rot="10800000">
            <a:off x="5325200" y="3839550"/>
            <a:ext cx="398400" cy="738900"/>
          </a:xfrm>
          <a:prstGeom prst="straightConnector1">
            <a:avLst/>
          </a:prstGeom>
          <a:noFill/>
          <a:ln cap="flat" cmpd="sng" w="28575">
            <a:solidFill>
              <a:srgbClr val="FF0000"/>
            </a:solidFill>
            <a:prstDash val="solid"/>
            <a:round/>
            <a:headEnd len="med" w="med" type="none"/>
            <a:tailEnd len="med" w="med" type="triangle"/>
          </a:ln>
        </p:spPr>
      </p:cxnSp>
      <p:cxnSp>
        <p:nvCxnSpPr>
          <p:cNvPr id="1484" name="Google Shape;1484;p204"/>
          <p:cNvCxnSpPr/>
          <p:nvPr/>
        </p:nvCxnSpPr>
        <p:spPr>
          <a:xfrm rot="10800000">
            <a:off x="7252475" y="3839550"/>
            <a:ext cx="398400" cy="738900"/>
          </a:xfrm>
          <a:prstGeom prst="straightConnector1">
            <a:avLst/>
          </a:prstGeom>
          <a:noFill/>
          <a:ln cap="flat" cmpd="sng" w="28575">
            <a:solidFill>
              <a:srgbClr val="FF0000"/>
            </a:solidFill>
            <a:prstDash val="solid"/>
            <a:round/>
            <a:headEnd len="med" w="med" type="none"/>
            <a:tailEnd len="med" w="med" type="triangle"/>
          </a:ln>
        </p:spPr>
      </p:cxnSp>
      <p:sp>
        <p:nvSpPr>
          <p:cNvPr id="1485" name="Google Shape;1485;p204"/>
          <p:cNvSpPr txBox="1"/>
          <p:nvPr/>
        </p:nvSpPr>
        <p:spPr>
          <a:xfrm>
            <a:off x="7514100" y="4506000"/>
            <a:ext cx="16299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0000"/>
                </a:solidFill>
                <a:latin typeface="Source Sans Pro"/>
                <a:ea typeface="Source Sans Pro"/>
                <a:cs typeface="Source Sans Pro"/>
                <a:sym typeface="Source Sans Pro"/>
              </a:rPr>
              <a:t>BERT/GloVe/pretrained</a:t>
            </a:r>
            <a:br>
              <a:rPr b="1" lang="en" sz="1100">
                <a:solidFill>
                  <a:srgbClr val="FF0000"/>
                </a:solidFill>
                <a:latin typeface="Source Sans Pro"/>
                <a:ea typeface="Source Sans Pro"/>
                <a:cs typeface="Source Sans Pro"/>
                <a:sym typeface="Source Sans Pro"/>
              </a:rPr>
            </a:br>
            <a:r>
              <a:rPr b="1" lang="en" sz="1100">
                <a:solidFill>
                  <a:srgbClr val="FF0000"/>
                </a:solidFill>
                <a:latin typeface="Source Sans Pro"/>
                <a:ea typeface="Source Sans Pro"/>
                <a:cs typeface="Source Sans Pro"/>
                <a:sym typeface="Source Sans Pro"/>
              </a:rPr>
              <a:t>and continuous features</a:t>
            </a:r>
            <a:endParaRPr b="1" sz="1100">
              <a:solidFill>
                <a:srgbClr val="FF0000"/>
              </a:solidFill>
              <a:latin typeface="Source Sans Pro"/>
              <a:ea typeface="Source Sans Pro"/>
              <a:cs typeface="Source Sans Pro"/>
              <a:sym typeface="Source Sans Pro"/>
            </a:endParaRPr>
          </a:p>
        </p:txBody>
      </p:sp>
      <p:cxnSp>
        <p:nvCxnSpPr>
          <p:cNvPr id="1486" name="Google Shape;1486;p204"/>
          <p:cNvCxnSpPr/>
          <p:nvPr/>
        </p:nvCxnSpPr>
        <p:spPr>
          <a:xfrm>
            <a:off x="877025" y="3875775"/>
            <a:ext cx="521400" cy="268200"/>
          </a:xfrm>
          <a:prstGeom prst="straightConnector1">
            <a:avLst/>
          </a:prstGeom>
          <a:noFill/>
          <a:ln cap="flat" cmpd="sng" w="28575">
            <a:solidFill>
              <a:srgbClr val="FF00FF"/>
            </a:solidFill>
            <a:prstDash val="solid"/>
            <a:round/>
            <a:headEnd len="med" w="med" type="none"/>
            <a:tailEnd len="med" w="med" type="triangle"/>
          </a:ln>
        </p:spPr>
      </p:cxnSp>
      <p:cxnSp>
        <p:nvCxnSpPr>
          <p:cNvPr id="1487" name="Google Shape;1487;p204"/>
          <p:cNvCxnSpPr/>
          <p:nvPr/>
        </p:nvCxnSpPr>
        <p:spPr>
          <a:xfrm rot="10800000">
            <a:off x="2832575" y="4290500"/>
            <a:ext cx="492600" cy="344100"/>
          </a:xfrm>
          <a:prstGeom prst="straightConnector1">
            <a:avLst/>
          </a:prstGeom>
          <a:noFill/>
          <a:ln cap="flat" cmpd="sng" w="28575">
            <a:solidFill>
              <a:srgbClr val="FF00FF"/>
            </a:solidFill>
            <a:prstDash val="solid"/>
            <a:round/>
            <a:headEnd len="med" w="med" type="none"/>
            <a:tailEnd len="med" w="med" type="triangle"/>
          </a:ln>
        </p:spPr>
      </p:cxnSp>
      <p:cxnSp>
        <p:nvCxnSpPr>
          <p:cNvPr id="1488" name="Google Shape;1488;p204"/>
          <p:cNvCxnSpPr/>
          <p:nvPr/>
        </p:nvCxnSpPr>
        <p:spPr>
          <a:xfrm rot="10800000">
            <a:off x="4977200" y="4234350"/>
            <a:ext cx="492600" cy="344100"/>
          </a:xfrm>
          <a:prstGeom prst="straightConnector1">
            <a:avLst/>
          </a:prstGeom>
          <a:noFill/>
          <a:ln cap="flat" cmpd="sng" w="28575">
            <a:solidFill>
              <a:srgbClr val="FF00FF"/>
            </a:solidFill>
            <a:prstDash val="solid"/>
            <a:round/>
            <a:headEnd len="med" w="med" type="none"/>
            <a:tailEnd len="med" w="med" type="triangle"/>
          </a:ln>
        </p:spPr>
      </p:cxnSp>
      <p:cxnSp>
        <p:nvCxnSpPr>
          <p:cNvPr id="1489" name="Google Shape;1489;p204"/>
          <p:cNvCxnSpPr/>
          <p:nvPr/>
        </p:nvCxnSpPr>
        <p:spPr>
          <a:xfrm rot="10800000">
            <a:off x="6889950" y="4198125"/>
            <a:ext cx="492600" cy="344100"/>
          </a:xfrm>
          <a:prstGeom prst="straightConnector1">
            <a:avLst/>
          </a:prstGeom>
          <a:noFill/>
          <a:ln cap="flat" cmpd="sng" w="28575">
            <a:solidFill>
              <a:srgbClr val="FF00FF"/>
            </a:solidFill>
            <a:prstDash val="solid"/>
            <a:round/>
            <a:headEnd len="med" w="med" type="none"/>
            <a:tailEnd len="med" w="med" type="triangle"/>
          </a:ln>
        </p:spPr>
      </p:cxnSp>
      <p:sp>
        <p:nvSpPr>
          <p:cNvPr id="1490" name="Google Shape;1490;p204"/>
          <p:cNvSpPr txBox="1"/>
          <p:nvPr/>
        </p:nvSpPr>
        <p:spPr>
          <a:xfrm>
            <a:off x="463650" y="3368625"/>
            <a:ext cx="41727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Source Sans Pro"/>
              <a:ea typeface="Source Sans Pro"/>
              <a:cs typeface="Source Sans Pro"/>
              <a:sym typeface="Source Sans Pro"/>
            </a:endParaRPr>
          </a:p>
        </p:txBody>
      </p:sp>
      <p:sp>
        <p:nvSpPr>
          <p:cNvPr id="1491" name="Google Shape;1491;p204"/>
          <p:cNvSpPr txBox="1"/>
          <p:nvPr/>
        </p:nvSpPr>
        <p:spPr>
          <a:xfrm>
            <a:off x="38175" y="3549750"/>
            <a:ext cx="1629900" cy="486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FF00FF"/>
                </a:solidFill>
                <a:latin typeface="Source Sans Pro"/>
                <a:ea typeface="Source Sans Pro"/>
                <a:cs typeface="Source Sans Pro"/>
                <a:sym typeface="Source Sans Pro"/>
              </a:rPr>
              <a:t>sparse features </a:t>
            </a:r>
            <a:endParaRPr b="1" sz="1100">
              <a:solidFill>
                <a:srgbClr val="FF00FF"/>
              </a:solidFill>
              <a:latin typeface="Source Sans Pro"/>
              <a:ea typeface="Source Sans Pro"/>
              <a:cs typeface="Source Sans Pro"/>
              <a:sym typeface="Source Sans Pro"/>
            </a:endParaRPr>
          </a:p>
          <a:p>
            <a:pPr indent="0" lvl="0" marL="0" rtl="0" algn="l">
              <a:spcBef>
                <a:spcPts val="0"/>
              </a:spcBef>
              <a:spcAft>
                <a:spcPts val="0"/>
              </a:spcAft>
              <a:buNone/>
            </a:pPr>
            <a:r>
              <a:rPr b="1" lang="en" sz="1100">
                <a:solidFill>
                  <a:srgbClr val="FF00FF"/>
                </a:solidFill>
                <a:latin typeface="Source Sans Pro"/>
                <a:ea typeface="Source Sans Pro"/>
                <a:cs typeface="Source Sans Pro"/>
                <a:sym typeface="Source Sans Pro"/>
              </a:rPr>
              <a:t>in pipeline</a:t>
            </a:r>
            <a:endParaRPr b="1" sz="1100">
              <a:solidFill>
                <a:srgbClr val="FF00FF"/>
              </a:solidFill>
              <a:latin typeface="Source Sans Pro"/>
              <a:ea typeface="Source Sans Pro"/>
              <a:cs typeface="Source Sans Pro"/>
              <a:sym typeface="Source Sans Pro"/>
            </a:endParaRPr>
          </a:p>
        </p:txBody>
      </p:sp>
      <p:sp>
        <p:nvSpPr>
          <p:cNvPr id="1492" name="Google Shape;1492;p204"/>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6" name="Shape 1496"/>
        <p:cNvGrpSpPr/>
        <p:nvPr/>
      </p:nvGrpSpPr>
      <p:grpSpPr>
        <a:xfrm>
          <a:off x="0" y="0"/>
          <a:ext cx="0" cy="0"/>
          <a:chOff x="0" y="0"/>
          <a:chExt cx="0" cy="0"/>
        </a:xfrm>
      </p:grpSpPr>
      <p:sp>
        <p:nvSpPr>
          <p:cNvPr id="1497" name="Google Shape;1497;p205"/>
          <p:cNvSpPr txBox="1"/>
          <p:nvPr>
            <p:ph type="title"/>
          </p:nvPr>
        </p:nvSpPr>
        <p:spPr>
          <a:xfrm>
            <a:off x="1189525" y="3483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How to use DIET in your Rasa project</a:t>
            </a:r>
            <a:endParaRPr/>
          </a:p>
        </p:txBody>
      </p:sp>
      <p:sp>
        <p:nvSpPr>
          <p:cNvPr id="1498" name="Google Shape;1498;p205"/>
          <p:cNvSpPr txBox="1"/>
          <p:nvPr>
            <p:ph idx="2" type="title"/>
          </p:nvPr>
        </p:nvSpPr>
        <p:spPr>
          <a:xfrm>
            <a:off x="1189525" y="1767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9" name="Google Shape;1499;p205"/>
          <p:cNvSpPr txBox="1"/>
          <p:nvPr>
            <p:ph idx="1" type="body"/>
          </p:nvPr>
        </p:nvSpPr>
        <p:spPr>
          <a:xfrm>
            <a:off x="235500" y="1204600"/>
            <a:ext cx="38400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an example config.yml</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Before the DIET model, you can specify any featurizer.</a:t>
            </a:r>
            <a:endParaRPr/>
          </a:p>
          <a:p>
            <a:pPr indent="0" lvl="0" marL="0" rtl="0" algn="l">
              <a:spcBef>
                <a:spcPts val="0"/>
              </a:spcBef>
              <a:spcAft>
                <a:spcPts val="0"/>
              </a:spcAft>
              <a:buNone/>
            </a:pPr>
            <a:r>
              <a:rPr lang="en"/>
              <a:t>In our experiments, we use:</a:t>
            </a:r>
            <a:endParaRPr/>
          </a:p>
          <a:p>
            <a:pPr indent="-317500" lvl="0" marL="457200" rtl="0" algn="l">
              <a:spcBef>
                <a:spcPts val="0"/>
              </a:spcBef>
              <a:spcAft>
                <a:spcPts val="0"/>
              </a:spcAft>
              <a:buSzPts val="1400"/>
              <a:buChar char="●"/>
            </a:pPr>
            <a:r>
              <a:rPr lang="en"/>
              <a:t>Sparse features (aka no pre-trained model)</a:t>
            </a:r>
            <a:endParaRPr/>
          </a:p>
          <a:p>
            <a:pPr indent="-317500" lvl="0" marL="457200" rtl="0" algn="l">
              <a:spcBef>
                <a:spcPts val="0"/>
              </a:spcBef>
              <a:spcAft>
                <a:spcPts val="0"/>
              </a:spcAft>
              <a:buSzPts val="1400"/>
              <a:buChar char="●"/>
            </a:pPr>
            <a:r>
              <a:rPr lang="en"/>
              <a:t>GloVe (word vectors)</a:t>
            </a:r>
            <a:endParaRPr/>
          </a:p>
          <a:p>
            <a:pPr indent="-317500" lvl="0" marL="457200" rtl="0" algn="l">
              <a:spcBef>
                <a:spcPts val="0"/>
              </a:spcBef>
              <a:spcAft>
                <a:spcPts val="0"/>
              </a:spcAft>
              <a:buSzPts val="1400"/>
              <a:buChar char="●"/>
            </a:pPr>
            <a:r>
              <a:rPr lang="en"/>
              <a:t>BERT (large language model)</a:t>
            </a:r>
            <a:endParaRPr/>
          </a:p>
          <a:p>
            <a:pPr indent="-317500" lvl="0" marL="457200" rtl="0" algn="l">
              <a:spcBef>
                <a:spcPts val="0"/>
              </a:spcBef>
              <a:spcAft>
                <a:spcPts val="0"/>
              </a:spcAft>
              <a:buSzPts val="1400"/>
              <a:buChar char="●"/>
            </a:pPr>
            <a:r>
              <a:rPr lang="en"/>
              <a:t>ConveRT (pre-trained encoder for conversations)</a:t>
            </a:r>
            <a:endParaRPr/>
          </a:p>
        </p:txBody>
      </p:sp>
      <p:pic>
        <p:nvPicPr>
          <p:cNvPr id="1500" name="Google Shape;1500;p205"/>
          <p:cNvPicPr preferRelativeResize="0"/>
          <p:nvPr/>
        </p:nvPicPr>
        <p:blipFill>
          <a:blip r:embed="rId3">
            <a:alphaModFix/>
          </a:blip>
          <a:stretch>
            <a:fillRect/>
          </a:stretch>
        </p:blipFill>
        <p:spPr>
          <a:xfrm>
            <a:off x="4419196" y="176700"/>
            <a:ext cx="5017208" cy="5143499"/>
          </a:xfrm>
          <a:prstGeom prst="rect">
            <a:avLst/>
          </a:prstGeom>
          <a:noFill/>
          <a:ln>
            <a:noFill/>
          </a:ln>
        </p:spPr>
      </p:pic>
      <p:sp>
        <p:nvSpPr>
          <p:cNvPr id="1501" name="Google Shape;1501;p205"/>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5" name="Shape 1505"/>
        <p:cNvGrpSpPr/>
        <p:nvPr/>
      </p:nvGrpSpPr>
      <p:grpSpPr>
        <a:xfrm>
          <a:off x="0" y="0"/>
          <a:ext cx="0" cy="0"/>
          <a:chOff x="0" y="0"/>
          <a:chExt cx="0" cy="0"/>
        </a:xfrm>
      </p:grpSpPr>
      <p:sp>
        <p:nvSpPr>
          <p:cNvPr id="1506" name="Google Shape;1506;p206"/>
          <p:cNvSpPr txBox="1"/>
          <p:nvPr>
            <p:ph type="title"/>
          </p:nvPr>
        </p:nvSpPr>
        <p:spPr>
          <a:xfrm>
            <a:off x="1258675" y="35305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Experiments on the NLU-benchmark dataset</a:t>
            </a:r>
            <a:endParaRPr/>
          </a:p>
        </p:txBody>
      </p:sp>
      <p:sp>
        <p:nvSpPr>
          <p:cNvPr id="1507" name="Google Shape;1507;p206"/>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8" name="Google Shape;1508;p206"/>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SzPts val="1400"/>
              <a:buChar char="●"/>
            </a:pPr>
            <a:r>
              <a:rPr lang="en"/>
              <a:t>Repo is </a:t>
            </a:r>
            <a:r>
              <a:rPr lang="en" u="sng">
                <a:solidFill>
                  <a:schemeClr val="hlink"/>
                </a:solidFill>
                <a:hlinkClick r:id="rId3"/>
              </a:rPr>
              <a:t>on github</a:t>
            </a:r>
            <a:endParaRPr/>
          </a:p>
          <a:p>
            <a:pPr indent="-317500" lvl="0" marL="457200" rtl="0" algn="l">
              <a:spcBef>
                <a:spcPts val="0"/>
              </a:spcBef>
              <a:spcAft>
                <a:spcPts val="0"/>
              </a:spcAft>
              <a:buSzPts val="1400"/>
              <a:buChar char="●"/>
            </a:pPr>
            <a:r>
              <a:rPr lang="en"/>
              <a:t>Domain: human-robot interaction (smart home setting)</a:t>
            </a:r>
            <a:endParaRPr/>
          </a:p>
          <a:p>
            <a:pPr indent="-317500" lvl="0" marL="457200" rtl="0" algn="l">
              <a:spcBef>
                <a:spcPts val="0"/>
              </a:spcBef>
              <a:spcAft>
                <a:spcPts val="0"/>
              </a:spcAft>
              <a:buSzPts val="1400"/>
              <a:buChar char="●"/>
            </a:pPr>
            <a:r>
              <a:rPr lang="en"/>
              <a:t>64 different intents</a:t>
            </a:r>
            <a:endParaRPr/>
          </a:p>
          <a:p>
            <a:pPr indent="-317500" lvl="0" marL="457200" rtl="0" algn="l">
              <a:spcBef>
                <a:spcPts val="0"/>
              </a:spcBef>
              <a:spcAft>
                <a:spcPts val="0"/>
              </a:spcAft>
              <a:buSzPts val="1400"/>
              <a:buChar char="●"/>
            </a:pPr>
            <a:r>
              <a:rPr lang="en"/>
              <a:t>54 different entity types</a:t>
            </a:r>
            <a:endParaRPr/>
          </a:p>
          <a:p>
            <a:pPr indent="-317500" lvl="0" marL="457200" rtl="0" algn="l">
              <a:spcBef>
                <a:spcPts val="0"/>
              </a:spcBef>
              <a:spcAft>
                <a:spcPts val="0"/>
              </a:spcAft>
              <a:buSzPts val="1400"/>
              <a:buChar char="●"/>
            </a:pPr>
            <a:r>
              <a:rPr lang="en"/>
              <a:t>~26k labelled examples</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Previous state of the art: </a:t>
            </a:r>
            <a:endParaRPr/>
          </a:p>
          <a:p>
            <a:pPr indent="-317500" lvl="0" marL="457200" rtl="0" algn="l">
              <a:spcBef>
                <a:spcPts val="0"/>
              </a:spcBef>
              <a:spcAft>
                <a:spcPts val="0"/>
              </a:spcAft>
              <a:buSzPts val="1400"/>
              <a:buChar char="●"/>
            </a:pPr>
            <a:r>
              <a:rPr lang="en" u="sng">
                <a:solidFill>
                  <a:schemeClr val="hlink"/>
                </a:solidFill>
                <a:hlinkClick r:id="rId4"/>
              </a:rPr>
              <a:t>HERMIT NLU</a:t>
            </a:r>
            <a:r>
              <a:rPr lang="en"/>
              <a:t> (Vanzo, Bastianelli, and Lemon @ SIGdial 2019)</a:t>
            </a:r>
            <a:endParaRPr/>
          </a:p>
          <a:p>
            <a:pPr indent="-317500" lvl="0" marL="457200" rtl="0" algn="l">
              <a:spcBef>
                <a:spcPts val="0"/>
              </a:spcBef>
              <a:spcAft>
                <a:spcPts val="0"/>
              </a:spcAft>
              <a:buSzPts val="1400"/>
              <a:buChar char="●"/>
            </a:pPr>
            <a:r>
              <a:rPr lang="en"/>
              <a:t>uses ELMo embeddings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509" name="Google Shape;1509;p206"/>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53"/>
          <p:cNvSpPr txBox="1"/>
          <p:nvPr>
            <p:ph type="title"/>
          </p:nvPr>
        </p:nvSpPr>
        <p:spPr>
          <a:xfrm>
            <a:off x="10236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Part 1 Roadmap</a:t>
            </a:r>
            <a:endParaRPr/>
          </a:p>
        </p:txBody>
      </p:sp>
      <p:sp>
        <p:nvSpPr>
          <p:cNvPr id="688" name="Google Shape;688;p153"/>
          <p:cNvSpPr txBox="1"/>
          <p:nvPr>
            <p:ph idx="2" type="title"/>
          </p:nvPr>
        </p:nvSpPr>
        <p:spPr>
          <a:xfrm>
            <a:off x="10236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a:t>
            </a:r>
            <a:endParaRPr/>
          </a:p>
        </p:txBody>
      </p:sp>
      <p:sp>
        <p:nvSpPr>
          <p:cNvPr id="689" name="Google Shape;689;p153"/>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317500" lvl="0" marL="457200" rtl="0" algn="l">
              <a:spcBef>
                <a:spcPts val="0"/>
              </a:spcBef>
              <a:spcAft>
                <a:spcPts val="0"/>
              </a:spcAft>
              <a:buClr>
                <a:srgbClr val="617287"/>
              </a:buClr>
              <a:buSzPts val="1400"/>
              <a:buChar char="●"/>
            </a:pPr>
            <a:r>
              <a:rPr lang="en">
                <a:solidFill>
                  <a:srgbClr val="617287"/>
                </a:solidFill>
              </a:rPr>
              <a:t>First half: talk</a:t>
            </a:r>
            <a:br>
              <a:rPr lang="en">
                <a:solidFill>
                  <a:srgbClr val="617287"/>
                </a:solidFill>
              </a:rPr>
            </a:br>
            <a:endParaRPr>
              <a:solidFill>
                <a:srgbClr val="617287"/>
              </a:solidFill>
            </a:endParaRPr>
          </a:p>
          <a:p>
            <a:pPr indent="-317500" lvl="0" marL="457200" rtl="0" algn="l">
              <a:spcBef>
                <a:spcPts val="0"/>
              </a:spcBef>
              <a:spcAft>
                <a:spcPts val="0"/>
              </a:spcAft>
              <a:buClr>
                <a:srgbClr val="617287"/>
              </a:buClr>
              <a:buSzPts val="1400"/>
              <a:buChar char="●"/>
            </a:pPr>
            <a:r>
              <a:rPr lang="en">
                <a:solidFill>
                  <a:srgbClr val="617287"/>
                </a:solidFill>
              </a:rPr>
              <a:t>Second half: we’ll code together </a:t>
            </a:r>
            <a:br>
              <a:rPr lang="en">
                <a:solidFill>
                  <a:srgbClr val="617287"/>
                </a:solidFill>
              </a:rPr>
            </a:br>
            <a:endParaRPr>
              <a:solidFill>
                <a:srgbClr val="617287"/>
              </a:solidFill>
            </a:endParaRPr>
          </a:p>
          <a:p>
            <a:pPr indent="-317500" lvl="0" marL="457200" rtl="0" algn="l">
              <a:spcBef>
                <a:spcPts val="0"/>
              </a:spcBef>
              <a:spcAft>
                <a:spcPts val="0"/>
              </a:spcAft>
              <a:buClr>
                <a:srgbClr val="617287"/>
              </a:buClr>
              <a:buSzPts val="1400"/>
              <a:buChar char="●"/>
            </a:pPr>
            <a:r>
              <a:rPr lang="en">
                <a:solidFill>
                  <a:srgbClr val="617287"/>
                </a:solidFill>
              </a:rPr>
              <a:t>Recap: talk, with some time for questions </a:t>
            </a:r>
            <a:endParaRPr>
              <a:solidFill>
                <a:srgbClr val="617287"/>
              </a:solidFill>
            </a:endParaRPr>
          </a:p>
          <a:p>
            <a:pPr indent="0" lvl="0" marL="457200" rtl="0" algn="l">
              <a:spcBef>
                <a:spcPts val="1600"/>
              </a:spcBef>
              <a:spcAft>
                <a:spcPts val="1600"/>
              </a:spcAft>
              <a:buNone/>
            </a:pPr>
            <a:r>
              <a:t/>
            </a:r>
            <a:endParaRPr>
              <a:solidFill>
                <a:srgbClr val="617287"/>
              </a:solidFill>
            </a:endParaRPr>
          </a:p>
        </p:txBody>
      </p:sp>
      <p:sp>
        <p:nvSpPr>
          <p:cNvPr id="690" name="Google Shape;690;p153"/>
          <p:cNvSpPr txBox="1"/>
          <p:nvPr/>
        </p:nvSpPr>
        <p:spPr>
          <a:xfrm>
            <a:off x="3447850" y="4800950"/>
            <a:ext cx="5622300" cy="284400"/>
          </a:xfrm>
          <a:prstGeom prst="rect">
            <a:avLst/>
          </a:prstGeom>
          <a:noFill/>
          <a:ln>
            <a:noFill/>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Clr>
                <a:srgbClr val="000000"/>
              </a:buClr>
              <a:buFont typeface="Arial"/>
              <a:buNone/>
            </a:pPr>
            <a:r>
              <a:rPr i="0" lang="en" sz="800" u="none" cap="none" strike="noStrike">
                <a:solidFill>
                  <a:srgbClr val="757575"/>
                </a:solidFill>
                <a:latin typeface="Source Sans Pro"/>
                <a:ea typeface="Source Sans Pro"/>
                <a:cs typeface="Source Sans Pro"/>
                <a:sym typeface="Source Sans Pro"/>
              </a:rPr>
              <a:t>*More info blablabl</a:t>
            </a:r>
            <a:r>
              <a:rPr lang="en" sz="800">
                <a:solidFill>
                  <a:srgbClr val="757575"/>
                </a:solidFill>
                <a:latin typeface="Source Sans Pro"/>
                <a:ea typeface="Source Sans Pro"/>
                <a:cs typeface="Source Sans Pro"/>
                <a:sym typeface="Source Sans Pro"/>
              </a:rPr>
              <a:t>a</a:t>
            </a:r>
            <a:endParaRPr i="0" sz="800" u="none" cap="none" strike="noStrike">
              <a:solidFill>
                <a:srgbClr val="757575"/>
              </a:solidFill>
              <a:latin typeface="Source Sans Pro"/>
              <a:ea typeface="Source Sans Pro"/>
              <a:cs typeface="Source Sans Pro"/>
              <a:sym typeface="Source Sans Pr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3" name="Shape 1513"/>
        <p:cNvGrpSpPr/>
        <p:nvPr/>
      </p:nvGrpSpPr>
      <p:grpSpPr>
        <a:xfrm>
          <a:off x="0" y="0"/>
          <a:ext cx="0" cy="0"/>
          <a:chOff x="0" y="0"/>
          <a:chExt cx="0" cy="0"/>
        </a:xfrm>
      </p:grpSpPr>
      <p:sp>
        <p:nvSpPr>
          <p:cNvPr id="1514" name="Google Shape;1514;p207"/>
          <p:cNvSpPr txBox="1"/>
          <p:nvPr>
            <p:ph type="title"/>
          </p:nvPr>
        </p:nvSpPr>
        <p:spPr>
          <a:xfrm>
            <a:off x="1244850"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1: DIET outperforms SotA even without any pretrained embeddings</a:t>
            </a:r>
            <a:endParaRPr/>
          </a:p>
        </p:txBody>
      </p:sp>
      <p:sp>
        <p:nvSpPr>
          <p:cNvPr id="1515" name="Google Shape;1515;p207"/>
          <p:cNvSpPr txBox="1"/>
          <p:nvPr>
            <p:ph idx="2" type="title"/>
          </p:nvPr>
        </p:nvSpPr>
        <p:spPr>
          <a:xfrm>
            <a:off x="1244850"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6" name="Google Shape;1516;p207"/>
          <p:cNvSpPr txBox="1"/>
          <p:nvPr>
            <p:ph idx="1" type="body"/>
          </p:nvPr>
        </p:nvSpPr>
        <p:spPr>
          <a:xfrm>
            <a:off x="1896575" y="899800"/>
            <a:ext cx="68595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Previous state of the art: intent: 87.55 entities: 84.74</a:t>
            </a:r>
            <a:endParaRPr/>
          </a:p>
        </p:txBody>
      </p:sp>
      <p:pic>
        <p:nvPicPr>
          <p:cNvPr id="1517" name="Google Shape;1517;p207"/>
          <p:cNvPicPr preferRelativeResize="0"/>
          <p:nvPr/>
        </p:nvPicPr>
        <p:blipFill>
          <a:blip r:embed="rId3">
            <a:alphaModFix/>
          </a:blip>
          <a:stretch>
            <a:fillRect/>
          </a:stretch>
        </p:blipFill>
        <p:spPr>
          <a:xfrm>
            <a:off x="1896563" y="1342899"/>
            <a:ext cx="5019225" cy="3779550"/>
          </a:xfrm>
          <a:prstGeom prst="rect">
            <a:avLst/>
          </a:prstGeom>
          <a:noFill/>
          <a:ln>
            <a:noFill/>
          </a:ln>
        </p:spPr>
      </p:pic>
      <p:sp>
        <p:nvSpPr>
          <p:cNvPr id="1518" name="Google Shape;1518;p207"/>
          <p:cNvSpPr/>
          <p:nvPr/>
        </p:nvSpPr>
        <p:spPr>
          <a:xfrm>
            <a:off x="2066400" y="1884675"/>
            <a:ext cx="4858800" cy="274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19" name="Google Shape;1519;p207"/>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sp>
        <p:nvSpPr>
          <p:cNvPr id="1524" name="Google Shape;1524;p208"/>
          <p:cNvSpPr txBox="1"/>
          <p:nvPr>
            <p:ph type="title"/>
          </p:nvPr>
        </p:nvSpPr>
        <p:spPr>
          <a:xfrm>
            <a:off x="1396950" y="4125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2: GloVe embeddings perform better than BERT</a:t>
            </a:r>
            <a:endParaRPr/>
          </a:p>
        </p:txBody>
      </p:sp>
      <p:sp>
        <p:nvSpPr>
          <p:cNvPr id="1525" name="Google Shape;1525;p208"/>
          <p:cNvSpPr txBox="1"/>
          <p:nvPr>
            <p:ph idx="2" type="title"/>
          </p:nvPr>
        </p:nvSpPr>
        <p:spPr>
          <a:xfrm>
            <a:off x="1396950" y="2409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6" name="Google Shape;1526;p208"/>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27" name="Google Shape;1527;p208"/>
          <p:cNvPicPr preferRelativeResize="0"/>
          <p:nvPr/>
        </p:nvPicPr>
        <p:blipFill>
          <a:blip r:embed="rId3">
            <a:alphaModFix/>
          </a:blip>
          <a:stretch>
            <a:fillRect/>
          </a:stretch>
        </p:blipFill>
        <p:spPr>
          <a:xfrm>
            <a:off x="1896563" y="1342899"/>
            <a:ext cx="5019225" cy="3779550"/>
          </a:xfrm>
          <a:prstGeom prst="rect">
            <a:avLst/>
          </a:prstGeom>
          <a:noFill/>
          <a:ln>
            <a:noFill/>
          </a:ln>
        </p:spPr>
      </p:pic>
      <p:sp>
        <p:nvSpPr>
          <p:cNvPr id="1528" name="Google Shape;1528;p208"/>
          <p:cNvSpPr/>
          <p:nvPr/>
        </p:nvSpPr>
        <p:spPr>
          <a:xfrm>
            <a:off x="2066400" y="2876075"/>
            <a:ext cx="4858800" cy="2748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29" name="Google Shape;1529;p208"/>
          <p:cNvSpPr/>
          <p:nvPr/>
        </p:nvSpPr>
        <p:spPr>
          <a:xfrm>
            <a:off x="2066400" y="3843200"/>
            <a:ext cx="4858800" cy="274800"/>
          </a:xfrm>
          <a:prstGeom prst="rect">
            <a:avLst/>
          </a:prstGeom>
          <a:noFill/>
          <a:ln cap="flat" cmpd="sng" w="28575">
            <a:solidFill>
              <a:srgbClr val="E06666"/>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0" name="Google Shape;1530;p208"/>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4" name="Shape 1534"/>
        <p:cNvGrpSpPr/>
        <p:nvPr/>
      </p:nvGrpSpPr>
      <p:grpSpPr>
        <a:xfrm>
          <a:off x="0" y="0"/>
          <a:ext cx="0" cy="0"/>
          <a:chOff x="0" y="0"/>
          <a:chExt cx="0" cy="0"/>
        </a:xfrm>
      </p:grpSpPr>
      <p:sp>
        <p:nvSpPr>
          <p:cNvPr id="1535" name="Google Shape;1535;p209"/>
          <p:cNvSpPr txBox="1"/>
          <p:nvPr>
            <p:ph type="title"/>
          </p:nvPr>
        </p:nvSpPr>
        <p:spPr>
          <a:xfrm>
            <a:off x="1410750" y="412575"/>
            <a:ext cx="75489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3: ConveRT embeddings perform best on the NLU-benchmark dataset</a:t>
            </a:r>
            <a:endParaRPr/>
          </a:p>
        </p:txBody>
      </p:sp>
      <p:sp>
        <p:nvSpPr>
          <p:cNvPr id="1536" name="Google Shape;1536;p209"/>
          <p:cNvSpPr txBox="1"/>
          <p:nvPr>
            <p:ph idx="2" type="title"/>
          </p:nvPr>
        </p:nvSpPr>
        <p:spPr>
          <a:xfrm>
            <a:off x="1410750" y="240900"/>
            <a:ext cx="75489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7" name="Google Shape;1537;p209"/>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38" name="Google Shape;1538;p209"/>
          <p:cNvPicPr preferRelativeResize="0"/>
          <p:nvPr/>
        </p:nvPicPr>
        <p:blipFill>
          <a:blip r:embed="rId3">
            <a:alphaModFix/>
          </a:blip>
          <a:stretch>
            <a:fillRect/>
          </a:stretch>
        </p:blipFill>
        <p:spPr>
          <a:xfrm>
            <a:off x="1896563" y="1342899"/>
            <a:ext cx="5019225" cy="3779550"/>
          </a:xfrm>
          <a:prstGeom prst="rect">
            <a:avLst/>
          </a:prstGeom>
          <a:noFill/>
          <a:ln>
            <a:noFill/>
          </a:ln>
        </p:spPr>
      </p:pic>
      <p:sp>
        <p:nvSpPr>
          <p:cNvPr id="1539" name="Google Shape;1539;p209"/>
          <p:cNvSpPr/>
          <p:nvPr/>
        </p:nvSpPr>
        <p:spPr>
          <a:xfrm>
            <a:off x="2066400" y="4328825"/>
            <a:ext cx="4858800" cy="500700"/>
          </a:xfrm>
          <a:prstGeom prst="rect">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0" name="Google Shape;1540;p209"/>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4" name="Shape 1544"/>
        <p:cNvGrpSpPr/>
        <p:nvPr/>
      </p:nvGrpSpPr>
      <p:grpSpPr>
        <a:xfrm>
          <a:off x="0" y="0"/>
          <a:ext cx="0" cy="0"/>
          <a:chOff x="0" y="0"/>
          <a:chExt cx="0" cy="0"/>
        </a:xfrm>
      </p:grpSpPr>
      <p:sp>
        <p:nvSpPr>
          <p:cNvPr id="1545" name="Google Shape;1545;p210"/>
          <p:cNvSpPr txBox="1"/>
          <p:nvPr>
            <p:ph type="title"/>
          </p:nvPr>
        </p:nvSpPr>
        <p:spPr>
          <a:xfrm>
            <a:off x="1382650" y="394525"/>
            <a:ext cx="73734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Result 4: DIET outperforms fine-tuning BERT</a:t>
            </a:r>
            <a:endParaRPr/>
          </a:p>
        </p:txBody>
      </p:sp>
      <p:sp>
        <p:nvSpPr>
          <p:cNvPr id="1546" name="Google Shape;1546;p210"/>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47" name="Google Shape;1547;p210"/>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48" name="Google Shape;1548;p210"/>
          <p:cNvPicPr preferRelativeResize="0"/>
          <p:nvPr/>
        </p:nvPicPr>
        <p:blipFill>
          <a:blip r:embed="rId3">
            <a:alphaModFix/>
          </a:blip>
          <a:stretch>
            <a:fillRect/>
          </a:stretch>
        </p:blipFill>
        <p:spPr>
          <a:xfrm>
            <a:off x="333725" y="1823550"/>
            <a:ext cx="4615925" cy="2349500"/>
          </a:xfrm>
          <a:prstGeom prst="rect">
            <a:avLst/>
          </a:prstGeom>
          <a:noFill/>
          <a:ln>
            <a:noFill/>
          </a:ln>
        </p:spPr>
      </p:pic>
      <p:sp>
        <p:nvSpPr>
          <p:cNvPr id="1549" name="Google Shape;1549;p210"/>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3" name="Shape 1553"/>
        <p:cNvGrpSpPr/>
        <p:nvPr/>
      </p:nvGrpSpPr>
      <p:grpSpPr>
        <a:xfrm>
          <a:off x="0" y="0"/>
          <a:ext cx="0" cy="0"/>
          <a:chOff x="0" y="0"/>
          <a:chExt cx="0" cy="0"/>
        </a:xfrm>
      </p:grpSpPr>
      <p:sp>
        <p:nvSpPr>
          <p:cNvPr id="1554" name="Google Shape;1554;p211"/>
          <p:cNvSpPr txBox="1"/>
          <p:nvPr>
            <p:ph type="title"/>
          </p:nvPr>
        </p:nvSpPr>
        <p:spPr>
          <a:xfrm>
            <a:off x="1645375" y="394525"/>
            <a:ext cx="711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Which featurizer is best depends on your dataset, so try different ones!</a:t>
            </a:r>
            <a:endParaRPr/>
          </a:p>
        </p:txBody>
      </p:sp>
      <p:sp>
        <p:nvSpPr>
          <p:cNvPr id="1555" name="Google Shape;1555;p211"/>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56" name="Google Shape;1556;p211"/>
          <p:cNvSpPr txBox="1"/>
          <p:nvPr>
            <p:ph idx="1" type="body"/>
          </p:nvPr>
        </p:nvSpPr>
        <p:spPr>
          <a:xfrm>
            <a:off x="235500" y="1204600"/>
            <a:ext cx="4083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don’t believe in “one size fits all” machine learning</a:t>
            </a:r>
            <a:endParaRPr/>
          </a:p>
          <a:p>
            <a:pPr indent="-317500" lvl="0" marL="457200" rtl="0" algn="l">
              <a:spcBef>
                <a:spcPts val="1600"/>
              </a:spcBef>
              <a:spcAft>
                <a:spcPts val="0"/>
              </a:spcAft>
              <a:buSzPts val="1400"/>
              <a:buChar char="●"/>
            </a:pPr>
            <a:r>
              <a:rPr lang="en"/>
              <a:t>We aim to provide sensible defaults and suggestions</a:t>
            </a:r>
            <a:endParaRPr/>
          </a:p>
          <a:p>
            <a:pPr indent="-317500" lvl="0" marL="457200" rtl="0" algn="l">
              <a:spcBef>
                <a:spcPts val="0"/>
              </a:spcBef>
              <a:spcAft>
                <a:spcPts val="0"/>
              </a:spcAft>
              <a:buSzPts val="1400"/>
              <a:buChar char="●"/>
            </a:pPr>
            <a:r>
              <a:rPr lang="en"/>
              <a:t>BUT even more important that these models are easy to customize</a:t>
            </a:r>
            <a:endParaRPr/>
          </a:p>
          <a:p>
            <a:pPr indent="0" lvl="0" marL="0" rtl="0" algn="l">
              <a:spcBef>
                <a:spcPts val="1600"/>
              </a:spcBef>
              <a:spcAft>
                <a:spcPts val="1600"/>
              </a:spcAft>
              <a:buNone/>
            </a:pPr>
            <a:r>
              <a:rPr lang="en"/>
              <a:t>Share your results and compare notes with 8000+  developers at </a:t>
            </a:r>
            <a:r>
              <a:rPr b="1" lang="en"/>
              <a:t>forum.rasa.com</a:t>
            </a:r>
            <a:endParaRPr b="1"/>
          </a:p>
        </p:txBody>
      </p:sp>
      <p:pic>
        <p:nvPicPr>
          <p:cNvPr id="1557" name="Google Shape;1557;p211"/>
          <p:cNvPicPr preferRelativeResize="0"/>
          <p:nvPr/>
        </p:nvPicPr>
        <p:blipFill>
          <a:blip r:embed="rId3">
            <a:alphaModFix/>
          </a:blip>
          <a:stretch>
            <a:fillRect/>
          </a:stretch>
        </p:blipFill>
        <p:spPr>
          <a:xfrm>
            <a:off x="4164473" y="1099375"/>
            <a:ext cx="4591625" cy="3827675"/>
          </a:xfrm>
          <a:prstGeom prst="rect">
            <a:avLst/>
          </a:prstGeom>
          <a:noFill/>
          <a:ln>
            <a:noFill/>
          </a:ln>
        </p:spPr>
      </p:pic>
      <p:sp>
        <p:nvSpPr>
          <p:cNvPr id="1558" name="Google Shape;1558;p211"/>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2" name="Shape 1562"/>
        <p:cNvGrpSpPr/>
        <p:nvPr/>
      </p:nvGrpSpPr>
      <p:grpSpPr>
        <a:xfrm>
          <a:off x="0" y="0"/>
          <a:ext cx="0" cy="0"/>
          <a:chOff x="0" y="0"/>
          <a:chExt cx="0" cy="0"/>
        </a:xfrm>
      </p:grpSpPr>
      <p:sp>
        <p:nvSpPr>
          <p:cNvPr id="1563" name="Google Shape;1563;p212"/>
          <p:cNvSpPr txBox="1"/>
          <p:nvPr>
            <p:ph idx="4294967295" type="title"/>
          </p:nvPr>
        </p:nvSpPr>
        <p:spPr>
          <a:xfrm>
            <a:off x="464100" y="288800"/>
            <a:ext cx="3987600" cy="34815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b="1" lang="en" sz="3000">
                <a:solidFill>
                  <a:srgbClr val="5A17EE"/>
                </a:solidFill>
              </a:rPr>
              <a:t>Transformer Embedding Dialogue policy (TED)</a:t>
            </a:r>
            <a:endParaRPr b="1" sz="3000">
              <a:solidFill>
                <a:srgbClr val="5A17EE"/>
              </a:solidFill>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7" name="Shape 1567"/>
        <p:cNvGrpSpPr/>
        <p:nvPr/>
      </p:nvGrpSpPr>
      <p:grpSpPr>
        <a:xfrm>
          <a:off x="0" y="0"/>
          <a:ext cx="0" cy="0"/>
          <a:chOff x="0" y="0"/>
          <a:chExt cx="0" cy="0"/>
        </a:xfrm>
      </p:grpSpPr>
      <p:sp>
        <p:nvSpPr>
          <p:cNvPr id="1568" name="Google Shape;1568;p213"/>
          <p:cNvSpPr txBox="1"/>
          <p:nvPr>
            <p:ph type="title"/>
          </p:nvPr>
        </p:nvSpPr>
        <p:spPr>
          <a:xfrm>
            <a:off x="1120400"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Conversational AI requires NLU and Dialogue management</a:t>
            </a:r>
            <a:endParaRPr/>
          </a:p>
        </p:txBody>
      </p:sp>
      <p:sp>
        <p:nvSpPr>
          <p:cNvPr id="1569" name="Google Shape;1569;p213"/>
          <p:cNvSpPr txBox="1"/>
          <p:nvPr>
            <p:ph idx="2" type="title"/>
          </p:nvPr>
        </p:nvSpPr>
        <p:spPr>
          <a:xfrm>
            <a:off x="112040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NLU Deep Dive</a:t>
            </a:r>
            <a:endParaRPr/>
          </a:p>
        </p:txBody>
      </p:sp>
      <p:pic>
        <p:nvPicPr>
          <p:cNvPr id="1570" name="Google Shape;1570;p213"/>
          <p:cNvPicPr preferRelativeResize="0"/>
          <p:nvPr/>
        </p:nvPicPr>
        <p:blipFill>
          <a:blip r:embed="rId3">
            <a:alphaModFix/>
          </a:blip>
          <a:stretch>
            <a:fillRect/>
          </a:stretch>
        </p:blipFill>
        <p:spPr>
          <a:xfrm>
            <a:off x="428275" y="1314988"/>
            <a:ext cx="4953125" cy="2513525"/>
          </a:xfrm>
          <a:prstGeom prst="rect">
            <a:avLst/>
          </a:prstGeom>
          <a:noFill/>
          <a:ln>
            <a:noFill/>
          </a:ln>
        </p:spPr>
      </p:pic>
      <p:pic>
        <p:nvPicPr>
          <p:cNvPr id="1571" name="Google Shape;1571;p213"/>
          <p:cNvPicPr preferRelativeResize="0"/>
          <p:nvPr/>
        </p:nvPicPr>
        <p:blipFill>
          <a:blip r:embed="rId4">
            <a:alphaModFix/>
          </a:blip>
          <a:stretch>
            <a:fillRect/>
          </a:stretch>
        </p:blipFill>
        <p:spPr>
          <a:xfrm>
            <a:off x="6304855" y="2302275"/>
            <a:ext cx="2297569" cy="661800"/>
          </a:xfrm>
          <a:prstGeom prst="rect">
            <a:avLst/>
          </a:prstGeom>
          <a:noFill/>
          <a:ln>
            <a:noFill/>
          </a:ln>
        </p:spPr>
      </p:pic>
      <p:pic>
        <p:nvPicPr>
          <p:cNvPr id="1572" name="Google Shape;1572;p213"/>
          <p:cNvPicPr preferRelativeResize="0"/>
          <p:nvPr/>
        </p:nvPicPr>
        <p:blipFill>
          <a:blip r:embed="rId5">
            <a:alphaModFix/>
          </a:blip>
          <a:stretch>
            <a:fillRect/>
          </a:stretch>
        </p:blipFill>
        <p:spPr>
          <a:xfrm>
            <a:off x="6304850" y="3172481"/>
            <a:ext cx="2297575" cy="574394"/>
          </a:xfrm>
          <a:prstGeom prst="rect">
            <a:avLst/>
          </a:prstGeom>
          <a:noFill/>
          <a:ln>
            <a:noFill/>
          </a:ln>
        </p:spPr>
      </p:pic>
      <p:cxnSp>
        <p:nvCxnSpPr>
          <p:cNvPr id="1573" name="Google Shape;1573;p213"/>
          <p:cNvCxnSpPr/>
          <p:nvPr/>
        </p:nvCxnSpPr>
        <p:spPr>
          <a:xfrm>
            <a:off x="5499925" y="2715200"/>
            <a:ext cx="686400" cy="0"/>
          </a:xfrm>
          <a:prstGeom prst="straightConnector1">
            <a:avLst/>
          </a:prstGeom>
          <a:noFill/>
          <a:ln cap="flat" cmpd="sng" w="38100">
            <a:solidFill>
              <a:srgbClr val="5A17EE"/>
            </a:solidFill>
            <a:prstDash val="solid"/>
            <a:round/>
            <a:headEnd len="med" w="med" type="none"/>
            <a:tailEnd len="med" w="med" type="triangle"/>
          </a:ln>
        </p:spPr>
      </p:cxnSp>
      <p:cxnSp>
        <p:nvCxnSpPr>
          <p:cNvPr id="1574" name="Google Shape;1574;p213"/>
          <p:cNvCxnSpPr/>
          <p:nvPr/>
        </p:nvCxnSpPr>
        <p:spPr>
          <a:xfrm flipH="1">
            <a:off x="5475825" y="3463150"/>
            <a:ext cx="651300" cy="7500"/>
          </a:xfrm>
          <a:prstGeom prst="straightConnector1">
            <a:avLst/>
          </a:prstGeom>
          <a:noFill/>
          <a:ln cap="flat" cmpd="sng" w="38100">
            <a:solidFill>
              <a:srgbClr val="5A17EE"/>
            </a:solidFill>
            <a:prstDash val="solid"/>
            <a:round/>
            <a:headEnd len="med" w="med" type="none"/>
            <a:tailEnd len="med" w="med" type="triangle"/>
          </a:ln>
        </p:spPr>
      </p:cxnSp>
      <p:sp>
        <p:nvSpPr>
          <p:cNvPr id="1575" name="Google Shape;1575;p213"/>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9" name="Shape 1579"/>
        <p:cNvGrpSpPr/>
        <p:nvPr/>
      </p:nvGrpSpPr>
      <p:grpSpPr>
        <a:xfrm>
          <a:off x="0" y="0"/>
          <a:ext cx="0" cy="0"/>
          <a:chOff x="0" y="0"/>
          <a:chExt cx="0" cy="0"/>
        </a:xfrm>
      </p:grpSpPr>
      <p:sp>
        <p:nvSpPr>
          <p:cNvPr id="1580" name="Google Shape;1580;p214"/>
          <p:cNvSpPr txBox="1"/>
          <p:nvPr>
            <p:ph type="title"/>
          </p:nvPr>
        </p:nvSpPr>
        <p:spPr>
          <a:xfrm>
            <a:off x="1051250" y="4125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Happy paths are already solved</a:t>
            </a:r>
            <a:endParaRPr/>
          </a:p>
        </p:txBody>
      </p:sp>
      <p:sp>
        <p:nvSpPr>
          <p:cNvPr id="1581" name="Google Shape;1581;p214"/>
          <p:cNvSpPr txBox="1"/>
          <p:nvPr>
            <p:ph idx="2" type="title"/>
          </p:nvPr>
        </p:nvSpPr>
        <p:spPr>
          <a:xfrm>
            <a:off x="1051250" y="2409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82" name="Google Shape;1582;p214"/>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83" name="Google Shape;1583;p214"/>
          <p:cNvPicPr preferRelativeResize="0"/>
          <p:nvPr/>
        </p:nvPicPr>
        <p:blipFill>
          <a:blip r:embed="rId3">
            <a:alphaModFix/>
          </a:blip>
          <a:stretch>
            <a:fillRect/>
          </a:stretch>
        </p:blipFill>
        <p:spPr>
          <a:xfrm>
            <a:off x="873124" y="925400"/>
            <a:ext cx="7245349" cy="4329524"/>
          </a:xfrm>
          <a:prstGeom prst="rect">
            <a:avLst/>
          </a:prstGeom>
          <a:noFill/>
          <a:ln>
            <a:noFill/>
          </a:ln>
        </p:spPr>
      </p:pic>
      <p:sp>
        <p:nvSpPr>
          <p:cNvPr id="1584" name="Google Shape;1584;p214"/>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8" name="Shape 1588"/>
        <p:cNvGrpSpPr/>
        <p:nvPr/>
      </p:nvGrpSpPr>
      <p:grpSpPr>
        <a:xfrm>
          <a:off x="0" y="0"/>
          <a:ext cx="0" cy="0"/>
          <a:chOff x="0" y="0"/>
          <a:chExt cx="0" cy="0"/>
        </a:xfrm>
      </p:grpSpPr>
      <p:sp>
        <p:nvSpPr>
          <p:cNvPr id="1589" name="Google Shape;1589;p215"/>
          <p:cNvSpPr txBox="1"/>
          <p:nvPr>
            <p:ph type="title"/>
          </p:nvPr>
        </p:nvSpPr>
        <p:spPr>
          <a:xfrm>
            <a:off x="1148050" y="4125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You can’t predict user behavior</a:t>
            </a:r>
            <a:endParaRPr/>
          </a:p>
        </p:txBody>
      </p:sp>
      <p:sp>
        <p:nvSpPr>
          <p:cNvPr id="1590" name="Google Shape;1590;p215"/>
          <p:cNvSpPr txBox="1"/>
          <p:nvPr>
            <p:ph idx="2" type="title"/>
          </p:nvPr>
        </p:nvSpPr>
        <p:spPr>
          <a:xfrm>
            <a:off x="1148050" y="2409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1" name="Google Shape;1591;p215"/>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592" name="Google Shape;1592;p215"/>
          <p:cNvPicPr preferRelativeResize="0"/>
          <p:nvPr/>
        </p:nvPicPr>
        <p:blipFill>
          <a:blip r:embed="rId3">
            <a:alphaModFix/>
          </a:blip>
          <a:stretch>
            <a:fillRect/>
          </a:stretch>
        </p:blipFill>
        <p:spPr>
          <a:xfrm>
            <a:off x="3386900" y="0"/>
            <a:ext cx="6858000" cy="5143500"/>
          </a:xfrm>
          <a:prstGeom prst="rect">
            <a:avLst/>
          </a:prstGeom>
          <a:noFill/>
          <a:ln>
            <a:noFill/>
          </a:ln>
        </p:spPr>
      </p:pic>
      <p:sp>
        <p:nvSpPr>
          <p:cNvPr id="1593" name="Google Shape;1593;p215"/>
          <p:cNvSpPr/>
          <p:nvPr/>
        </p:nvSpPr>
        <p:spPr>
          <a:xfrm>
            <a:off x="4955725" y="4231600"/>
            <a:ext cx="3842400" cy="50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4" name="Google Shape;1594;p215"/>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8" name="Shape 1598"/>
        <p:cNvGrpSpPr/>
        <p:nvPr/>
      </p:nvGrpSpPr>
      <p:grpSpPr>
        <a:xfrm>
          <a:off x="0" y="0"/>
          <a:ext cx="0" cy="0"/>
          <a:chOff x="0" y="0"/>
          <a:chExt cx="0" cy="0"/>
        </a:xfrm>
      </p:grpSpPr>
      <p:sp>
        <p:nvSpPr>
          <p:cNvPr id="1599" name="Google Shape;1599;p216"/>
          <p:cNvSpPr txBox="1"/>
          <p:nvPr>
            <p:ph type="title"/>
          </p:nvPr>
        </p:nvSpPr>
        <p:spPr>
          <a:xfrm>
            <a:off x="926375" y="394525"/>
            <a:ext cx="38715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Users will interject and loop back to earlier topics</a:t>
            </a:r>
            <a:endParaRPr/>
          </a:p>
        </p:txBody>
      </p:sp>
      <p:sp>
        <p:nvSpPr>
          <p:cNvPr id="1600" name="Google Shape;1600;p216"/>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1" name="Google Shape;1601;p216"/>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02" name="Google Shape;1602;p216"/>
          <p:cNvPicPr preferRelativeResize="0"/>
          <p:nvPr/>
        </p:nvPicPr>
        <p:blipFill>
          <a:blip r:embed="rId3">
            <a:alphaModFix/>
          </a:blip>
          <a:stretch>
            <a:fillRect/>
          </a:stretch>
        </p:blipFill>
        <p:spPr>
          <a:xfrm>
            <a:off x="3376625" y="0"/>
            <a:ext cx="6858000" cy="5143500"/>
          </a:xfrm>
          <a:prstGeom prst="rect">
            <a:avLst/>
          </a:prstGeom>
          <a:noFill/>
          <a:ln>
            <a:noFill/>
          </a:ln>
        </p:spPr>
      </p:pic>
      <p:sp>
        <p:nvSpPr>
          <p:cNvPr id="1603" name="Google Shape;1603;p216"/>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4" name="Shape 694"/>
        <p:cNvGrpSpPr/>
        <p:nvPr/>
      </p:nvGrpSpPr>
      <p:grpSpPr>
        <a:xfrm>
          <a:off x="0" y="0"/>
          <a:ext cx="0" cy="0"/>
          <a:chOff x="0" y="0"/>
          <a:chExt cx="0" cy="0"/>
        </a:xfrm>
      </p:grpSpPr>
      <p:sp>
        <p:nvSpPr>
          <p:cNvPr id="695" name="Google Shape;695;p154"/>
          <p:cNvSpPr txBox="1"/>
          <p:nvPr>
            <p:ph type="title"/>
          </p:nvPr>
        </p:nvSpPr>
        <p:spPr>
          <a:xfrm>
            <a:off x="1064650" y="394525"/>
            <a:ext cx="76914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Contextual assistants are an important step on the journey to autonomous organizations</a:t>
            </a:r>
            <a:endParaRPr/>
          </a:p>
        </p:txBody>
      </p:sp>
      <p:sp>
        <p:nvSpPr>
          <p:cNvPr id="696" name="Google Shape;696;p154"/>
          <p:cNvSpPr txBox="1"/>
          <p:nvPr>
            <p:ph idx="2" type="title"/>
          </p:nvPr>
        </p:nvSpPr>
        <p:spPr>
          <a:xfrm>
            <a:off x="1064650" y="222850"/>
            <a:ext cx="76914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5 LEVELS OF CONVERSATIONAL AI MATURITY MODEL</a:t>
            </a:r>
            <a:endParaRPr/>
          </a:p>
        </p:txBody>
      </p:sp>
      <p:sp>
        <p:nvSpPr>
          <p:cNvPr id="697" name="Google Shape;697;p154"/>
          <p:cNvSpPr/>
          <p:nvPr/>
        </p:nvSpPr>
        <p:spPr>
          <a:xfrm>
            <a:off x="1265400" y="1451675"/>
            <a:ext cx="1791600" cy="5124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FFFFFF"/>
                </a:solidFill>
                <a:latin typeface="Source Sans Pro"/>
                <a:ea typeface="Source Sans Pro"/>
                <a:cs typeface="Source Sans Pro"/>
                <a:sym typeface="Source Sans Pro"/>
              </a:rPr>
              <a:t>Level 1: </a:t>
            </a:r>
            <a:endParaRPr sz="1200">
              <a:solidFill>
                <a:srgbClr val="FFFFFF"/>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rPr b="1" lang="en" sz="1200">
                <a:solidFill>
                  <a:srgbClr val="FFFFFF"/>
                </a:solidFill>
                <a:latin typeface="Source Sans Pro"/>
                <a:ea typeface="Source Sans Pro"/>
                <a:cs typeface="Source Sans Pro"/>
                <a:sym typeface="Source Sans Pro"/>
              </a:rPr>
              <a:t>Command-based</a:t>
            </a:r>
            <a:endParaRPr b="1" sz="1200">
              <a:solidFill>
                <a:srgbClr val="FFFFFF"/>
              </a:solidFill>
              <a:latin typeface="Source Sans Pro"/>
              <a:ea typeface="Source Sans Pro"/>
              <a:cs typeface="Source Sans Pro"/>
              <a:sym typeface="Source Sans Pro"/>
            </a:endParaRPr>
          </a:p>
        </p:txBody>
      </p:sp>
      <p:sp>
        <p:nvSpPr>
          <p:cNvPr id="698" name="Google Shape;698;p154"/>
          <p:cNvSpPr/>
          <p:nvPr/>
        </p:nvSpPr>
        <p:spPr>
          <a:xfrm>
            <a:off x="1265400" y="2054625"/>
            <a:ext cx="2810700" cy="512400"/>
          </a:xfrm>
          <a:prstGeom prst="rect">
            <a:avLst/>
          </a:prstGeom>
          <a:solidFill>
            <a:srgbClr val="9E9E9E"/>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FFFFFF"/>
                </a:solidFill>
                <a:latin typeface="Source Sans Pro"/>
                <a:ea typeface="Source Sans Pro"/>
                <a:cs typeface="Source Sans Pro"/>
                <a:sym typeface="Source Sans Pro"/>
              </a:rPr>
              <a:t>Level 2: </a:t>
            </a:r>
            <a:endParaRPr sz="1200">
              <a:solidFill>
                <a:srgbClr val="FFFFFF"/>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rPr b="1" lang="en" sz="1200">
                <a:solidFill>
                  <a:srgbClr val="FFFFFF"/>
                </a:solidFill>
                <a:latin typeface="Source Sans Pro"/>
                <a:ea typeface="Source Sans Pro"/>
                <a:cs typeface="Source Sans Pro"/>
                <a:sym typeface="Source Sans Pro"/>
              </a:rPr>
              <a:t>“Chatbots” - FAQs</a:t>
            </a:r>
            <a:endParaRPr b="1" sz="1200">
              <a:solidFill>
                <a:srgbClr val="FFFFFF"/>
              </a:solidFill>
              <a:latin typeface="Source Sans Pro"/>
              <a:ea typeface="Source Sans Pro"/>
              <a:cs typeface="Source Sans Pro"/>
              <a:sym typeface="Source Sans Pro"/>
            </a:endParaRPr>
          </a:p>
        </p:txBody>
      </p:sp>
      <p:sp>
        <p:nvSpPr>
          <p:cNvPr id="699" name="Google Shape;699;p154"/>
          <p:cNvSpPr/>
          <p:nvPr/>
        </p:nvSpPr>
        <p:spPr>
          <a:xfrm>
            <a:off x="1265400" y="2657575"/>
            <a:ext cx="4977300" cy="522900"/>
          </a:xfrm>
          <a:prstGeom prst="rect">
            <a:avLst/>
          </a:prstGeom>
          <a:solidFill>
            <a:srgbClr val="5A17EE"/>
          </a:solidFill>
          <a:ln cap="flat" cmpd="sng" w="19050">
            <a:solidFill>
              <a:srgbClr val="5A17EE"/>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rgbClr val="FFFFFF"/>
                </a:solidFill>
                <a:latin typeface="Source Sans Pro"/>
                <a:ea typeface="Source Sans Pro"/>
                <a:cs typeface="Source Sans Pro"/>
                <a:sym typeface="Source Sans Pro"/>
              </a:rPr>
              <a:t>Level 3: </a:t>
            </a:r>
            <a:endParaRPr sz="1200">
              <a:solidFill>
                <a:srgbClr val="FFFFFF"/>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rPr b="1" lang="en" sz="1200">
                <a:solidFill>
                  <a:srgbClr val="FFFFFF"/>
                </a:solidFill>
                <a:latin typeface="Source Sans Pro"/>
                <a:ea typeface="Source Sans Pro"/>
                <a:cs typeface="Source Sans Pro"/>
                <a:sym typeface="Source Sans Pro"/>
              </a:rPr>
              <a:t>Contextual Assistants </a:t>
            </a:r>
            <a:endParaRPr b="1" sz="1200">
              <a:solidFill>
                <a:srgbClr val="FFFFFF"/>
              </a:solidFill>
              <a:latin typeface="Source Sans Pro"/>
              <a:ea typeface="Source Sans Pro"/>
              <a:cs typeface="Source Sans Pro"/>
              <a:sym typeface="Source Sans Pro"/>
            </a:endParaRPr>
          </a:p>
        </p:txBody>
      </p:sp>
      <p:sp>
        <p:nvSpPr>
          <p:cNvPr id="700" name="Google Shape;700;p154"/>
          <p:cNvSpPr/>
          <p:nvPr/>
        </p:nvSpPr>
        <p:spPr>
          <a:xfrm>
            <a:off x="1265400" y="3260525"/>
            <a:ext cx="5855400" cy="512400"/>
          </a:xfrm>
          <a:prstGeom prst="rect">
            <a:avLst/>
          </a:prstGeom>
          <a:solidFill>
            <a:srgbClr val="5A17EE">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chemeClr val="lt1"/>
                </a:solidFill>
                <a:latin typeface="Source Sans Pro"/>
                <a:ea typeface="Source Sans Pro"/>
                <a:cs typeface="Source Sans Pro"/>
                <a:sym typeface="Source Sans Pro"/>
              </a:rPr>
              <a:t>Level 4: </a:t>
            </a:r>
            <a:endParaRPr sz="1200">
              <a:solidFill>
                <a:schemeClr val="lt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rPr b="1" lang="en" sz="1200">
                <a:solidFill>
                  <a:schemeClr val="lt1"/>
                </a:solidFill>
                <a:latin typeface="Source Sans Pro"/>
                <a:ea typeface="Source Sans Pro"/>
                <a:cs typeface="Source Sans Pro"/>
                <a:sym typeface="Source Sans Pro"/>
              </a:rPr>
              <a:t>Consultative Assistants</a:t>
            </a:r>
            <a:endParaRPr b="1" sz="1200">
              <a:solidFill>
                <a:schemeClr val="lt1"/>
              </a:solidFill>
              <a:latin typeface="Source Sans Pro"/>
              <a:ea typeface="Source Sans Pro"/>
              <a:cs typeface="Source Sans Pro"/>
              <a:sym typeface="Source Sans Pro"/>
            </a:endParaRPr>
          </a:p>
        </p:txBody>
      </p:sp>
      <p:sp>
        <p:nvSpPr>
          <p:cNvPr id="701" name="Google Shape;701;p154"/>
          <p:cNvSpPr/>
          <p:nvPr/>
        </p:nvSpPr>
        <p:spPr>
          <a:xfrm>
            <a:off x="1265400" y="3863475"/>
            <a:ext cx="7080600" cy="512400"/>
          </a:xfrm>
          <a:prstGeom prst="rect">
            <a:avLst/>
          </a:prstGeom>
          <a:solidFill>
            <a:srgbClr val="5A17EE">
              <a:alpha val="80000"/>
            </a:srgbClr>
          </a:solid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100"/>
              <a:buFont typeface="Arial"/>
              <a:buNone/>
            </a:pPr>
            <a:r>
              <a:rPr lang="en" sz="1200">
                <a:solidFill>
                  <a:schemeClr val="lt1"/>
                </a:solidFill>
                <a:latin typeface="Source Sans Pro"/>
                <a:ea typeface="Source Sans Pro"/>
                <a:cs typeface="Source Sans Pro"/>
                <a:sym typeface="Source Sans Pro"/>
              </a:rPr>
              <a:t>Level 5: </a:t>
            </a:r>
            <a:endParaRPr sz="1200">
              <a:solidFill>
                <a:schemeClr val="lt1"/>
              </a:solidFill>
              <a:latin typeface="Source Sans Pro"/>
              <a:ea typeface="Source Sans Pro"/>
              <a:cs typeface="Source Sans Pro"/>
              <a:sym typeface="Source Sans Pro"/>
            </a:endParaRPr>
          </a:p>
          <a:p>
            <a:pPr indent="0" lvl="0" marL="0" rtl="0" algn="l">
              <a:spcBef>
                <a:spcPts val="0"/>
              </a:spcBef>
              <a:spcAft>
                <a:spcPts val="0"/>
              </a:spcAft>
              <a:buClr>
                <a:srgbClr val="000000"/>
              </a:buClr>
              <a:buSzPts val="1100"/>
              <a:buFont typeface="Arial"/>
              <a:buNone/>
            </a:pPr>
            <a:r>
              <a:rPr b="1" lang="en" sz="1200">
                <a:solidFill>
                  <a:schemeClr val="lt1"/>
                </a:solidFill>
                <a:latin typeface="Source Sans Pro"/>
                <a:ea typeface="Source Sans Pro"/>
                <a:cs typeface="Source Sans Pro"/>
                <a:sym typeface="Source Sans Pro"/>
              </a:rPr>
              <a:t>Adaptive Assistants</a:t>
            </a:r>
            <a:endParaRPr b="1" sz="1200">
              <a:solidFill>
                <a:schemeClr val="lt1"/>
              </a:solidFill>
              <a:latin typeface="Source Sans Pro"/>
              <a:ea typeface="Source Sans Pro"/>
              <a:cs typeface="Source Sans Pro"/>
              <a:sym typeface="Source Sans Pro"/>
            </a:endParaRPr>
          </a:p>
        </p:txBody>
      </p:sp>
      <p:cxnSp>
        <p:nvCxnSpPr>
          <p:cNvPr id="702" name="Google Shape;702;p154"/>
          <p:cNvCxnSpPr/>
          <p:nvPr/>
        </p:nvCxnSpPr>
        <p:spPr>
          <a:xfrm>
            <a:off x="627325" y="4511325"/>
            <a:ext cx="8213100" cy="0"/>
          </a:xfrm>
          <a:prstGeom prst="straightConnector1">
            <a:avLst/>
          </a:prstGeom>
          <a:noFill/>
          <a:ln cap="flat" cmpd="sng" w="9525">
            <a:solidFill>
              <a:srgbClr val="595959"/>
            </a:solidFill>
            <a:prstDash val="solid"/>
            <a:round/>
            <a:headEnd len="med" w="med" type="none"/>
            <a:tailEnd len="med" w="med" type="triangle"/>
          </a:ln>
        </p:spPr>
      </p:cxnSp>
      <p:sp>
        <p:nvSpPr>
          <p:cNvPr id="703" name="Google Shape;703;p154"/>
          <p:cNvSpPr/>
          <p:nvPr/>
        </p:nvSpPr>
        <p:spPr>
          <a:xfrm>
            <a:off x="235675" y="1451675"/>
            <a:ext cx="991200" cy="51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i="1" lang="en" sz="1000">
                <a:solidFill>
                  <a:srgbClr val="595959"/>
                </a:solidFill>
                <a:latin typeface="Source Sans Pro"/>
                <a:ea typeface="Source Sans Pro"/>
                <a:cs typeface="Source Sans Pro"/>
                <a:sym typeface="Source Sans Pro"/>
              </a:rPr>
              <a:t>Last 10 years</a:t>
            </a:r>
            <a:endParaRPr b="1" i="1" sz="1000">
              <a:solidFill>
                <a:srgbClr val="595959"/>
              </a:solidFill>
              <a:latin typeface="Source Sans Pro"/>
              <a:ea typeface="Source Sans Pro"/>
              <a:cs typeface="Source Sans Pro"/>
              <a:sym typeface="Source Sans Pro"/>
            </a:endParaRPr>
          </a:p>
        </p:txBody>
      </p:sp>
      <p:sp>
        <p:nvSpPr>
          <p:cNvPr id="704" name="Google Shape;704;p154"/>
          <p:cNvSpPr/>
          <p:nvPr/>
        </p:nvSpPr>
        <p:spPr>
          <a:xfrm>
            <a:off x="235500" y="2054625"/>
            <a:ext cx="991200" cy="51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i="1" lang="en" sz="1000">
                <a:solidFill>
                  <a:srgbClr val="595959"/>
                </a:solidFill>
                <a:latin typeface="Source Sans Pro"/>
                <a:ea typeface="Source Sans Pro"/>
                <a:cs typeface="Source Sans Pro"/>
                <a:sym typeface="Source Sans Pro"/>
              </a:rPr>
              <a:t>Most common today</a:t>
            </a:r>
            <a:r>
              <a:rPr i="1" lang="en" sz="1000">
                <a:solidFill>
                  <a:srgbClr val="595959"/>
                </a:solidFill>
                <a:latin typeface="Source Sans Pro"/>
                <a:ea typeface="Source Sans Pro"/>
                <a:cs typeface="Source Sans Pro"/>
                <a:sym typeface="Source Sans Pro"/>
              </a:rPr>
              <a:t> </a:t>
            </a:r>
            <a:endParaRPr b="1" i="1" sz="1000">
              <a:solidFill>
                <a:srgbClr val="595959"/>
              </a:solidFill>
              <a:latin typeface="Source Sans Pro"/>
              <a:ea typeface="Source Sans Pro"/>
              <a:cs typeface="Source Sans Pro"/>
              <a:sym typeface="Source Sans Pro"/>
            </a:endParaRPr>
          </a:p>
        </p:txBody>
      </p:sp>
      <p:sp>
        <p:nvSpPr>
          <p:cNvPr id="705" name="Google Shape;705;p154"/>
          <p:cNvSpPr/>
          <p:nvPr/>
        </p:nvSpPr>
        <p:spPr>
          <a:xfrm>
            <a:off x="235675" y="2657575"/>
            <a:ext cx="991200" cy="51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b="1" i="1" lang="en" sz="1000">
                <a:solidFill>
                  <a:srgbClr val="5A17EF"/>
                </a:solidFill>
                <a:latin typeface="Source Sans Pro"/>
                <a:ea typeface="Source Sans Pro"/>
                <a:cs typeface="Source Sans Pro"/>
                <a:sym typeface="Source Sans Pro"/>
              </a:rPr>
              <a:t>A few examples today</a:t>
            </a:r>
            <a:endParaRPr b="1" i="1" sz="1000">
              <a:solidFill>
                <a:srgbClr val="5A17EF"/>
              </a:solidFill>
              <a:latin typeface="Source Sans Pro"/>
              <a:ea typeface="Source Sans Pro"/>
              <a:cs typeface="Source Sans Pro"/>
              <a:sym typeface="Source Sans Pro"/>
            </a:endParaRPr>
          </a:p>
        </p:txBody>
      </p:sp>
      <p:sp>
        <p:nvSpPr>
          <p:cNvPr id="706" name="Google Shape;706;p154"/>
          <p:cNvSpPr/>
          <p:nvPr/>
        </p:nvSpPr>
        <p:spPr>
          <a:xfrm>
            <a:off x="235675" y="3260525"/>
            <a:ext cx="991200" cy="51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i="1" lang="en" sz="1000">
                <a:solidFill>
                  <a:srgbClr val="5A17EF"/>
                </a:solidFill>
                <a:latin typeface="Source Sans Pro"/>
                <a:ea typeface="Source Sans Pro"/>
                <a:cs typeface="Source Sans Pro"/>
                <a:sym typeface="Source Sans Pro"/>
              </a:rPr>
              <a:t>In 2-5 years</a:t>
            </a:r>
            <a:endParaRPr b="1" i="1" sz="1000">
              <a:solidFill>
                <a:srgbClr val="5A17EF"/>
              </a:solidFill>
              <a:latin typeface="Source Sans Pro"/>
              <a:ea typeface="Source Sans Pro"/>
              <a:cs typeface="Source Sans Pro"/>
              <a:sym typeface="Source Sans Pro"/>
            </a:endParaRPr>
          </a:p>
        </p:txBody>
      </p:sp>
      <p:sp>
        <p:nvSpPr>
          <p:cNvPr id="707" name="Google Shape;707;p154"/>
          <p:cNvSpPr/>
          <p:nvPr/>
        </p:nvSpPr>
        <p:spPr>
          <a:xfrm>
            <a:off x="235675" y="3863475"/>
            <a:ext cx="991200" cy="5124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i="1" lang="en" sz="1000">
                <a:solidFill>
                  <a:srgbClr val="5A17EF"/>
                </a:solidFill>
                <a:latin typeface="Source Sans Pro"/>
                <a:ea typeface="Source Sans Pro"/>
                <a:cs typeface="Source Sans Pro"/>
                <a:sym typeface="Source Sans Pro"/>
              </a:rPr>
              <a:t>In 5-10 years</a:t>
            </a:r>
            <a:endParaRPr b="1" i="1" sz="1000">
              <a:solidFill>
                <a:srgbClr val="5A17EF"/>
              </a:solidFill>
              <a:latin typeface="Source Sans Pro"/>
              <a:ea typeface="Source Sans Pro"/>
              <a:cs typeface="Source Sans Pro"/>
              <a:sym typeface="Source Sans Pro"/>
            </a:endParaRPr>
          </a:p>
        </p:txBody>
      </p:sp>
      <p:sp>
        <p:nvSpPr>
          <p:cNvPr id="708" name="Google Shape;708;p154"/>
          <p:cNvSpPr/>
          <p:nvPr/>
        </p:nvSpPr>
        <p:spPr>
          <a:xfrm>
            <a:off x="6029800" y="4534600"/>
            <a:ext cx="2810700" cy="2727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Clr>
                <a:srgbClr val="000000"/>
              </a:buClr>
              <a:buSzPts val="1100"/>
              <a:buFont typeface="Arial"/>
              <a:buNone/>
            </a:pPr>
            <a:r>
              <a:rPr lang="en" sz="1200">
                <a:solidFill>
                  <a:srgbClr val="595959"/>
                </a:solidFill>
                <a:latin typeface="Source Sans Pro"/>
                <a:ea typeface="Source Sans Pro"/>
                <a:cs typeface="Source Sans Pro"/>
                <a:sym typeface="Source Sans Pro"/>
              </a:rPr>
              <a:t># Automation Use Cases</a:t>
            </a:r>
            <a:endParaRPr sz="1200">
              <a:solidFill>
                <a:srgbClr val="595959"/>
              </a:solidFill>
              <a:latin typeface="Source Sans Pro"/>
              <a:ea typeface="Source Sans Pro"/>
              <a:cs typeface="Source Sans Pro"/>
              <a:sym typeface="Source Sans Pro"/>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7" name="Shape 1607"/>
        <p:cNvGrpSpPr/>
        <p:nvPr/>
      </p:nvGrpSpPr>
      <p:grpSpPr>
        <a:xfrm>
          <a:off x="0" y="0"/>
          <a:ext cx="0" cy="0"/>
          <a:chOff x="0" y="0"/>
          <a:chExt cx="0" cy="0"/>
        </a:xfrm>
      </p:grpSpPr>
      <p:sp>
        <p:nvSpPr>
          <p:cNvPr id="1608" name="Google Shape;1608;p217"/>
          <p:cNvSpPr txBox="1"/>
          <p:nvPr>
            <p:ph type="title"/>
          </p:nvPr>
        </p:nvSpPr>
        <p:spPr>
          <a:xfrm>
            <a:off x="1189100" y="394525"/>
            <a:ext cx="40374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Real conversations don’t follow the happy path</a:t>
            </a:r>
            <a:endParaRPr/>
          </a:p>
        </p:txBody>
      </p:sp>
      <p:sp>
        <p:nvSpPr>
          <p:cNvPr id="1609" name="Google Shape;1609;p217"/>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0" name="Google Shape;1610;p217"/>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11" name="Google Shape;1611;p217"/>
          <p:cNvPicPr preferRelativeResize="0"/>
          <p:nvPr/>
        </p:nvPicPr>
        <p:blipFill>
          <a:blip r:embed="rId3">
            <a:alphaModFix/>
          </a:blip>
          <a:stretch>
            <a:fillRect/>
          </a:stretch>
        </p:blipFill>
        <p:spPr>
          <a:xfrm>
            <a:off x="3520100" y="81975"/>
            <a:ext cx="6858000" cy="5143500"/>
          </a:xfrm>
          <a:prstGeom prst="rect">
            <a:avLst/>
          </a:prstGeom>
          <a:noFill/>
          <a:ln>
            <a:noFill/>
          </a:ln>
        </p:spPr>
      </p:pic>
      <p:sp>
        <p:nvSpPr>
          <p:cNvPr id="1612" name="Google Shape;1612;p217"/>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6" name="Shape 1616"/>
        <p:cNvGrpSpPr/>
        <p:nvPr/>
      </p:nvGrpSpPr>
      <p:grpSpPr>
        <a:xfrm>
          <a:off x="0" y="0"/>
          <a:ext cx="0" cy="0"/>
          <a:chOff x="0" y="0"/>
          <a:chExt cx="0" cy="0"/>
        </a:xfrm>
      </p:grpSpPr>
      <p:sp>
        <p:nvSpPr>
          <p:cNvPr id="1617" name="Google Shape;1617;p218"/>
          <p:cNvSpPr txBox="1"/>
          <p:nvPr>
            <p:ph type="title"/>
          </p:nvPr>
        </p:nvSpPr>
        <p:spPr>
          <a:xfrm>
            <a:off x="1576225" y="394525"/>
            <a:ext cx="71799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People typically use a recurrent neural net (RNN) to model dialogue</a:t>
            </a:r>
            <a:endParaRPr/>
          </a:p>
        </p:txBody>
      </p:sp>
      <p:sp>
        <p:nvSpPr>
          <p:cNvPr id="1618" name="Google Shape;1618;p218"/>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619" name="Google Shape;1619;p218"/>
          <p:cNvPicPr preferRelativeResize="0"/>
          <p:nvPr/>
        </p:nvPicPr>
        <p:blipFill>
          <a:blip r:embed="rId3">
            <a:alphaModFix/>
          </a:blip>
          <a:stretch>
            <a:fillRect/>
          </a:stretch>
        </p:blipFill>
        <p:spPr>
          <a:xfrm>
            <a:off x="235500" y="1204600"/>
            <a:ext cx="5105400" cy="2590800"/>
          </a:xfrm>
          <a:prstGeom prst="rect">
            <a:avLst/>
          </a:prstGeom>
          <a:noFill/>
          <a:ln>
            <a:noFill/>
          </a:ln>
        </p:spPr>
      </p:pic>
      <p:sp>
        <p:nvSpPr>
          <p:cNvPr id="1620" name="Google Shape;1620;p218"/>
          <p:cNvSpPr/>
          <p:nvPr/>
        </p:nvSpPr>
        <p:spPr>
          <a:xfrm>
            <a:off x="6270550" y="1649724"/>
            <a:ext cx="522600" cy="450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baseline="-25000" lang="en"/>
              <a:t>1</a:t>
            </a:r>
            <a:endParaRPr baseline="-25000"/>
          </a:p>
        </p:txBody>
      </p:sp>
      <p:sp>
        <p:nvSpPr>
          <p:cNvPr id="1621" name="Google Shape;1621;p218"/>
          <p:cNvSpPr/>
          <p:nvPr/>
        </p:nvSpPr>
        <p:spPr>
          <a:xfrm>
            <a:off x="6270550" y="2422650"/>
            <a:ext cx="522600" cy="450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baseline="-25000" lang="en"/>
              <a:t>2</a:t>
            </a:r>
            <a:endParaRPr baseline="-25000"/>
          </a:p>
        </p:txBody>
      </p:sp>
      <p:sp>
        <p:nvSpPr>
          <p:cNvPr id="1622" name="Google Shape;1622;p218"/>
          <p:cNvSpPr/>
          <p:nvPr/>
        </p:nvSpPr>
        <p:spPr>
          <a:xfrm>
            <a:off x="6270550" y="3171888"/>
            <a:ext cx="522600" cy="450600"/>
          </a:xfrm>
          <a:prstGeom prst="ellipse">
            <a:avLst/>
          </a:prstGeom>
          <a:solidFill>
            <a:srgbClr val="FFF2C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h</a:t>
            </a:r>
            <a:r>
              <a:rPr baseline="-25000" lang="en"/>
              <a:t>3</a:t>
            </a:r>
            <a:endParaRPr baseline="-25000"/>
          </a:p>
        </p:txBody>
      </p:sp>
      <p:sp>
        <p:nvSpPr>
          <p:cNvPr id="1623" name="Google Shape;1623;p218"/>
          <p:cNvSpPr/>
          <p:nvPr/>
        </p:nvSpPr>
        <p:spPr>
          <a:xfrm>
            <a:off x="7867650" y="1725924"/>
            <a:ext cx="522600" cy="450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baseline="-25000" lang="en"/>
              <a:t>1</a:t>
            </a:r>
            <a:endParaRPr baseline="-25000"/>
          </a:p>
        </p:txBody>
      </p:sp>
      <p:sp>
        <p:nvSpPr>
          <p:cNvPr id="1624" name="Google Shape;1624;p218"/>
          <p:cNvSpPr/>
          <p:nvPr/>
        </p:nvSpPr>
        <p:spPr>
          <a:xfrm>
            <a:off x="7867650" y="2422650"/>
            <a:ext cx="522600" cy="450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baseline="-25000" lang="en"/>
              <a:t>2</a:t>
            </a:r>
            <a:endParaRPr baseline="-25000"/>
          </a:p>
        </p:txBody>
      </p:sp>
      <p:sp>
        <p:nvSpPr>
          <p:cNvPr id="1625" name="Google Shape;1625;p218"/>
          <p:cNvSpPr/>
          <p:nvPr/>
        </p:nvSpPr>
        <p:spPr>
          <a:xfrm>
            <a:off x="7867650" y="3095688"/>
            <a:ext cx="522600" cy="450600"/>
          </a:xfrm>
          <a:prstGeom prst="ellipse">
            <a:avLst/>
          </a:prstGeom>
          <a:solidFill>
            <a:srgbClr val="D9EAD3"/>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y</a:t>
            </a:r>
            <a:r>
              <a:rPr baseline="-25000" lang="en"/>
              <a:t>3</a:t>
            </a:r>
            <a:endParaRPr baseline="-25000"/>
          </a:p>
        </p:txBody>
      </p:sp>
      <p:cxnSp>
        <p:nvCxnSpPr>
          <p:cNvPr id="1626" name="Google Shape;1626;p218"/>
          <p:cNvCxnSpPr/>
          <p:nvPr/>
        </p:nvCxnSpPr>
        <p:spPr>
          <a:xfrm>
            <a:off x="5420150" y="1926250"/>
            <a:ext cx="686400" cy="0"/>
          </a:xfrm>
          <a:prstGeom prst="straightConnector1">
            <a:avLst/>
          </a:prstGeom>
          <a:noFill/>
          <a:ln cap="flat" cmpd="sng" w="38100">
            <a:solidFill>
              <a:srgbClr val="5A17EE"/>
            </a:solidFill>
            <a:prstDash val="solid"/>
            <a:round/>
            <a:headEnd len="med" w="med" type="none"/>
            <a:tailEnd len="med" w="med" type="triangle"/>
          </a:ln>
        </p:spPr>
      </p:cxnSp>
      <p:cxnSp>
        <p:nvCxnSpPr>
          <p:cNvPr id="1627" name="Google Shape;1627;p218"/>
          <p:cNvCxnSpPr/>
          <p:nvPr/>
        </p:nvCxnSpPr>
        <p:spPr>
          <a:xfrm>
            <a:off x="5462525" y="2652425"/>
            <a:ext cx="686400" cy="0"/>
          </a:xfrm>
          <a:prstGeom prst="straightConnector1">
            <a:avLst/>
          </a:prstGeom>
          <a:noFill/>
          <a:ln cap="flat" cmpd="sng" w="38100">
            <a:solidFill>
              <a:srgbClr val="5A17EE"/>
            </a:solidFill>
            <a:prstDash val="solid"/>
            <a:round/>
            <a:headEnd len="med" w="med" type="none"/>
            <a:tailEnd len="med" w="med" type="triangle"/>
          </a:ln>
        </p:spPr>
      </p:cxnSp>
      <p:cxnSp>
        <p:nvCxnSpPr>
          <p:cNvPr id="1628" name="Google Shape;1628;p218"/>
          <p:cNvCxnSpPr/>
          <p:nvPr/>
        </p:nvCxnSpPr>
        <p:spPr>
          <a:xfrm>
            <a:off x="5420150" y="3397200"/>
            <a:ext cx="686400" cy="0"/>
          </a:xfrm>
          <a:prstGeom prst="straightConnector1">
            <a:avLst/>
          </a:prstGeom>
          <a:noFill/>
          <a:ln cap="flat" cmpd="sng" w="38100">
            <a:solidFill>
              <a:srgbClr val="5A17EE"/>
            </a:solidFill>
            <a:prstDash val="solid"/>
            <a:round/>
            <a:headEnd len="med" w="med" type="none"/>
            <a:tailEnd len="med" w="med" type="triangle"/>
          </a:ln>
        </p:spPr>
      </p:cxnSp>
      <p:cxnSp>
        <p:nvCxnSpPr>
          <p:cNvPr id="1629" name="Google Shape;1629;p218"/>
          <p:cNvCxnSpPr/>
          <p:nvPr/>
        </p:nvCxnSpPr>
        <p:spPr>
          <a:xfrm>
            <a:off x="6904550" y="1926250"/>
            <a:ext cx="851700" cy="0"/>
          </a:xfrm>
          <a:prstGeom prst="straightConnector1">
            <a:avLst/>
          </a:prstGeom>
          <a:noFill/>
          <a:ln cap="flat" cmpd="sng" w="38100">
            <a:solidFill>
              <a:srgbClr val="5A17EE"/>
            </a:solidFill>
            <a:prstDash val="solid"/>
            <a:round/>
            <a:headEnd len="med" w="med" type="none"/>
            <a:tailEnd len="med" w="med" type="triangle"/>
          </a:ln>
        </p:spPr>
      </p:cxnSp>
      <p:cxnSp>
        <p:nvCxnSpPr>
          <p:cNvPr id="1630" name="Google Shape;1630;p218"/>
          <p:cNvCxnSpPr/>
          <p:nvPr/>
        </p:nvCxnSpPr>
        <p:spPr>
          <a:xfrm>
            <a:off x="6904550" y="2652425"/>
            <a:ext cx="851700" cy="0"/>
          </a:xfrm>
          <a:prstGeom prst="straightConnector1">
            <a:avLst/>
          </a:prstGeom>
          <a:noFill/>
          <a:ln cap="flat" cmpd="sng" w="38100">
            <a:solidFill>
              <a:srgbClr val="5A17EE"/>
            </a:solidFill>
            <a:prstDash val="solid"/>
            <a:round/>
            <a:headEnd len="med" w="med" type="none"/>
            <a:tailEnd len="med" w="med" type="triangle"/>
          </a:ln>
        </p:spPr>
      </p:cxnSp>
      <p:cxnSp>
        <p:nvCxnSpPr>
          <p:cNvPr id="1631" name="Google Shape;1631;p218"/>
          <p:cNvCxnSpPr/>
          <p:nvPr/>
        </p:nvCxnSpPr>
        <p:spPr>
          <a:xfrm>
            <a:off x="6904550" y="3378625"/>
            <a:ext cx="851700" cy="0"/>
          </a:xfrm>
          <a:prstGeom prst="straightConnector1">
            <a:avLst/>
          </a:prstGeom>
          <a:noFill/>
          <a:ln cap="flat" cmpd="sng" w="38100">
            <a:solidFill>
              <a:srgbClr val="5A17EE"/>
            </a:solidFill>
            <a:prstDash val="solid"/>
            <a:round/>
            <a:headEnd len="med" w="med" type="none"/>
            <a:tailEnd len="med" w="med" type="triangle"/>
          </a:ln>
        </p:spPr>
      </p:cxnSp>
      <p:sp>
        <p:nvSpPr>
          <p:cNvPr id="1632" name="Google Shape;1632;p218"/>
          <p:cNvSpPr txBox="1"/>
          <p:nvPr/>
        </p:nvSpPr>
        <p:spPr>
          <a:xfrm>
            <a:off x="5462525" y="1602550"/>
            <a:ext cx="30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W</a:t>
            </a:r>
            <a:endParaRPr>
              <a:latin typeface="Source Sans Pro"/>
              <a:ea typeface="Source Sans Pro"/>
              <a:cs typeface="Source Sans Pro"/>
              <a:sym typeface="Source Sans Pro"/>
            </a:endParaRPr>
          </a:p>
        </p:txBody>
      </p:sp>
      <p:sp>
        <p:nvSpPr>
          <p:cNvPr id="1633" name="Google Shape;1633;p218"/>
          <p:cNvSpPr txBox="1"/>
          <p:nvPr/>
        </p:nvSpPr>
        <p:spPr>
          <a:xfrm>
            <a:off x="5462525" y="2288775"/>
            <a:ext cx="30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W</a:t>
            </a:r>
            <a:endParaRPr>
              <a:latin typeface="Source Sans Pro"/>
              <a:ea typeface="Source Sans Pro"/>
              <a:cs typeface="Source Sans Pro"/>
              <a:sym typeface="Source Sans Pro"/>
            </a:endParaRPr>
          </a:p>
        </p:txBody>
      </p:sp>
      <p:sp>
        <p:nvSpPr>
          <p:cNvPr id="1634" name="Google Shape;1634;p218"/>
          <p:cNvSpPr txBox="1"/>
          <p:nvPr/>
        </p:nvSpPr>
        <p:spPr>
          <a:xfrm>
            <a:off x="5462525" y="3051200"/>
            <a:ext cx="30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W</a:t>
            </a:r>
            <a:endParaRPr>
              <a:latin typeface="Source Sans Pro"/>
              <a:ea typeface="Source Sans Pro"/>
              <a:cs typeface="Source Sans Pro"/>
              <a:sym typeface="Source Sans Pro"/>
            </a:endParaRPr>
          </a:p>
        </p:txBody>
      </p:sp>
      <p:sp>
        <p:nvSpPr>
          <p:cNvPr id="1635" name="Google Shape;1635;p218"/>
          <p:cNvSpPr txBox="1"/>
          <p:nvPr/>
        </p:nvSpPr>
        <p:spPr>
          <a:xfrm>
            <a:off x="6985325" y="1602550"/>
            <a:ext cx="30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W</a:t>
            </a:r>
            <a:endParaRPr>
              <a:latin typeface="Source Sans Pro"/>
              <a:ea typeface="Source Sans Pro"/>
              <a:cs typeface="Source Sans Pro"/>
              <a:sym typeface="Source Sans Pro"/>
            </a:endParaRPr>
          </a:p>
        </p:txBody>
      </p:sp>
      <p:sp>
        <p:nvSpPr>
          <p:cNvPr id="1636" name="Google Shape;1636;p218"/>
          <p:cNvSpPr txBox="1"/>
          <p:nvPr/>
        </p:nvSpPr>
        <p:spPr>
          <a:xfrm>
            <a:off x="6985325" y="2328738"/>
            <a:ext cx="30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W</a:t>
            </a:r>
            <a:endParaRPr>
              <a:latin typeface="Source Sans Pro"/>
              <a:ea typeface="Source Sans Pro"/>
              <a:cs typeface="Source Sans Pro"/>
              <a:sym typeface="Source Sans Pro"/>
            </a:endParaRPr>
          </a:p>
        </p:txBody>
      </p:sp>
      <p:sp>
        <p:nvSpPr>
          <p:cNvPr id="1637" name="Google Shape;1637;p218"/>
          <p:cNvSpPr txBox="1"/>
          <p:nvPr/>
        </p:nvSpPr>
        <p:spPr>
          <a:xfrm>
            <a:off x="6985325" y="3054925"/>
            <a:ext cx="30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W</a:t>
            </a:r>
            <a:endParaRPr>
              <a:latin typeface="Source Sans Pro"/>
              <a:ea typeface="Source Sans Pro"/>
              <a:cs typeface="Source Sans Pro"/>
              <a:sym typeface="Source Sans Pro"/>
            </a:endParaRPr>
          </a:p>
        </p:txBody>
      </p:sp>
      <p:cxnSp>
        <p:nvCxnSpPr>
          <p:cNvPr id="1638" name="Google Shape;1638;p218"/>
          <p:cNvCxnSpPr>
            <a:stCxn id="1620" idx="4"/>
          </p:cNvCxnSpPr>
          <p:nvPr/>
        </p:nvCxnSpPr>
        <p:spPr>
          <a:xfrm>
            <a:off x="6531850" y="2100324"/>
            <a:ext cx="600" cy="339000"/>
          </a:xfrm>
          <a:prstGeom prst="straightConnector1">
            <a:avLst/>
          </a:prstGeom>
          <a:noFill/>
          <a:ln cap="flat" cmpd="sng" w="19050">
            <a:solidFill>
              <a:srgbClr val="5A17EE"/>
            </a:solidFill>
            <a:prstDash val="solid"/>
            <a:round/>
            <a:headEnd len="med" w="med" type="none"/>
            <a:tailEnd len="med" w="med" type="triangle"/>
          </a:ln>
        </p:spPr>
      </p:cxnSp>
      <p:cxnSp>
        <p:nvCxnSpPr>
          <p:cNvPr id="1639" name="Google Shape;1639;p218"/>
          <p:cNvCxnSpPr/>
          <p:nvPr/>
        </p:nvCxnSpPr>
        <p:spPr>
          <a:xfrm>
            <a:off x="6531550" y="2873249"/>
            <a:ext cx="600" cy="339000"/>
          </a:xfrm>
          <a:prstGeom prst="straightConnector1">
            <a:avLst/>
          </a:prstGeom>
          <a:noFill/>
          <a:ln cap="flat" cmpd="sng" w="19050">
            <a:solidFill>
              <a:srgbClr val="5A17EE"/>
            </a:solidFill>
            <a:prstDash val="solid"/>
            <a:round/>
            <a:headEnd len="med" w="med" type="none"/>
            <a:tailEnd len="med" w="med" type="triangle"/>
          </a:ln>
        </p:spPr>
      </p:cxnSp>
      <p:sp>
        <p:nvSpPr>
          <p:cNvPr id="1640" name="Google Shape;1640;p218"/>
          <p:cNvSpPr txBox="1"/>
          <p:nvPr/>
        </p:nvSpPr>
        <p:spPr>
          <a:xfrm>
            <a:off x="6607750" y="2031763"/>
            <a:ext cx="30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W</a:t>
            </a:r>
            <a:endParaRPr>
              <a:latin typeface="Source Sans Pro"/>
              <a:ea typeface="Source Sans Pro"/>
              <a:cs typeface="Source Sans Pro"/>
              <a:sym typeface="Source Sans Pro"/>
            </a:endParaRPr>
          </a:p>
        </p:txBody>
      </p:sp>
      <p:sp>
        <p:nvSpPr>
          <p:cNvPr id="1641" name="Google Shape;1641;p218"/>
          <p:cNvSpPr txBox="1"/>
          <p:nvPr/>
        </p:nvSpPr>
        <p:spPr>
          <a:xfrm>
            <a:off x="6607738" y="2810763"/>
            <a:ext cx="3030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W</a:t>
            </a:r>
            <a:endParaRPr>
              <a:latin typeface="Source Sans Pro"/>
              <a:ea typeface="Source Sans Pro"/>
              <a:cs typeface="Source Sans Pro"/>
              <a:sym typeface="Source Sans Pro"/>
            </a:endParaRPr>
          </a:p>
        </p:txBody>
      </p:sp>
      <p:sp>
        <p:nvSpPr>
          <p:cNvPr id="1642" name="Google Shape;1642;p218"/>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6" name="Shape 1646"/>
        <p:cNvGrpSpPr/>
        <p:nvPr/>
      </p:nvGrpSpPr>
      <p:grpSpPr>
        <a:xfrm>
          <a:off x="0" y="0"/>
          <a:ext cx="0" cy="0"/>
          <a:chOff x="0" y="0"/>
          <a:chExt cx="0" cy="0"/>
        </a:xfrm>
      </p:grpSpPr>
      <p:sp>
        <p:nvSpPr>
          <p:cNvPr id="1647" name="Google Shape;1647;p219"/>
          <p:cNvSpPr txBox="1"/>
          <p:nvPr>
            <p:ph type="title"/>
          </p:nvPr>
        </p:nvSpPr>
        <p:spPr>
          <a:xfrm>
            <a:off x="1383100" y="4125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But not all input should be treated equally</a:t>
            </a:r>
            <a:endParaRPr/>
          </a:p>
        </p:txBody>
      </p:sp>
      <p:sp>
        <p:nvSpPr>
          <p:cNvPr id="1648" name="Google Shape;1648;p219"/>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49" name="Google Shape;1649;p219"/>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50" name="Google Shape;1650;p219"/>
          <p:cNvPicPr preferRelativeResize="0"/>
          <p:nvPr/>
        </p:nvPicPr>
        <p:blipFill>
          <a:blip r:embed="rId3">
            <a:alphaModFix/>
          </a:blip>
          <a:stretch>
            <a:fillRect/>
          </a:stretch>
        </p:blipFill>
        <p:spPr>
          <a:xfrm>
            <a:off x="0" y="949343"/>
            <a:ext cx="9144000" cy="3777615"/>
          </a:xfrm>
          <a:prstGeom prst="rect">
            <a:avLst/>
          </a:prstGeom>
          <a:noFill/>
          <a:ln>
            <a:noFill/>
          </a:ln>
        </p:spPr>
      </p:pic>
      <p:sp>
        <p:nvSpPr>
          <p:cNvPr id="1651" name="Google Shape;1651;p219"/>
          <p:cNvSpPr txBox="1"/>
          <p:nvPr/>
        </p:nvSpPr>
        <p:spPr>
          <a:xfrm>
            <a:off x="3350450" y="4676500"/>
            <a:ext cx="5901600" cy="68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https://ai.googleblog.com/2017/08/transformer-novel-neural-network.html</a:t>
            </a:r>
            <a:endParaRPr>
              <a:latin typeface="Source Sans Pro"/>
              <a:ea typeface="Source Sans Pro"/>
              <a:cs typeface="Source Sans Pro"/>
              <a:sym typeface="Source Sans Pro"/>
            </a:endParaRPr>
          </a:p>
        </p:txBody>
      </p:sp>
      <p:sp>
        <p:nvSpPr>
          <p:cNvPr id="1652" name="Google Shape;1652;p219"/>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6" name="Shape 1656"/>
        <p:cNvGrpSpPr/>
        <p:nvPr/>
      </p:nvGrpSpPr>
      <p:grpSpPr>
        <a:xfrm>
          <a:off x="0" y="0"/>
          <a:ext cx="0" cy="0"/>
          <a:chOff x="0" y="0"/>
          <a:chExt cx="0" cy="0"/>
        </a:xfrm>
      </p:grpSpPr>
      <p:sp>
        <p:nvSpPr>
          <p:cNvPr id="1657" name="Google Shape;1657;p220"/>
          <p:cNvSpPr txBox="1"/>
          <p:nvPr>
            <p:ph type="title"/>
          </p:nvPr>
        </p:nvSpPr>
        <p:spPr>
          <a:xfrm>
            <a:off x="1783625" y="394525"/>
            <a:ext cx="6972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Transformers (AKA self-attention) are now state of the art for many tasks </a:t>
            </a:r>
            <a:endParaRPr/>
          </a:p>
        </p:txBody>
      </p:sp>
      <p:sp>
        <p:nvSpPr>
          <p:cNvPr id="1658" name="Google Shape;1658;p220"/>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9" name="Google Shape;1659;p220"/>
          <p:cNvSpPr txBox="1"/>
          <p:nvPr>
            <p:ph idx="1" type="body"/>
          </p:nvPr>
        </p:nvSpPr>
        <p:spPr>
          <a:xfrm>
            <a:off x="392250" y="4462625"/>
            <a:ext cx="6432300" cy="265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u="sng">
                <a:solidFill>
                  <a:schemeClr val="accent5"/>
                </a:solidFill>
                <a:hlinkClick r:id="rId3">
                  <a:extLst>
                    <a:ext uri="{A12FA001-AC4F-418D-AE19-62706E023703}">
                      <ahyp:hlinkClr val="tx"/>
                    </a:ext>
                  </a:extLst>
                </a:hlinkClick>
              </a:rPr>
              <a:t>https://distill.pub/2016/augmented-rnns/</a:t>
            </a:r>
            <a:r>
              <a:rPr lang="en"/>
              <a:t> </a:t>
            </a:r>
            <a:endParaRPr/>
          </a:p>
        </p:txBody>
      </p:sp>
      <p:sp>
        <p:nvSpPr>
          <p:cNvPr id="1660" name="Google Shape;1660;p220"/>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pic>
        <p:nvPicPr>
          <p:cNvPr id="1661" name="Google Shape;1661;p220"/>
          <p:cNvPicPr preferRelativeResize="0"/>
          <p:nvPr/>
        </p:nvPicPr>
        <p:blipFill>
          <a:blip r:embed="rId4">
            <a:alphaModFix/>
          </a:blip>
          <a:stretch>
            <a:fillRect/>
          </a:stretch>
        </p:blipFill>
        <p:spPr>
          <a:xfrm>
            <a:off x="460900" y="1501786"/>
            <a:ext cx="8148199" cy="23496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5" name="Shape 1665"/>
        <p:cNvGrpSpPr/>
        <p:nvPr/>
      </p:nvGrpSpPr>
      <p:grpSpPr>
        <a:xfrm>
          <a:off x="0" y="0"/>
          <a:ext cx="0" cy="0"/>
          <a:chOff x="0" y="0"/>
          <a:chExt cx="0" cy="0"/>
        </a:xfrm>
      </p:grpSpPr>
      <p:sp>
        <p:nvSpPr>
          <p:cNvPr id="1666" name="Google Shape;1666;p221"/>
          <p:cNvSpPr txBox="1"/>
          <p:nvPr>
            <p:ph type="title"/>
          </p:nvPr>
        </p:nvSpPr>
        <p:spPr>
          <a:xfrm>
            <a:off x="1258225" y="394525"/>
            <a:ext cx="74979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found out that the Transformer Embedding Dialogue policy can untangle sub-dialogues</a:t>
            </a:r>
            <a:endParaRPr/>
          </a:p>
        </p:txBody>
      </p:sp>
      <p:sp>
        <p:nvSpPr>
          <p:cNvPr id="1667" name="Google Shape;1667;p221"/>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8" name="Google Shape;1668;p221"/>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669" name="Google Shape;1669;p221"/>
          <p:cNvPicPr preferRelativeResize="0"/>
          <p:nvPr/>
        </p:nvPicPr>
        <p:blipFill>
          <a:blip r:embed="rId3">
            <a:alphaModFix/>
          </a:blip>
          <a:stretch>
            <a:fillRect/>
          </a:stretch>
        </p:blipFill>
        <p:spPr>
          <a:xfrm>
            <a:off x="625289" y="1132525"/>
            <a:ext cx="5118024" cy="3422151"/>
          </a:xfrm>
          <a:prstGeom prst="rect">
            <a:avLst/>
          </a:prstGeom>
          <a:noFill/>
          <a:ln>
            <a:noFill/>
          </a:ln>
        </p:spPr>
      </p:pic>
      <p:pic>
        <p:nvPicPr>
          <p:cNvPr id="1670" name="Google Shape;1670;p221"/>
          <p:cNvPicPr preferRelativeResize="0"/>
          <p:nvPr/>
        </p:nvPicPr>
        <p:blipFill>
          <a:blip r:embed="rId4">
            <a:alphaModFix/>
          </a:blip>
          <a:stretch>
            <a:fillRect/>
          </a:stretch>
        </p:blipFill>
        <p:spPr>
          <a:xfrm>
            <a:off x="6289499" y="2625225"/>
            <a:ext cx="2466599" cy="1853250"/>
          </a:xfrm>
          <a:prstGeom prst="rect">
            <a:avLst/>
          </a:prstGeom>
          <a:noFill/>
          <a:ln>
            <a:noFill/>
          </a:ln>
        </p:spPr>
      </p:pic>
      <p:sp>
        <p:nvSpPr>
          <p:cNvPr id="1671" name="Google Shape;1671;p221"/>
          <p:cNvSpPr txBox="1"/>
          <p:nvPr/>
        </p:nvSpPr>
        <p:spPr>
          <a:xfrm>
            <a:off x="6566810" y="2384025"/>
            <a:ext cx="1510200" cy="241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u="sng">
                <a:solidFill>
                  <a:schemeClr val="hlink"/>
                </a:solidFill>
                <a:latin typeface="Source Sans Pro"/>
                <a:ea typeface="Source Sans Pro"/>
                <a:cs typeface="Source Sans Pro"/>
                <a:sym typeface="Source Sans Pro"/>
                <a:hlinkClick r:id="rId5"/>
              </a:rPr>
              <a:t>paper</a:t>
            </a:r>
            <a:endParaRPr b="1" sz="1200">
              <a:solidFill>
                <a:srgbClr val="5A17EF"/>
              </a:solidFill>
              <a:latin typeface="Source Sans Pro"/>
              <a:ea typeface="Source Sans Pro"/>
              <a:cs typeface="Source Sans Pro"/>
              <a:sym typeface="Source Sans Pro"/>
            </a:endParaRPr>
          </a:p>
        </p:txBody>
      </p:sp>
      <p:sp>
        <p:nvSpPr>
          <p:cNvPr id="1672" name="Google Shape;1672;p221"/>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6" name="Shape 1676"/>
        <p:cNvGrpSpPr/>
        <p:nvPr/>
      </p:nvGrpSpPr>
      <p:grpSpPr>
        <a:xfrm>
          <a:off x="0" y="0"/>
          <a:ext cx="0" cy="0"/>
          <a:chOff x="0" y="0"/>
          <a:chExt cx="0" cy="0"/>
        </a:xfrm>
      </p:grpSpPr>
      <p:sp>
        <p:nvSpPr>
          <p:cNvPr id="1677" name="Google Shape;1677;p222"/>
          <p:cNvSpPr txBox="1"/>
          <p:nvPr>
            <p:ph type="title"/>
          </p:nvPr>
        </p:nvSpPr>
        <p:spPr>
          <a:xfrm>
            <a:off x="1520925" y="394525"/>
            <a:ext cx="72351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Conversation Driven Development (CDD)</a:t>
            </a:r>
            <a:endParaRPr/>
          </a:p>
        </p:txBody>
      </p:sp>
      <p:sp>
        <p:nvSpPr>
          <p:cNvPr id="1678" name="Google Shape;1678;p222"/>
          <p:cNvSpPr txBox="1"/>
          <p:nvPr>
            <p:ph idx="2" type="title"/>
          </p:nvPr>
        </p:nvSpPr>
        <p:spPr>
          <a:xfrm>
            <a:off x="2355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Development Stages</a:t>
            </a:r>
            <a:endParaRPr/>
          </a:p>
        </p:txBody>
      </p:sp>
      <p:sp>
        <p:nvSpPr>
          <p:cNvPr id="1679" name="Google Shape;1679;p222"/>
          <p:cNvSpPr txBox="1"/>
          <p:nvPr>
            <p:ph idx="1" type="body"/>
          </p:nvPr>
        </p:nvSpPr>
        <p:spPr>
          <a:xfrm>
            <a:off x="235500" y="1056325"/>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a:t>The challenge</a:t>
            </a:r>
            <a:endParaRPr b="1"/>
          </a:p>
          <a:p>
            <a:pPr indent="0" lvl="0" marL="0" rtl="0" algn="l">
              <a:spcBef>
                <a:spcPts val="1600"/>
              </a:spcBef>
              <a:spcAft>
                <a:spcPts val="0"/>
              </a:spcAft>
              <a:buNone/>
            </a:pPr>
            <a:r>
              <a:rPr lang="en"/>
              <a:t>When developing assistants, it’s impossible to anticipate all of the things your users might say.</a:t>
            </a:r>
            <a:endParaRPr/>
          </a:p>
          <a:p>
            <a:pPr indent="0" lvl="0" marL="0" rtl="0" algn="l">
              <a:spcBef>
                <a:spcPts val="1600"/>
              </a:spcBef>
              <a:spcAft>
                <a:spcPts val="0"/>
              </a:spcAft>
              <a:buNone/>
            </a:pPr>
            <a:r>
              <a:rPr b="1" lang="en"/>
              <a:t>The approach</a:t>
            </a:r>
            <a:endParaRPr b="1"/>
          </a:p>
          <a:p>
            <a:pPr indent="0" lvl="0" marL="0" rtl="0" algn="l">
              <a:spcBef>
                <a:spcPts val="1600"/>
              </a:spcBef>
              <a:spcAft>
                <a:spcPts val="0"/>
              </a:spcAft>
              <a:buNone/>
            </a:pPr>
            <a:r>
              <a:rPr lang="en"/>
              <a:t>A user-centric process: listening to your users and using those insights to improve your AI assistant.</a:t>
            </a:r>
            <a:endParaRPr/>
          </a:p>
          <a:p>
            <a:pPr indent="0" lvl="0" marL="0" rtl="0" algn="l">
              <a:spcBef>
                <a:spcPts val="1600"/>
              </a:spcBef>
              <a:spcAft>
                <a:spcPts val="1600"/>
              </a:spcAft>
              <a:buNone/>
            </a:pPr>
            <a:r>
              <a:rPr lang="en"/>
              <a:t>Blog post: </a:t>
            </a:r>
            <a:r>
              <a:rPr lang="en" u="sng">
                <a:solidFill>
                  <a:schemeClr val="hlink"/>
                </a:solidFill>
                <a:hlinkClick r:id="rId3"/>
              </a:rPr>
              <a:t>Conversation-Driven Development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3" name="Shape 1683"/>
        <p:cNvGrpSpPr/>
        <p:nvPr/>
      </p:nvGrpSpPr>
      <p:grpSpPr>
        <a:xfrm>
          <a:off x="0" y="0"/>
          <a:ext cx="0" cy="0"/>
          <a:chOff x="0" y="0"/>
          <a:chExt cx="0" cy="0"/>
        </a:xfrm>
      </p:grpSpPr>
      <p:grpSp>
        <p:nvGrpSpPr>
          <p:cNvPr id="1684" name="Google Shape;1684;p223"/>
          <p:cNvGrpSpPr/>
          <p:nvPr/>
        </p:nvGrpSpPr>
        <p:grpSpPr>
          <a:xfrm>
            <a:off x="5524038" y="1039790"/>
            <a:ext cx="2335071" cy="2335071"/>
            <a:chOff x="6254516" y="1318144"/>
            <a:chExt cx="2460300" cy="2460300"/>
          </a:xfrm>
        </p:grpSpPr>
        <p:sp>
          <p:nvSpPr>
            <p:cNvPr id="1685" name="Google Shape;1685;p223"/>
            <p:cNvSpPr/>
            <p:nvPr/>
          </p:nvSpPr>
          <p:spPr>
            <a:xfrm rot="2700000">
              <a:off x="7239866" y="1053399"/>
              <a:ext cx="489601" cy="2989789"/>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6" name="Google Shape;1686;p223"/>
            <p:cNvSpPr/>
            <p:nvPr/>
          </p:nvSpPr>
          <p:spPr>
            <a:xfrm>
              <a:off x="6443962" y="3255513"/>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23B88"/>
                  </a:solidFill>
                  <a:latin typeface="Roboto"/>
                  <a:ea typeface="Roboto"/>
                  <a:cs typeface="Roboto"/>
                  <a:sym typeface="Roboto"/>
                </a:rPr>
                <a:t>5</a:t>
              </a:r>
              <a:endParaRPr b="1" sz="1200">
                <a:solidFill>
                  <a:srgbClr val="423B88"/>
                </a:solidFill>
                <a:latin typeface="Roboto"/>
                <a:ea typeface="Roboto"/>
                <a:cs typeface="Roboto"/>
                <a:sym typeface="Roboto"/>
              </a:endParaRPr>
            </a:p>
          </p:txBody>
        </p:sp>
        <p:sp>
          <p:nvSpPr>
            <p:cNvPr id="1687" name="Google Shape;1687;p223"/>
            <p:cNvSpPr txBox="1"/>
            <p:nvPr/>
          </p:nvSpPr>
          <p:spPr>
            <a:xfrm rot="-2700000">
              <a:off x="6375763" y="2297100"/>
              <a:ext cx="2378424" cy="342805"/>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423B88"/>
                  </a:solidFill>
                  <a:latin typeface="Roboto"/>
                  <a:ea typeface="Roboto"/>
                  <a:cs typeface="Roboto"/>
                  <a:sym typeface="Roboto"/>
                </a:rPr>
                <a:t>Track</a:t>
              </a:r>
              <a:endParaRPr b="1" sz="1800">
                <a:solidFill>
                  <a:srgbClr val="423B88"/>
                </a:solidFill>
                <a:latin typeface="Roboto"/>
                <a:ea typeface="Roboto"/>
                <a:cs typeface="Roboto"/>
                <a:sym typeface="Roboto"/>
              </a:endParaRPr>
            </a:p>
          </p:txBody>
        </p:sp>
      </p:grpSp>
      <p:grpSp>
        <p:nvGrpSpPr>
          <p:cNvPr id="1688" name="Google Shape;1688;p223"/>
          <p:cNvGrpSpPr/>
          <p:nvPr/>
        </p:nvGrpSpPr>
        <p:grpSpPr>
          <a:xfrm>
            <a:off x="4143047" y="1039790"/>
            <a:ext cx="2335071" cy="2335071"/>
            <a:chOff x="4761418" y="1355687"/>
            <a:chExt cx="2460300" cy="2460300"/>
          </a:xfrm>
        </p:grpSpPr>
        <p:sp>
          <p:nvSpPr>
            <p:cNvPr id="1689" name="Google Shape;1689;p223"/>
            <p:cNvSpPr/>
            <p:nvPr/>
          </p:nvSpPr>
          <p:spPr>
            <a:xfrm rot="2700000">
              <a:off x="5746767" y="1090943"/>
              <a:ext cx="489601" cy="2989789"/>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0" name="Google Shape;1690;p223"/>
            <p:cNvSpPr/>
            <p:nvPr/>
          </p:nvSpPr>
          <p:spPr>
            <a:xfrm>
              <a:off x="4950863" y="3293057"/>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23B88"/>
                  </a:solidFill>
                  <a:latin typeface="Roboto"/>
                  <a:ea typeface="Roboto"/>
                  <a:cs typeface="Roboto"/>
                  <a:sym typeface="Roboto"/>
                </a:rPr>
                <a:t>4</a:t>
              </a:r>
              <a:endParaRPr b="1" sz="1200">
                <a:solidFill>
                  <a:srgbClr val="423B88"/>
                </a:solidFill>
                <a:latin typeface="Roboto"/>
                <a:ea typeface="Roboto"/>
                <a:cs typeface="Roboto"/>
                <a:sym typeface="Roboto"/>
              </a:endParaRPr>
            </a:p>
          </p:txBody>
        </p:sp>
        <p:sp>
          <p:nvSpPr>
            <p:cNvPr id="1691" name="Google Shape;1691;p223"/>
            <p:cNvSpPr txBox="1"/>
            <p:nvPr/>
          </p:nvSpPr>
          <p:spPr>
            <a:xfrm rot="-2700000">
              <a:off x="4896424" y="2340344"/>
              <a:ext cx="2362302" cy="342805"/>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423B88"/>
                  </a:solidFill>
                  <a:latin typeface="Roboto"/>
                  <a:ea typeface="Roboto"/>
                  <a:cs typeface="Roboto"/>
                  <a:sym typeface="Roboto"/>
                </a:rPr>
                <a:t>Test</a:t>
              </a:r>
              <a:endParaRPr b="1" sz="1800">
                <a:solidFill>
                  <a:srgbClr val="423B88"/>
                </a:solidFill>
                <a:latin typeface="Roboto"/>
                <a:ea typeface="Roboto"/>
                <a:cs typeface="Roboto"/>
                <a:sym typeface="Roboto"/>
              </a:endParaRPr>
            </a:p>
          </p:txBody>
        </p:sp>
      </p:grpSp>
      <p:grpSp>
        <p:nvGrpSpPr>
          <p:cNvPr id="1692" name="Google Shape;1692;p223"/>
          <p:cNvGrpSpPr/>
          <p:nvPr/>
        </p:nvGrpSpPr>
        <p:grpSpPr>
          <a:xfrm>
            <a:off x="2762031" y="1039790"/>
            <a:ext cx="2335071" cy="2335071"/>
            <a:chOff x="3269751" y="1330658"/>
            <a:chExt cx="2460300" cy="2460300"/>
          </a:xfrm>
        </p:grpSpPr>
        <p:sp>
          <p:nvSpPr>
            <p:cNvPr id="1693" name="Google Shape;1693;p223"/>
            <p:cNvSpPr/>
            <p:nvPr/>
          </p:nvSpPr>
          <p:spPr>
            <a:xfrm rot="2700000">
              <a:off x="4255100" y="1065914"/>
              <a:ext cx="489601" cy="2989789"/>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94" name="Google Shape;1694;p223"/>
            <p:cNvSpPr/>
            <p:nvPr/>
          </p:nvSpPr>
          <p:spPr>
            <a:xfrm>
              <a:off x="3459197" y="3268028"/>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23B88"/>
                  </a:solidFill>
                  <a:latin typeface="Roboto"/>
                  <a:ea typeface="Roboto"/>
                  <a:cs typeface="Roboto"/>
                  <a:sym typeface="Roboto"/>
                </a:rPr>
                <a:t>3</a:t>
              </a:r>
              <a:endParaRPr b="1" sz="1200">
                <a:solidFill>
                  <a:srgbClr val="423B88"/>
                </a:solidFill>
                <a:latin typeface="Roboto"/>
                <a:ea typeface="Roboto"/>
                <a:cs typeface="Roboto"/>
                <a:sym typeface="Roboto"/>
              </a:endParaRPr>
            </a:p>
          </p:txBody>
        </p:sp>
        <p:sp>
          <p:nvSpPr>
            <p:cNvPr id="1695" name="Google Shape;1695;p223"/>
            <p:cNvSpPr txBox="1"/>
            <p:nvPr/>
          </p:nvSpPr>
          <p:spPr>
            <a:xfrm rot="-2700000">
              <a:off x="3404724" y="2315315"/>
              <a:ext cx="2362302" cy="342805"/>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423B88"/>
                  </a:solidFill>
                  <a:latin typeface="Roboto"/>
                  <a:ea typeface="Roboto"/>
                  <a:cs typeface="Roboto"/>
                  <a:sym typeface="Roboto"/>
                </a:rPr>
                <a:t>Annotate</a:t>
              </a:r>
              <a:endParaRPr b="1" sz="1800">
                <a:solidFill>
                  <a:srgbClr val="423B88"/>
                </a:solidFill>
                <a:latin typeface="Roboto"/>
                <a:ea typeface="Roboto"/>
                <a:cs typeface="Roboto"/>
                <a:sym typeface="Roboto"/>
              </a:endParaRPr>
            </a:p>
          </p:txBody>
        </p:sp>
      </p:grpSp>
      <p:grpSp>
        <p:nvGrpSpPr>
          <p:cNvPr id="1696" name="Google Shape;1696;p223"/>
          <p:cNvGrpSpPr/>
          <p:nvPr/>
        </p:nvGrpSpPr>
        <p:grpSpPr>
          <a:xfrm>
            <a:off x="1381014" y="1039790"/>
            <a:ext cx="2335071" cy="2335071"/>
            <a:chOff x="1776626" y="1305629"/>
            <a:chExt cx="2460300" cy="2460300"/>
          </a:xfrm>
        </p:grpSpPr>
        <p:grpSp>
          <p:nvGrpSpPr>
            <p:cNvPr id="1697" name="Google Shape;1697;p223"/>
            <p:cNvGrpSpPr/>
            <p:nvPr/>
          </p:nvGrpSpPr>
          <p:grpSpPr>
            <a:xfrm>
              <a:off x="1776626" y="1305629"/>
              <a:ext cx="2460300" cy="2460300"/>
              <a:chOff x="1776626" y="1305629"/>
              <a:chExt cx="2460300" cy="2460300"/>
            </a:xfrm>
          </p:grpSpPr>
          <p:sp>
            <p:nvSpPr>
              <p:cNvPr id="1698" name="Google Shape;1698;p223"/>
              <p:cNvSpPr/>
              <p:nvPr/>
            </p:nvSpPr>
            <p:spPr>
              <a:xfrm rot="2700000">
                <a:off x="2761975" y="1040885"/>
                <a:ext cx="489601" cy="2989789"/>
              </a:xfrm>
              <a:prstGeom prst="roundRect">
                <a:avLst>
                  <a:gd fmla="val 50000" name="adj"/>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lt1"/>
                  </a:solidFill>
                </a:endParaRPr>
              </a:p>
            </p:txBody>
          </p:sp>
          <p:sp>
            <p:nvSpPr>
              <p:cNvPr id="1699" name="Google Shape;1699;p223"/>
              <p:cNvSpPr txBox="1"/>
              <p:nvPr/>
            </p:nvSpPr>
            <p:spPr>
              <a:xfrm rot="-2700000">
                <a:off x="1899549" y="2276358"/>
                <a:ext cx="2376303" cy="342805"/>
              </a:xfrm>
              <a:prstGeom prst="rect">
                <a:avLst/>
              </a:prstGeom>
              <a:solidFill>
                <a:schemeClr val="lt1"/>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423B88"/>
                    </a:solidFill>
                    <a:latin typeface="Roboto"/>
                    <a:ea typeface="Roboto"/>
                    <a:cs typeface="Roboto"/>
                    <a:sym typeface="Roboto"/>
                  </a:rPr>
                  <a:t>Review</a:t>
                </a:r>
                <a:endParaRPr b="1" sz="1800">
                  <a:solidFill>
                    <a:srgbClr val="423B88"/>
                  </a:solidFill>
                  <a:latin typeface="Roboto"/>
                  <a:ea typeface="Roboto"/>
                  <a:cs typeface="Roboto"/>
                  <a:sym typeface="Roboto"/>
                </a:endParaRPr>
              </a:p>
            </p:txBody>
          </p:sp>
        </p:grpSp>
        <p:sp>
          <p:nvSpPr>
            <p:cNvPr id="1700" name="Google Shape;1700;p223"/>
            <p:cNvSpPr/>
            <p:nvPr/>
          </p:nvSpPr>
          <p:spPr>
            <a:xfrm>
              <a:off x="1966072" y="3234021"/>
              <a:ext cx="326100" cy="326100"/>
            </a:xfrm>
            <a:prstGeom prst="ellipse">
              <a:avLst/>
            </a:prstGeom>
            <a:solidFill>
              <a:schemeClr val="lt1"/>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23B88"/>
                  </a:solidFill>
                  <a:latin typeface="Roboto"/>
                  <a:ea typeface="Roboto"/>
                  <a:cs typeface="Roboto"/>
                  <a:sym typeface="Roboto"/>
                </a:rPr>
                <a:t>2</a:t>
              </a:r>
              <a:endParaRPr b="1" sz="1200">
                <a:solidFill>
                  <a:srgbClr val="423B88"/>
                </a:solidFill>
                <a:latin typeface="Roboto"/>
                <a:ea typeface="Roboto"/>
                <a:cs typeface="Roboto"/>
                <a:sym typeface="Roboto"/>
              </a:endParaRPr>
            </a:p>
          </p:txBody>
        </p:sp>
      </p:grpSp>
      <p:grpSp>
        <p:nvGrpSpPr>
          <p:cNvPr id="1701" name="Google Shape;1701;p223"/>
          <p:cNvGrpSpPr/>
          <p:nvPr/>
        </p:nvGrpSpPr>
        <p:grpSpPr>
          <a:xfrm>
            <a:off x="-2" y="1039790"/>
            <a:ext cx="2335071" cy="2335071"/>
            <a:chOff x="284959" y="1280600"/>
            <a:chExt cx="2460300" cy="2460300"/>
          </a:xfrm>
        </p:grpSpPr>
        <p:sp>
          <p:nvSpPr>
            <p:cNvPr id="1702" name="Google Shape;1702;p223"/>
            <p:cNvSpPr/>
            <p:nvPr/>
          </p:nvSpPr>
          <p:spPr>
            <a:xfrm rot="2700000">
              <a:off x="1270309" y="1015856"/>
              <a:ext cx="489601" cy="2989789"/>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3" name="Google Shape;1703;p223"/>
            <p:cNvSpPr/>
            <p:nvPr/>
          </p:nvSpPr>
          <p:spPr>
            <a:xfrm>
              <a:off x="472955" y="3217970"/>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23B88"/>
                  </a:solidFill>
                  <a:latin typeface="Roboto"/>
                  <a:ea typeface="Roboto"/>
                  <a:cs typeface="Roboto"/>
                  <a:sym typeface="Roboto"/>
                </a:rPr>
                <a:t>1</a:t>
              </a:r>
              <a:endParaRPr b="1" sz="1200">
                <a:solidFill>
                  <a:srgbClr val="423B88"/>
                </a:solidFill>
                <a:latin typeface="Roboto"/>
                <a:ea typeface="Roboto"/>
                <a:cs typeface="Roboto"/>
                <a:sym typeface="Roboto"/>
              </a:endParaRPr>
            </a:p>
          </p:txBody>
        </p:sp>
        <p:sp>
          <p:nvSpPr>
            <p:cNvPr id="1704" name="Google Shape;1704;p223"/>
            <p:cNvSpPr txBox="1"/>
            <p:nvPr/>
          </p:nvSpPr>
          <p:spPr>
            <a:xfrm rot="-2700000">
              <a:off x="414317" y="2263007"/>
              <a:ext cx="2368666" cy="342805"/>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423B88"/>
                  </a:solidFill>
                  <a:latin typeface="Roboto"/>
                  <a:ea typeface="Roboto"/>
                  <a:cs typeface="Roboto"/>
                  <a:sym typeface="Roboto"/>
                </a:rPr>
                <a:t>Share</a:t>
              </a:r>
              <a:endParaRPr b="1" sz="1800">
                <a:solidFill>
                  <a:srgbClr val="423B88"/>
                </a:solidFill>
                <a:latin typeface="Roboto"/>
                <a:ea typeface="Roboto"/>
                <a:cs typeface="Roboto"/>
                <a:sym typeface="Roboto"/>
              </a:endParaRPr>
            </a:p>
          </p:txBody>
        </p:sp>
      </p:grpSp>
      <p:grpSp>
        <p:nvGrpSpPr>
          <p:cNvPr id="1705" name="Google Shape;1705;p223"/>
          <p:cNvGrpSpPr/>
          <p:nvPr/>
        </p:nvGrpSpPr>
        <p:grpSpPr>
          <a:xfrm>
            <a:off x="6905104" y="1039790"/>
            <a:ext cx="2335071" cy="2335071"/>
            <a:chOff x="6254516" y="1330669"/>
            <a:chExt cx="2460300" cy="2460300"/>
          </a:xfrm>
        </p:grpSpPr>
        <p:sp>
          <p:nvSpPr>
            <p:cNvPr id="1706" name="Google Shape;1706;p223"/>
            <p:cNvSpPr/>
            <p:nvPr/>
          </p:nvSpPr>
          <p:spPr>
            <a:xfrm rot="2700000">
              <a:off x="7239866" y="1065924"/>
              <a:ext cx="489601" cy="2989789"/>
            </a:xfrm>
            <a:prstGeom prst="roundRect">
              <a:avLst>
                <a:gd fmla="val 50000"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07" name="Google Shape;1707;p223"/>
            <p:cNvSpPr/>
            <p:nvPr/>
          </p:nvSpPr>
          <p:spPr>
            <a:xfrm>
              <a:off x="6443962" y="3268038"/>
              <a:ext cx="326100" cy="326100"/>
            </a:xfrm>
            <a:prstGeom prst="ellipse">
              <a:avLst/>
            </a:prstGeom>
            <a:solidFill>
              <a:srgbClr val="FFFFFF"/>
            </a:solidFill>
            <a:ln>
              <a:noFill/>
            </a:ln>
            <a:effectLst>
              <a:outerShdw blurRad="228600" rotWithShape="0" algn="tl" dir="5400000" dist="50800">
                <a:srgbClr val="000000">
                  <a:alpha val="549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423B88"/>
                  </a:solidFill>
                  <a:latin typeface="Roboto"/>
                  <a:ea typeface="Roboto"/>
                  <a:cs typeface="Roboto"/>
                  <a:sym typeface="Roboto"/>
                </a:rPr>
                <a:t>6</a:t>
              </a:r>
              <a:endParaRPr b="1" sz="1200">
                <a:solidFill>
                  <a:srgbClr val="423B88"/>
                </a:solidFill>
                <a:latin typeface="Roboto"/>
                <a:ea typeface="Roboto"/>
                <a:cs typeface="Roboto"/>
                <a:sym typeface="Roboto"/>
              </a:endParaRPr>
            </a:p>
          </p:txBody>
        </p:sp>
        <p:sp>
          <p:nvSpPr>
            <p:cNvPr id="1708" name="Google Shape;1708;p223"/>
            <p:cNvSpPr txBox="1"/>
            <p:nvPr/>
          </p:nvSpPr>
          <p:spPr>
            <a:xfrm rot="-2700000">
              <a:off x="6375763" y="2309625"/>
              <a:ext cx="2378424" cy="342805"/>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b="1" lang="en" sz="1800">
                  <a:solidFill>
                    <a:srgbClr val="423B88"/>
                  </a:solidFill>
                  <a:latin typeface="Roboto"/>
                  <a:ea typeface="Roboto"/>
                  <a:cs typeface="Roboto"/>
                  <a:sym typeface="Roboto"/>
                </a:rPr>
                <a:t>Fix</a:t>
              </a:r>
              <a:endParaRPr b="1" sz="1800">
                <a:solidFill>
                  <a:srgbClr val="423B88"/>
                </a:solidFill>
                <a:latin typeface="Roboto"/>
                <a:ea typeface="Roboto"/>
                <a:cs typeface="Roboto"/>
                <a:sym typeface="Roboto"/>
              </a:endParaRPr>
            </a:p>
          </p:txBody>
        </p:sp>
      </p:grpSp>
      <p:sp>
        <p:nvSpPr>
          <p:cNvPr id="1709" name="Google Shape;1709;p223"/>
          <p:cNvSpPr txBox="1"/>
          <p:nvPr/>
        </p:nvSpPr>
        <p:spPr>
          <a:xfrm>
            <a:off x="1244400" y="118575"/>
            <a:ext cx="7563000" cy="1014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3600">
                <a:solidFill>
                  <a:srgbClr val="FFFFFF"/>
                </a:solidFill>
                <a:latin typeface="Source Sans Pro"/>
                <a:ea typeface="Source Sans Pro"/>
                <a:cs typeface="Source Sans Pro"/>
                <a:sym typeface="Source Sans Pro"/>
              </a:rPr>
              <a:t>Conversation Driven Development </a:t>
            </a:r>
            <a:endParaRPr sz="3600">
              <a:solidFill>
                <a:srgbClr val="FFFFFF"/>
              </a:solidFill>
              <a:latin typeface="Source Sans Pro"/>
              <a:ea typeface="Source Sans Pro"/>
              <a:cs typeface="Source Sans Pro"/>
              <a:sym typeface="Source Sans Pro"/>
            </a:endParaRPr>
          </a:p>
        </p:txBody>
      </p:sp>
      <p:sp>
        <p:nvSpPr>
          <p:cNvPr id="1710" name="Google Shape;1710;p223"/>
          <p:cNvSpPr/>
          <p:nvPr/>
        </p:nvSpPr>
        <p:spPr>
          <a:xfrm>
            <a:off x="129625" y="3581725"/>
            <a:ext cx="8741400" cy="406200"/>
          </a:xfrm>
          <a:prstGeom prst="downArrowCallout">
            <a:avLst>
              <a:gd fmla="val 211348" name="adj1"/>
              <a:gd fmla="val 277412" name="adj2"/>
              <a:gd fmla="val 25000" name="adj3"/>
              <a:gd fmla="val 66667" name="adj4"/>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11" name="Google Shape;1711;p223"/>
          <p:cNvSpPr txBox="1"/>
          <p:nvPr/>
        </p:nvSpPr>
        <p:spPr>
          <a:xfrm>
            <a:off x="2770975" y="4112725"/>
            <a:ext cx="3458700" cy="54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 sz="3600">
                <a:solidFill>
                  <a:srgbClr val="FFFFFF"/>
                </a:solidFill>
                <a:latin typeface="Source Sans Pro"/>
                <a:ea typeface="Source Sans Pro"/>
                <a:cs typeface="Source Sans Pro"/>
                <a:sym typeface="Source Sans Pro"/>
              </a:rPr>
              <a:t>Rasa X</a:t>
            </a:r>
            <a:endParaRPr sz="3600">
              <a:solidFill>
                <a:srgbClr val="FFFFFF"/>
              </a:solidFill>
              <a:latin typeface="Source Sans Pro"/>
              <a:ea typeface="Source Sans Pro"/>
              <a:cs typeface="Source Sans Pro"/>
              <a:sym typeface="Source Sans Pr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1"/>
                                        </p:tgtEl>
                                        <p:attrNameLst>
                                          <p:attrName>style.visibility</p:attrName>
                                        </p:attrNameLst>
                                      </p:cBhvr>
                                      <p:to>
                                        <p:strVal val="visible"/>
                                      </p:to>
                                    </p:set>
                                    <p:animEffect filter="fade" transition="in">
                                      <p:cBhvr>
                                        <p:cTn dur="1000"/>
                                        <p:tgtEl>
                                          <p:spTgt spid="170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6"/>
                                        </p:tgtEl>
                                        <p:attrNameLst>
                                          <p:attrName>style.visibility</p:attrName>
                                        </p:attrNameLst>
                                      </p:cBhvr>
                                      <p:to>
                                        <p:strVal val="visible"/>
                                      </p:to>
                                    </p:set>
                                    <p:animEffect filter="fade" transition="in">
                                      <p:cBhvr>
                                        <p:cTn dur="1000"/>
                                        <p:tgtEl>
                                          <p:spTgt spid="169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92"/>
                                        </p:tgtEl>
                                        <p:attrNameLst>
                                          <p:attrName>style.visibility</p:attrName>
                                        </p:attrNameLst>
                                      </p:cBhvr>
                                      <p:to>
                                        <p:strVal val="visible"/>
                                      </p:to>
                                    </p:set>
                                    <p:animEffect filter="fade" transition="in">
                                      <p:cBhvr>
                                        <p:cTn dur="1000"/>
                                        <p:tgtEl>
                                          <p:spTgt spid="169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8"/>
                                        </p:tgtEl>
                                        <p:attrNameLst>
                                          <p:attrName>style.visibility</p:attrName>
                                        </p:attrNameLst>
                                      </p:cBhvr>
                                      <p:to>
                                        <p:strVal val="visible"/>
                                      </p:to>
                                    </p:set>
                                    <p:animEffect filter="fade" transition="in">
                                      <p:cBhvr>
                                        <p:cTn dur="1000"/>
                                        <p:tgtEl>
                                          <p:spTgt spid="1688"/>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684"/>
                                        </p:tgtEl>
                                        <p:attrNameLst>
                                          <p:attrName>style.visibility</p:attrName>
                                        </p:attrNameLst>
                                      </p:cBhvr>
                                      <p:to>
                                        <p:strVal val="visible"/>
                                      </p:to>
                                    </p:set>
                                    <p:animEffect filter="fade" transition="in">
                                      <p:cBhvr>
                                        <p:cTn dur="1000"/>
                                        <p:tgtEl>
                                          <p:spTgt spid="168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05"/>
                                        </p:tgtEl>
                                        <p:attrNameLst>
                                          <p:attrName>style.visibility</p:attrName>
                                        </p:attrNameLst>
                                      </p:cBhvr>
                                      <p:to>
                                        <p:strVal val="visible"/>
                                      </p:to>
                                    </p:set>
                                    <p:animEffect filter="fade" transition="in">
                                      <p:cBhvr>
                                        <p:cTn dur="1000"/>
                                        <p:tgtEl>
                                          <p:spTgt spid="17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710"/>
                                        </p:tgtEl>
                                        <p:attrNameLst>
                                          <p:attrName>style.visibility</p:attrName>
                                        </p:attrNameLst>
                                      </p:cBhvr>
                                      <p:to>
                                        <p:strVal val="visible"/>
                                      </p:to>
                                    </p:set>
                                    <p:animEffect filter="fade" transition="in">
                                      <p:cBhvr>
                                        <p:cTn dur="1000"/>
                                        <p:tgtEl>
                                          <p:spTgt spid="1710"/>
                                        </p:tgtEl>
                                      </p:cBhvr>
                                    </p:animEffect>
                                  </p:childTnLst>
                                </p:cTn>
                              </p:par>
                              <p:par>
                                <p:cTn fill="hold" nodeType="withEffect" presetClass="entr" presetID="10" presetSubtype="0">
                                  <p:stCondLst>
                                    <p:cond delay="0"/>
                                  </p:stCondLst>
                                  <p:childTnLst>
                                    <p:set>
                                      <p:cBhvr>
                                        <p:cTn dur="1" fill="hold">
                                          <p:stCondLst>
                                            <p:cond delay="0"/>
                                          </p:stCondLst>
                                        </p:cTn>
                                        <p:tgtEl>
                                          <p:spTgt spid="1711"/>
                                        </p:tgtEl>
                                        <p:attrNameLst>
                                          <p:attrName>style.visibility</p:attrName>
                                        </p:attrNameLst>
                                      </p:cBhvr>
                                      <p:to>
                                        <p:strVal val="visible"/>
                                      </p:to>
                                    </p:set>
                                    <p:animEffect filter="fade" transition="in">
                                      <p:cBhvr>
                                        <p:cTn dur="1000"/>
                                        <p:tgtEl>
                                          <p:spTgt spid="171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5" name="Shape 1715"/>
        <p:cNvGrpSpPr/>
        <p:nvPr/>
      </p:nvGrpSpPr>
      <p:grpSpPr>
        <a:xfrm>
          <a:off x="0" y="0"/>
          <a:ext cx="0" cy="0"/>
          <a:chOff x="0" y="0"/>
          <a:chExt cx="0" cy="0"/>
        </a:xfrm>
      </p:grpSpPr>
      <p:sp>
        <p:nvSpPr>
          <p:cNvPr id="1716" name="Google Shape;1716;p224"/>
          <p:cNvSpPr txBox="1"/>
          <p:nvPr>
            <p:ph type="title"/>
          </p:nvPr>
        </p:nvSpPr>
        <p:spPr>
          <a:xfrm>
            <a:off x="1368825" y="394525"/>
            <a:ext cx="73872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Successful production-ready bots follow engineering best practices</a:t>
            </a:r>
            <a:endParaRPr/>
          </a:p>
        </p:txBody>
      </p:sp>
      <p:sp>
        <p:nvSpPr>
          <p:cNvPr id="1717" name="Google Shape;1717;p224"/>
          <p:cNvSpPr txBox="1"/>
          <p:nvPr>
            <p:ph idx="2" type="title"/>
          </p:nvPr>
        </p:nvSpPr>
        <p:spPr>
          <a:xfrm>
            <a:off x="1368825" y="222850"/>
            <a:ext cx="73872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TOOLS AND PRODUCTS</a:t>
            </a:r>
            <a:endParaRPr/>
          </a:p>
        </p:txBody>
      </p:sp>
      <p:sp>
        <p:nvSpPr>
          <p:cNvPr id="1718" name="Google Shape;1718;p224"/>
          <p:cNvSpPr txBox="1"/>
          <p:nvPr>
            <p:ph idx="1" type="body"/>
          </p:nvPr>
        </p:nvSpPr>
        <p:spPr>
          <a:xfrm>
            <a:off x="235500" y="12046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1719" name="Google Shape;1719;p224"/>
          <p:cNvPicPr preferRelativeResize="0"/>
          <p:nvPr/>
        </p:nvPicPr>
        <p:blipFill>
          <a:blip r:embed="rId3">
            <a:alphaModFix/>
          </a:blip>
          <a:stretch>
            <a:fillRect/>
          </a:stretch>
        </p:blipFill>
        <p:spPr>
          <a:xfrm>
            <a:off x="198500" y="1722650"/>
            <a:ext cx="4102949" cy="2051475"/>
          </a:xfrm>
          <a:prstGeom prst="rect">
            <a:avLst/>
          </a:prstGeom>
          <a:noFill/>
          <a:ln>
            <a:noFill/>
          </a:ln>
        </p:spPr>
      </p:pic>
      <p:pic>
        <p:nvPicPr>
          <p:cNvPr id="1720" name="Google Shape;1720;p224"/>
          <p:cNvPicPr preferRelativeResize="0"/>
          <p:nvPr/>
        </p:nvPicPr>
        <p:blipFill>
          <a:blip r:embed="rId4">
            <a:alphaModFix/>
          </a:blip>
          <a:stretch>
            <a:fillRect/>
          </a:stretch>
        </p:blipFill>
        <p:spPr>
          <a:xfrm>
            <a:off x="4444875" y="1766913"/>
            <a:ext cx="4219245" cy="1962949"/>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4" name="Shape 1724"/>
        <p:cNvGrpSpPr/>
        <p:nvPr/>
      </p:nvGrpSpPr>
      <p:grpSpPr>
        <a:xfrm>
          <a:off x="0" y="0"/>
          <a:ext cx="0" cy="0"/>
          <a:chOff x="0" y="0"/>
          <a:chExt cx="0" cy="0"/>
        </a:xfrm>
      </p:grpSpPr>
      <p:sp>
        <p:nvSpPr>
          <p:cNvPr id="1725" name="Google Shape;1725;p225"/>
          <p:cNvSpPr txBox="1"/>
          <p:nvPr>
            <p:ph type="title"/>
          </p:nvPr>
        </p:nvSpPr>
        <p:spPr>
          <a:xfrm>
            <a:off x="1493275" y="394525"/>
            <a:ext cx="72627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zero to production-ready deployment in under 5 minutes</a:t>
            </a:r>
            <a:endParaRPr/>
          </a:p>
        </p:txBody>
      </p:sp>
      <p:sp>
        <p:nvSpPr>
          <p:cNvPr id="1726" name="Google Shape;1726;p225"/>
          <p:cNvSpPr txBox="1"/>
          <p:nvPr>
            <p:ph idx="2" type="title"/>
          </p:nvPr>
        </p:nvSpPr>
        <p:spPr>
          <a:xfrm>
            <a:off x="1493275" y="222850"/>
            <a:ext cx="72627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TIME TO VALUE</a:t>
            </a:r>
            <a:endParaRPr/>
          </a:p>
        </p:txBody>
      </p:sp>
      <p:pic>
        <p:nvPicPr>
          <p:cNvPr id="1727" name="Google Shape;1727;p225"/>
          <p:cNvPicPr preferRelativeResize="0"/>
          <p:nvPr/>
        </p:nvPicPr>
        <p:blipFill>
          <a:blip r:embed="rId3">
            <a:alphaModFix/>
          </a:blip>
          <a:stretch>
            <a:fillRect/>
          </a:stretch>
        </p:blipFill>
        <p:spPr>
          <a:xfrm>
            <a:off x="609037" y="1204599"/>
            <a:ext cx="7925924" cy="2705725"/>
          </a:xfrm>
          <a:prstGeom prst="rect">
            <a:avLst/>
          </a:prstGeom>
          <a:noFill/>
          <a:ln>
            <a:noFill/>
          </a:ln>
        </p:spPr>
      </p:pic>
      <p:sp>
        <p:nvSpPr>
          <p:cNvPr id="1728" name="Google Shape;1728;p225"/>
          <p:cNvSpPr txBox="1"/>
          <p:nvPr/>
        </p:nvSpPr>
        <p:spPr>
          <a:xfrm>
            <a:off x="551800" y="4806725"/>
            <a:ext cx="2049900" cy="332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200">
                <a:solidFill>
                  <a:srgbClr val="5A17EF"/>
                </a:solidFill>
                <a:latin typeface="Source Sans Pro"/>
                <a:ea typeface="Source Sans Pro"/>
                <a:cs typeface="Source Sans Pro"/>
                <a:sym typeface="Source Sans Pro"/>
              </a:rPr>
              <a:t>@madymantha</a:t>
            </a:r>
            <a:endParaRPr b="1" sz="1200">
              <a:solidFill>
                <a:srgbClr val="5A17EF"/>
              </a:solidFill>
              <a:latin typeface="Source Sans Pro"/>
              <a:ea typeface="Source Sans Pro"/>
              <a:cs typeface="Source Sans Pro"/>
              <a:sym typeface="Source Sans Pro"/>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2" name="Shape 1732"/>
        <p:cNvGrpSpPr/>
        <p:nvPr/>
      </p:nvGrpSpPr>
      <p:grpSpPr>
        <a:xfrm>
          <a:off x="0" y="0"/>
          <a:ext cx="0" cy="0"/>
          <a:chOff x="0" y="0"/>
          <a:chExt cx="0" cy="0"/>
        </a:xfrm>
      </p:grpSpPr>
      <p:sp>
        <p:nvSpPr>
          <p:cNvPr id="1733" name="Google Shape;1733;p226"/>
          <p:cNvSpPr txBox="1"/>
          <p:nvPr>
            <p:ph type="title"/>
          </p:nvPr>
        </p:nvSpPr>
        <p:spPr>
          <a:xfrm>
            <a:off x="1534750" y="394525"/>
            <a:ext cx="7221300" cy="661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Continually improve your assistant using Rasa X</a:t>
            </a:r>
            <a:endParaRPr/>
          </a:p>
        </p:txBody>
      </p:sp>
      <p:sp>
        <p:nvSpPr>
          <p:cNvPr id="1734" name="Google Shape;1734;p226"/>
          <p:cNvSpPr txBox="1"/>
          <p:nvPr>
            <p:ph idx="2" type="title"/>
          </p:nvPr>
        </p:nvSpPr>
        <p:spPr>
          <a:xfrm>
            <a:off x="1534750" y="222850"/>
            <a:ext cx="7221300" cy="3237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rPr lang="en"/>
              <a:t>THE APPROACH</a:t>
            </a:r>
            <a:endParaRPr/>
          </a:p>
        </p:txBody>
      </p:sp>
      <p:pic>
        <p:nvPicPr>
          <p:cNvPr id="1735" name="Google Shape;1735;p226"/>
          <p:cNvPicPr preferRelativeResize="0"/>
          <p:nvPr/>
        </p:nvPicPr>
        <p:blipFill rotWithShape="1">
          <a:blip r:embed="rId3">
            <a:alphaModFix/>
          </a:blip>
          <a:srcRect b="23890" l="18443" r="23247" t="0"/>
          <a:stretch/>
        </p:blipFill>
        <p:spPr>
          <a:xfrm>
            <a:off x="2932400" y="920900"/>
            <a:ext cx="3279200" cy="3465249"/>
          </a:xfrm>
          <a:prstGeom prst="rect">
            <a:avLst/>
          </a:prstGeom>
          <a:noFill/>
          <a:ln>
            <a:noFill/>
          </a:ln>
        </p:spPr>
      </p:pic>
      <p:sp>
        <p:nvSpPr>
          <p:cNvPr id="1736" name="Google Shape;1736;p226"/>
          <p:cNvSpPr txBox="1"/>
          <p:nvPr/>
        </p:nvSpPr>
        <p:spPr>
          <a:xfrm>
            <a:off x="3584025" y="4271573"/>
            <a:ext cx="2133300" cy="75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17287"/>
                </a:solidFill>
                <a:latin typeface="Source Sans Pro"/>
                <a:ea typeface="Source Sans Pro"/>
                <a:cs typeface="Source Sans Pro"/>
                <a:sym typeface="Source Sans Pro"/>
              </a:rPr>
              <a:t>Review conversations</a:t>
            </a:r>
            <a:r>
              <a:rPr lang="en" sz="1200">
                <a:solidFill>
                  <a:srgbClr val="617287"/>
                </a:solidFill>
                <a:latin typeface="Source Sans Pro"/>
                <a:ea typeface="Source Sans Pro"/>
                <a:cs typeface="Source Sans Pro"/>
                <a:sym typeface="Source Sans Pro"/>
              </a:rPr>
              <a:t> and </a:t>
            </a:r>
            <a:r>
              <a:rPr b="1" lang="en" sz="1200">
                <a:solidFill>
                  <a:srgbClr val="617287"/>
                </a:solidFill>
                <a:latin typeface="Source Sans Pro"/>
                <a:ea typeface="Source Sans Pro"/>
                <a:cs typeface="Source Sans Pro"/>
                <a:sym typeface="Source Sans Pro"/>
              </a:rPr>
              <a:t>improve your assistant</a:t>
            </a:r>
            <a:r>
              <a:rPr lang="en" sz="1200">
                <a:solidFill>
                  <a:srgbClr val="617287"/>
                </a:solidFill>
                <a:latin typeface="Source Sans Pro"/>
                <a:ea typeface="Source Sans Pro"/>
                <a:cs typeface="Source Sans Pro"/>
                <a:sym typeface="Source Sans Pro"/>
              </a:rPr>
              <a:t> based on what you learn</a:t>
            </a:r>
            <a:endParaRPr sz="1200">
              <a:solidFill>
                <a:srgbClr val="617287"/>
              </a:solidFill>
              <a:latin typeface="Source Sans Pro"/>
              <a:ea typeface="Source Sans Pro"/>
              <a:cs typeface="Source Sans Pro"/>
              <a:sym typeface="Source Sans Pro"/>
            </a:endParaRPr>
          </a:p>
        </p:txBody>
      </p:sp>
      <p:sp>
        <p:nvSpPr>
          <p:cNvPr id="1737" name="Google Shape;1737;p226"/>
          <p:cNvSpPr txBox="1"/>
          <p:nvPr/>
        </p:nvSpPr>
        <p:spPr>
          <a:xfrm>
            <a:off x="6144228" y="1141725"/>
            <a:ext cx="2311800" cy="145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1200">
                <a:solidFill>
                  <a:srgbClr val="617287"/>
                </a:solidFill>
                <a:latin typeface="Source Sans Pro"/>
                <a:ea typeface="Source Sans Pro"/>
                <a:cs typeface="Source Sans Pro"/>
                <a:sym typeface="Source Sans Pro"/>
              </a:rPr>
              <a:t>Collect conversations</a:t>
            </a:r>
            <a:r>
              <a:rPr lang="en" sz="1200">
                <a:solidFill>
                  <a:srgbClr val="617287"/>
                </a:solidFill>
                <a:latin typeface="Source Sans Pro"/>
                <a:ea typeface="Source Sans Pro"/>
                <a:cs typeface="Source Sans Pro"/>
                <a:sym typeface="Source Sans Pro"/>
              </a:rPr>
              <a:t> between users and your assistant</a:t>
            </a:r>
            <a:endParaRPr sz="1200">
              <a:solidFill>
                <a:srgbClr val="617287"/>
              </a:solidFill>
              <a:latin typeface="Source Sans Pro"/>
              <a:ea typeface="Source Sans Pro"/>
              <a:cs typeface="Source Sans Pro"/>
              <a:sym typeface="Source Sans Pro"/>
            </a:endParaRPr>
          </a:p>
        </p:txBody>
      </p:sp>
      <p:sp>
        <p:nvSpPr>
          <p:cNvPr id="1738" name="Google Shape;1738;p226"/>
          <p:cNvSpPr txBox="1"/>
          <p:nvPr/>
        </p:nvSpPr>
        <p:spPr>
          <a:xfrm>
            <a:off x="311700" y="1041725"/>
            <a:ext cx="2658900" cy="123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17287"/>
                </a:solidFill>
                <a:latin typeface="Source Sans Pro"/>
                <a:ea typeface="Source Sans Pro"/>
                <a:cs typeface="Source Sans Pro"/>
                <a:sym typeface="Source Sans Pro"/>
              </a:rPr>
              <a:t>Ensure your new assistant passes tests using </a:t>
            </a:r>
            <a:r>
              <a:rPr b="1" lang="en" sz="1200">
                <a:solidFill>
                  <a:srgbClr val="617287"/>
                </a:solidFill>
                <a:latin typeface="Source Sans Pro"/>
                <a:ea typeface="Source Sans Pro"/>
                <a:cs typeface="Source Sans Pro"/>
                <a:sym typeface="Source Sans Pro"/>
              </a:rPr>
              <a:t>continuous integration (CI) </a:t>
            </a:r>
            <a:r>
              <a:rPr lang="en" sz="1200">
                <a:solidFill>
                  <a:srgbClr val="617287"/>
                </a:solidFill>
                <a:latin typeface="Source Sans Pro"/>
                <a:ea typeface="Source Sans Pro"/>
                <a:cs typeface="Source Sans Pro"/>
                <a:sym typeface="Source Sans Pro"/>
              </a:rPr>
              <a:t>and redeploy it to users using </a:t>
            </a:r>
            <a:r>
              <a:rPr b="1" lang="en" sz="1200">
                <a:solidFill>
                  <a:srgbClr val="617287"/>
                </a:solidFill>
                <a:latin typeface="Source Sans Pro"/>
                <a:ea typeface="Source Sans Pro"/>
                <a:cs typeface="Source Sans Pro"/>
                <a:sym typeface="Source Sans Pro"/>
              </a:rPr>
              <a:t>continuous deployment (CD)</a:t>
            </a:r>
            <a:endParaRPr b="1" sz="1200">
              <a:solidFill>
                <a:srgbClr val="617287"/>
              </a:solidFill>
              <a:latin typeface="Source Sans Pro"/>
              <a:ea typeface="Source Sans Pro"/>
              <a:cs typeface="Source Sans Pro"/>
              <a:sym typeface="Source Sans Pro"/>
            </a:endParaRPr>
          </a:p>
        </p:txBody>
      </p:sp>
      <p:sp>
        <p:nvSpPr>
          <p:cNvPr id="1739" name="Google Shape;1739;p226"/>
          <p:cNvSpPr/>
          <p:nvPr/>
        </p:nvSpPr>
        <p:spPr>
          <a:xfrm>
            <a:off x="3487250" y="1439850"/>
            <a:ext cx="2091600" cy="2133300"/>
          </a:xfrm>
          <a:prstGeom prst="ellipse">
            <a:avLst/>
          </a:prstGeom>
          <a:solidFill>
            <a:srgbClr val="E4E4E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40" name="Google Shape;1740;p226"/>
          <p:cNvSpPr/>
          <p:nvPr/>
        </p:nvSpPr>
        <p:spPr>
          <a:xfrm>
            <a:off x="3476250" y="1496775"/>
            <a:ext cx="2091600" cy="2133300"/>
          </a:xfrm>
          <a:prstGeom prst="ellipse">
            <a:avLst/>
          </a:prstGeom>
          <a:solidFill>
            <a:srgbClr val="242424"/>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741" name="Google Shape;1741;p226"/>
          <p:cNvPicPr preferRelativeResize="0"/>
          <p:nvPr/>
        </p:nvPicPr>
        <p:blipFill>
          <a:blip r:embed="rId4">
            <a:alphaModFix/>
          </a:blip>
          <a:stretch>
            <a:fillRect/>
          </a:stretch>
        </p:blipFill>
        <p:spPr>
          <a:xfrm>
            <a:off x="3620350" y="1692424"/>
            <a:ext cx="1856078" cy="1856098"/>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sp>
        <p:nvSpPr>
          <p:cNvPr id="713" name="Google Shape;713;p155"/>
          <p:cNvSpPr txBox="1"/>
          <p:nvPr>
            <p:ph type="title"/>
          </p:nvPr>
        </p:nvSpPr>
        <p:spPr>
          <a:xfrm>
            <a:off x="92655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Source Sans Pro"/>
                <a:ea typeface="Source Sans Pro"/>
                <a:cs typeface="Source Sans Pro"/>
                <a:sym typeface="Source Sans Pro"/>
              </a:rPr>
              <a:t>Rasa Open Source</a:t>
            </a:r>
            <a:endParaRPr>
              <a:latin typeface="Source Sans Pro"/>
              <a:ea typeface="Source Sans Pro"/>
              <a:cs typeface="Source Sans Pro"/>
              <a:sym typeface="Source Sans Pro"/>
            </a:endParaRPr>
          </a:p>
        </p:txBody>
      </p:sp>
      <p:sp>
        <p:nvSpPr>
          <p:cNvPr id="714" name="Google Shape;714;p155"/>
          <p:cNvSpPr/>
          <p:nvPr/>
        </p:nvSpPr>
        <p:spPr>
          <a:xfrm>
            <a:off x="2749300" y="1283975"/>
            <a:ext cx="5043300" cy="3401100"/>
          </a:xfrm>
          <a:prstGeom prst="rect">
            <a:avLst/>
          </a:prstGeom>
          <a:solidFill>
            <a:srgbClr val="FFFFFF"/>
          </a:solidFill>
          <a:ln cap="flat" cmpd="sng" w="19050">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t/>
            </a:r>
            <a:endParaRPr b="1">
              <a:solidFill>
                <a:srgbClr val="5A17EE"/>
              </a:solidFill>
              <a:latin typeface="Source Sans Pro"/>
              <a:ea typeface="Source Sans Pro"/>
              <a:cs typeface="Source Sans Pro"/>
              <a:sym typeface="Source Sans Pro"/>
            </a:endParaRPr>
          </a:p>
        </p:txBody>
      </p:sp>
      <p:sp>
        <p:nvSpPr>
          <p:cNvPr id="715" name="Google Shape;715;p155"/>
          <p:cNvSpPr txBox="1"/>
          <p:nvPr>
            <p:ph idx="2" type="title"/>
          </p:nvPr>
        </p:nvSpPr>
        <p:spPr>
          <a:xfrm>
            <a:off x="92655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OPEN SOURCE</a:t>
            </a:r>
            <a:endParaRPr/>
          </a:p>
        </p:txBody>
      </p:sp>
      <p:sp>
        <p:nvSpPr>
          <p:cNvPr id="716" name="Google Shape;716;p155"/>
          <p:cNvSpPr/>
          <p:nvPr/>
        </p:nvSpPr>
        <p:spPr>
          <a:xfrm>
            <a:off x="6294500" y="2371000"/>
            <a:ext cx="12411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ML-based Dialogue Management</a:t>
            </a:r>
            <a:endParaRPr b="1">
              <a:solidFill>
                <a:srgbClr val="5A17EE"/>
              </a:solidFill>
              <a:latin typeface="Source Sans Pro"/>
              <a:ea typeface="Source Sans Pro"/>
              <a:cs typeface="Source Sans Pro"/>
              <a:sym typeface="Source Sans Pro"/>
            </a:endParaRPr>
          </a:p>
        </p:txBody>
      </p:sp>
      <p:sp>
        <p:nvSpPr>
          <p:cNvPr id="717" name="Google Shape;717;p155"/>
          <p:cNvSpPr/>
          <p:nvPr/>
        </p:nvSpPr>
        <p:spPr>
          <a:xfrm>
            <a:off x="4719150" y="1416400"/>
            <a:ext cx="1413900" cy="954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r>
              <a:rPr b="1" lang="en">
                <a:solidFill>
                  <a:srgbClr val="5A17EE"/>
                </a:solidFill>
                <a:latin typeface="Source Sans Pro"/>
                <a:ea typeface="Source Sans Pro"/>
                <a:cs typeface="Source Sans Pro"/>
                <a:sym typeface="Source Sans Pro"/>
              </a:rPr>
              <a:t>Natural Language Understanding</a:t>
            </a:r>
            <a:endParaRPr b="1">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endParaRPr b="1">
              <a:solidFill>
                <a:srgbClr val="5A17EE"/>
              </a:solidFill>
              <a:latin typeface="Source Sans Pro"/>
              <a:ea typeface="Source Sans Pro"/>
              <a:cs typeface="Source Sans Pro"/>
              <a:sym typeface="Source Sans Pro"/>
            </a:endParaRPr>
          </a:p>
        </p:txBody>
      </p:sp>
      <p:sp>
        <p:nvSpPr>
          <p:cNvPr id="718" name="Google Shape;718;p155"/>
          <p:cNvSpPr/>
          <p:nvPr/>
        </p:nvSpPr>
        <p:spPr>
          <a:xfrm>
            <a:off x="4719150" y="3414401"/>
            <a:ext cx="14139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Response Selection</a:t>
            </a:r>
            <a:endParaRPr>
              <a:solidFill>
                <a:srgbClr val="757575"/>
              </a:solidFill>
              <a:latin typeface="Source Sans Pro"/>
              <a:ea typeface="Source Sans Pro"/>
              <a:cs typeface="Source Sans Pro"/>
              <a:sym typeface="Source Sans Pro"/>
            </a:endParaRPr>
          </a:p>
        </p:txBody>
      </p:sp>
      <p:sp>
        <p:nvSpPr>
          <p:cNvPr id="719" name="Google Shape;719;p155"/>
          <p:cNvSpPr/>
          <p:nvPr/>
        </p:nvSpPr>
        <p:spPr>
          <a:xfrm>
            <a:off x="3014550" y="2274550"/>
            <a:ext cx="1241100" cy="15762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i="0" lang="en" sz="1400" u="none" cap="none" strike="noStrike">
                <a:solidFill>
                  <a:srgbClr val="5A17EE"/>
                </a:solidFill>
                <a:latin typeface="Source Sans Pro"/>
                <a:ea typeface="Source Sans Pro"/>
                <a:cs typeface="Source Sans Pro"/>
                <a:sym typeface="Source Sans Pro"/>
              </a:rPr>
              <a:t>Connector Modules</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757575"/>
              </a:buClr>
              <a:buFont typeface="Karla"/>
              <a:buNone/>
            </a:pPr>
            <a:br>
              <a:rPr i="0" lang="en" sz="1400" u="none" cap="none" strike="noStrike">
                <a:solidFill>
                  <a:srgbClr val="617287"/>
                </a:solidFill>
                <a:latin typeface="Source Sans Pro"/>
                <a:ea typeface="Source Sans Pro"/>
                <a:cs typeface="Source Sans Pro"/>
                <a:sym typeface="Source Sans Pro"/>
              </a:rPr>
            </a:br>
            <a:r>
              <a:rPr lang="en" sz="1100">
                <a:solidFill>
                  <a:srgbClr val="617287"/>
                </a:solidFill>
                <a:latin typeface="Source Sans Pro"/>
                <a:ea typeface="Source Sans Pro"/>
                <a:cs typeface="Source Sans Pro"/>
                <a:sym typeface="Source Sans Pro"/>
              </a:rPr>
              <a:t>E</a:t>
            </a:r>
            <a:r>
              <a:rPr i="0" lang="en" sz="1100" u="none" cap="none" strike="noStrike">
                <a:solidFill>
                  <a:srgbClr val="617287"/>
                </a:solidFill>
                <a:latin typeface="Source Sans Pro"/>
                <a:ea typeface="Source Sans Pro"/>
                <a:cs typeface="Source Sans Pro"/>
                <a:sym typeface="Source Sans Pro"/>
              </a:rPr>
              <a:t>.g. </a:t>
            </a:r>
            <a:r>
              <a:rPr lang="en" sz="1100">
                <a:solidFill>
                  <a:srgbClr val="617287"/>
                </a:solidFill>
                <a:latin typeface="Source Sans Pro"/>
                <a:ea typeface="Source Sans Pro"/>
                <a:cs typeface="Source Sans Pro"/>
                <a:sym typeface="Source Sans Pro"/>
              </a:rPr>
              <a:t>Live Chat, App, Messenger</a:t>
            </a:r>
            <a:endParaRPr i="0" sz="1100" u="none" cap="none" strike="noStrike">
              <a:solidFill>
                <a:srgbClr val="617287"/>
              </a:solidFill>
              <a:latin typeface="Source Sans Pro"/>
              <a:ea typeface="Source Sans Pro"/>
              <a:cs typeface="Source Sans Pro"/>
              <a:sym typeface="Source Sans Pro"/>
            </a:endParaRPr>
          </a:p>
        </p:txBody>
      </p:sp>
      <p:cxnSp>
        <p:nvCxnSpPr>
          <p:cNvPr id="720" name="Google Shape;720;p155"/>
          <p:cNvCxnSpPr>
            <a:stCxn id="719" idx="0"/>
          </p:cNvCxnSpPr>
          <p:nvPr/>
        </p:nvCxnSpPr>
        <p:spPr>
          <a:xfrm rot="-5400000">
            <a:off x="3975750" y="1528300"/>
            <a:ext cx="405600" cy="1086900"/>
          </a:xfrm>
          <a:prstGeom prst="bentConnector2">
            <a:avLst/>
          </a:prstGeom>
          <a:noFill/>
          <a:ln cap="flat" cmpd="sng" w="28575">
            <a:solidFill>
              <a:srgbClr val="5A17EE"/>
            </a:solidFill>
            <a:prstDash val="solid"/>
            <a:round/>
            <a:headEnd len="sm" w="sm" type="none"/>
            <a:tailEnd len="med" w="med" type="triangle"/>
          </a:ln>
        </p:spPr>
      </p:cxnSp>
      <p:cxnSp>
        <p:nvCxnSpPr>
          <p:cNvPr id="721" name="Google Shape;721;p155"/>
          <p:cNvCxnSpPr>
            <a:endCxn id="716" idx="0"/>
          </p:cNvCxnSpPr>
          <p:nvPr/>
        </p:nvCxnSpPr>
        <p:spPr>
          <a:xfrm>
            <a:off x="6141050" y="1869100"/>
            <a:ext cx="774000" cy="501900"/>
          </a:xfrm>
          <a:prstGeom prst="bentConnector2">
            <a:avLst/>
          </a:prstGeom>
          <a:noFill/>
          <a:ln cap="flat" cmpd="sng" w="28575">
            <a:solidFill>
              <a:srgbClr val="5A17EE"/>
            </a:solidFill>
            <a:prstDash val="solid"/>
            <a:round/>
            <a:headEnd len="sm" w="sm" type="none"/>
            <a:tailEnd len="med" w="med" type="triangle"/>
          </a:ln>
        </p:spPr>
      </p:cxnSp>
      <p:cxnSp>
        <p:nvCxnSpPr>
          <p:cNvPr id="722" name="Google Shape;722;p155"/>
          <p:cNvCxnSpPr>
            <a:stCxn id="716" idx="2"/>
          </p:cNvCxnSpPr>
          <p:nvPr/>
        </p:nvCxnSpPr>
        <p:spPr>
          <a:xfrm rot="5400000">
            <a:off x="6284450" y="3501100"/>
            <a:ext cx="501600" cy="759600"/>
          </a:xfrm>
          <a:prstGeom prst="bentConnector2">
            <a:avLst/>
          </a:prstGeom>
          <a:noFill/>
          <a:ln cap="flat" cmpd="sng" w="28575">
            <a:solidFill>
              <a:srgbClr val="5A17EE"/>
            </a:solidFill>
            <a:prstDash val="solid"/>
            <a:round/>
            <a:headEnd len="sm" w="sm" type="none"/>
            <a:tailEnd len="med" w="med" type="triangle"/>
          </a:ln>
        </p:spPr>
      </p:cxnSp>
      <p:cxnSp>
        <p:nvCxnSpPr>
          <p:cNvPr id="723" name="Google Shape;723;p155"/>
          <p:cNvCxnSpPr>
            <a:endCxn id="719" idx="2"/>
          </p:cNvCxnSpPr>
          <p:nvPr/>
        </p:nvCxnSpPr>
        <p:spPr>
          <a:xfrm rot="10800000">
            <a:off x="3635100" y="3850750"/>
            <a:ext cx="1093800" cy="386400"/>
          </a:xfrm>
          <a:prstGeom prst="bentConnector2">
            <a:avLst/>
          </a:prstGeom>
          <a:noFill/>
          <a:ln cap="flat" cmpd="sng" w="28575">
            <a:solidFill>
              <a:srgbClr val="5A17EE"/>
            </a:solidFill>
            <a:prstDash val="solid"/>
            <a:round/>
            <a:headEnd len="sm" w="sm" type="none"/>
            <a:tailEnd len="med" w="med" type="triangle"/>
          </a:ln>
        </p:spPr>
      </p:cxnSp>
      <p:grpSp>
        <p:nvGrpSpPr>
          <p:cNvPr id="724" name="Google Shape;724;p155"/>
          <p:cNvGrpSpPr/>
          <p:nvPr/>
        </p:nvGrpSpPr>
        <p:grpSpPr>
          <a:xfrm>
            <a:off x="8110100" y="2023150"/>
            <a:ext cx="952800" cy="1954800"/>
            <a:chOff x="8034050" y="1672800"/>
            <a:chExt cx="952800" cy="1954800"/>
          </a:xfrm>
        </p:grpSpPr>
        <p:sp>
          <p:nvSpPr>
            <p:cNvPr id="725" name="Google Shape;725;p155"/>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767777"/>
                  </a:solidFill>
                  <a:latin typeface="Source Sans Pro"/>
                  <a:ea typeface="Source Sans Pro"/>
                  <a:cs typeface="Source Sans Pro"/>
                  <a:sym typeface="Source Sans Pro"/>
                </a:rPr>
                <a:t>Backend,</a:t>
              </a:r>
              <a:endParaRPr sz="1100">
                <a:solidFill>
                  <a:srgbClr val="767777"/>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767777"/>
                  </a:solidFill>
                  <a:latin typeface="Source Sans Pro"/>
                  <a:ea typeface="Source Sans Pro"/>
                  <a:cs typeface="Source Sans Pro"/>
                  <a:sym typeface="Source Sans Pro"/>
                </a:rPr>
                <a:t>database, API, etc.</a:t>
              </a:r>
              <a:endParaRPr sz="1100">
                <a:solidFill>
                  <a:srgbClr val="767777"/>
                </a:solidFill>
                <a:latin typeface="Source Sans Pro"/>
                <a:ea typeface="Source Sans Pro"/>
                <a:cs typeface="Source Sans Pro"/>
                <a:sym typeface="Source Sans Pro"/>
              </a:endParaRPr>
            </a:p>
          </p:txBody>
        </p:sp>
        <p:pic>
          <p:nvPicPr>
            <p:cNvPr id="726" name="Google Shape;726;p155"/>
            <p:cNvPicPr preferRelativeResize="0"/>
            <p:nvPr/>
          </p:nvPicPr>
          <p:blipFill>
            <a:blip r:embed="rId3">
              <a:alphaModFix/>
            </a:blip>
            <a:stretch>
              <a:fillRect/>
            </a:stretch>
          </p:blipFill>
          <p:spPr>
            <a:xfrm>
              <a:off x="8179543" y="2319292"/>
              <a:ext cx="661800" cy="661800"/>
            </a:xfrm>
            <a:prstGeom prst="rect">
              <a:avLst/>
            </a:prstGeom>
            <a:noFill/>
            <a:ln>
              <a:noFill/>
            </a:ln>
          </p:spPr>
        </p:pic>
      </p:grpSp>
      <p:cxnSp>
        <p:nvCxnSpPr>
          <p:cNvPr id="727" name="Google Shape;727;p155"/>
          <p:cNvCxnSpPr>
            <a:stCxn id="716" idx="3"/>
            <a:endCxn id="725" idx="1"/>
          </p:cNvCxnSpPr>
          <p:nvPr/>
        </p:nvCxnSpPr>
        <p:spPr>
          <a:xfrm>
            <a:off x="7535600" y="3000550"/>
            <a:ext cx="574500" cy="0"/>
          </a:xfrm>
          <a:prstGeom prst="straightConnector1">
            <a:avLst/>
          </a:prstGeom>
          <a:noFill/>
          <a:ln cap="flat" cmpd="sng" w="28575">
            <a:solidFill>
              <a:srgbClr val="5A17EE"/>
            </a:solidFill>
            <a:prstDash val="solid"/>
            <a:round/>
            <a:headEnd len="sm" w="sm" type="triangle"/>
            <a:tailEnd len="med" w="med" type="triangle"/>
          </a:ln>
        </p:spPr>
      </p:cxnSp>
      <p:pic>
        <p:nvPicPr>
          <p:cNvPr id="728" name="Google Shape;728;p155"/>
          <p:cNvPicPr preferRelativeResize="0"/>
          <p:nvPr/>
        </p:nvPicPr>
        <p:blipFill>
          <a:blip r:embed="rId4">
            <a:alphaModFix/>
          </a:blip>
          <a:stretch>
            <a:fillRect/>
          </a:stretch>
        </p:blipFill>
        <p:spPr>
          <a:xfrm>
            <a:off x="211425" y="2062577"/>
            <a:ext cx="568525" cy="568562"/>
          </a:xfrm>
          <a:prstGeom prst="rect">
            <a:avLst/>
          </a:prstGeom>
          <a:noFill/>
          <a:ln>
            <a:noFill/>
          </a:ln>
        </p:spPr>
      </p:pic>
      <p:sp>
        <p:nvSpPr>
          <p:cNvPr id="729" name="Google Shape;729;p155"/>
          <p:cNvSpPr/>
          <p:nvPr/>
        </p:nvSpPr>
        <p:spPr>
          <a:xfrm>
            <a:off x="926550" y="1915950"/>
            <a:ext cx="1490100" cy="9897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757575"/>
                </a:solidFill>
                <a:latin typeface="Source Sans Pro"/>
                <a:ea typeface="Source Sans Pro"/>
                <a:cs typeface="Source Sans Pro"/>
                <a:sym typeface="Source Sans Pro"/>
              </a:rPr>
              <a:t>“I want to change my address”</a:t>
            </a:r>
            <a:endParaRPr b="1" i="1" sz="1200">
              <a:solidFill>
                <a:srgbClr val="757575"/>
              </a:solidFill>
              <a:latin typeface="Source Sans Pro"/>
              <a:ea typeface="Source Sans Pro"/>
              <a:cs typeface="Source Sans Pro"/>
              <a:sym typeface="Source Sans Pro"/>
            </a:endParaRPr>
          </a:p>
        </p:txBody>
      </p:sp>
      <p:pic>
        <p:nvPicPr>
          <p:cNvPr id="730" name="Google Shape;730;p155"/>
          <p:cNvPicPr preferRelativeResize="0"/>
          <p:nvPr/>
        </p:nvPicPr>
        <p:blipFill>
          <a:blip r:embed="rId5">
            <a:alphaModFix/>
          </a:blip>
          <a:stretch>
            <a:fillRect/>
          </a:stretch>
        </p:blipFill>
        <p:spPr>
          <a:xfrm>
            <a:off x="2836275" y="1420337"/>
            <a:ext cx="574499" cy="279325"/>
          </a:xfrm>
          <a:prstGeom prst="rect">
            <a:avLst/>
          </a:prstGeom>
          <a:noFill/>
          <a:ln>
            <a:noFill/>
          </a:ln>
        </p:spPr>
      </p:pic>
      <p:cxnSp>
        <p:nvCxnSpPr>
          <p:cNvPr id="731" name="Google Shape;731;p155"/>
          <p:cNvCxnSpPr>
            <a:endCxn id="729" idx="3"/>
          </p:cNvCxnSpPr>
          <p:nvPr/>
        </p:nvCxnSpPr>
        <p:spPr>
          <a:xfrm rot="10800000">
            <a:off x="2416650" y="2410800"/>
            <a:ext cx="618900" cy="0"/>
          </a:xfrm>
          <a:prstGeom prst="straightConnector1">
            <a:avLst/>
          </a:prstGeom>
          <a:noFill/>
          <a:ln cap="flat" cmpd="sng" w="28575">
            <a:solidFill>
              <a:srgbClr val="5A17EE"/>
            </a:solidFill>
            <a:prstDash val="solid"/>
            <a:round/>
            <a:headEnd len="med" w="med" type="triangle"/>
            <a:tailEnd len="med" w="med" type="none"/>
          </a:ln>
        </p:spPr>
      </p:cxnSp>
      <p:sp>
        <p:nvSpPr>
          <p:cNvPr id="732" name="Google Shape;732;p155"/>
          <p:cNvSpPr/>
          <p:nvPr/>
        </p:nvSpPr>
        <p:spPr>
          <a:xfrm>
            <a:off x="825800" y="3165300"/>
            <a:ext cx="1490100" cy="8688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5A17EE"/>
                </a:solidFill>
                <a:latin typeface="Source Sans Pro"/>
                <a:ea typeface="Source Sans Pro"/>
                <a:cs typeface="Source Sans Pro"/>
                <a:sym typeface="Source Sans Pro"/>
              </a:rPr>
              <a:t>“What’s your new address?”</a:t>
            </a:r>
            <a:endParaRPr b="1" i="1" sz="1200">
              <a:solidFill>
                <a:srgbClr val="5A17EE"/>
              </a:solidFill>
              <a:latin typeface="Source Sans Pro"/>
              <a:ea typeface="Source Sans Pro"/>
              <a:cs typeface="Source Sans Pro"/>
              <a:sym typeface="Source Sans Pro"/>
            </a:endParaRPr>
          </a:p>
        </p:txBody>
      </p:sp>
      <p:cxnSp>
        <p:nvCxnSpPr>
          <p:cNvPr id="733" name="Google Shape;733;p155"/>
          <p:cNvCxnSpPr/>
          <p:nvPr/>
        </p:nvCxnSpPr>
        <p:spPr>
          <a:xfrm rot="10800000">
            <a:off x="2386111" y="3521296"/>
            <a:ext cx="628500" cy="0"/>
          </a:xfrm>
          <a:prstGeom prst="straightConnector1">
            <a:avLst/>
          </a:prstGeom>
          <a:noFill/>
          <a:ln cap="flat" cmpd="sng" w="28575">
            <a:solidFill>
              <a:srgbClr val="5A17EE"/>
            </a:solidFill>
            <a:prstDash val="solid"/>
            <a:round/>
            <a:headEnd len="sm" w="sm" type="none"/>
            <a:tailEnd len="med" w="med" type="triangle"/>
          </a:ln>
        </p:spPr>
      </p:cxnSp>
      <p:pic>
        <p:nvPicPr>
          <p:cNvPr id="734" name="Google Shape;734;p155"/>
          <p:cNvPicPr preferRelativeResize="0"/>
          <p:nvPr/>
        </p:nvPicPr>
        <p:blipFill>
          <a:blip r:embed="rId6">
            <a:alphaModFix/>
          </a:blip>
          <a:stretch>
            <a:fillRect/>
          </a:stretch>
        </p:blipFill>
        <p:spPr>
          <a:xfrm>
            <a:off x="136700" y="3246187"/>
            <a:ext cx="618900" cy="707026"/>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5" name="Shape 1745"/>
        <p:cNvGrpSpPr/>
        <p:nvPr/>
      </p:nvGrpSpPr>
      <p:grpSpPr>
        <a:xfrm>
          <a:off x="0" y="0"/>
          <a:ext cx="0" cy="0"/>
          <a:chOff x="0" y="0"/>
          <a:chExt cx="0" cy="0"/>
        </a:xfrm>
      </p:grpSpPr>
      <p:sp>
        <p:nvSpPr>
          <p:cNvPr id="1746" name="Google Shape;1746;p227"/>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Testing</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0" name="Shape 1750"/>
        <p:cNvGrpSpPr/>
        <p:nvPr/>
      </p:nvGrpSpPr>
      <p:grpSpPr>
        <a:xfrm>
          <a:off x="0" y="0"/>
          <a:ext cx="0" cy="0"/>
          <a:chOff x="0" y="0"/>
          <a:chExt cx="0" cy="0"/>
        </a:xfrm>
      </p:grpSpPr>
      <p:sp>
        <p:nvSpPr>
          <p:cNvPr id="1751" name="Google Shape;1751;p228"/>
          <p:cNvSpPr txBox="1"/>
          <p:nvPr>
            <p:ph type="title"/>
          </p:nvPr>
        </p:nvSpPr>
        <p:spPr>
          <a:xfrm>
            <a:off x="1410325" y="394525"/>
            <a:ext cx="7345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Use the Rasa CLI to test your assistant</a:t>
            </a:r>
            <a:endParaRPr/>
          </a:p>
        </p:txBody>
      </p:sp>
      <p:sp>
        <p:nvSpPr>
          <p:cNvPr id="1752" name="Google Shape;1752;p228"/>
          <p:cNvSpPr txBox="1"/>
          <p:nvPr>
            <p:ph idx="2" type="title"/>
          </p:nvPr>
        </p:nvSpPr>
        <p:spPr>
          <a:xfrm>
            <a:off x="1410325" y="222850"/>
            <a:ext cx="73458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Testing</a:t>
            </a:r>
            <a:endParaRPr/>
          </a:p>
        </p:txBody>
      </p:sp>
      <p:grpSp>
        <p:nvGrpSpPr>
          <p:cNvPr id="1753" name="Google Shape;1753;p228"/>
          <p:cNvGrpSpPr/>
          <p:nvPr/>
        </p:nvGrpSpPr>
        <p:grpSpPr>
          <a:xfrm>
            <a:off x="3410233" y="972496"/>
            <a:ext cx="2323535" cy="3467386"/>
            <a:chOff x="1118224" y="283725"/>
            <a:chExt cx="2090826" cy="4076400"/>
          </a:xfrm>
        </p:grpSpPr>
        <p:sp>
          <p:nvSpPr>
            <p:cNvPr id="1754" name="Google Shape;1754;p228"/>
            <p:cNvSpPr/>
            <p:nvPr/>
          </p:nvSpPr>
          <p:spPr>
            <a:xfrm>
              <a:off x="1178650" y="283725"/>
              <a:ext cx="2030400" cy="4076400"/>
            </a:xfrm>
            <a:prstGeom prst="rect">
              <a:avLst/>
            </a:prstGeom>
            <a:solidFill>
              <a:srgbClr val="2C3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5" name="Google Shape;1755;p228"/>
            <p:cNvSpPr/>
            <p:nvPr/>
          </p:nvSpPr>
          <p:spPr>
            <a:xfrm>
              <a:off x="1118224" y="341749"/>
              <a:ext cx="2048100" cy="2490600"/>
            </a:xfrm>
            <a:prstGeom prst="rect">
              <a:avLst/>
            </a:prstGeom>
            <a:solidFill>
              <a:srgbClr val="FFFFFF"/>
            </a:solidFill>
            <a:ln cap="flat" cmpd="sng" w="19050">
              <a:solidFill>
                <a:srgbClr val="2C39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6" name="Google Shape;1756;p228"/>
            <p:cNvSpPr/>
            <p:nvPr/>
          </p:nvSpPr>
          <p:spPr>
            <a:xfrm>
              <a:off x="1233923" y="1774349"/>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5A17EE"/>
                  </a:solidFill>
                  <a:latin typeface="Source Sans Pro"/>
                  <a:ea typeface="Source Sans Pro"/>
                  <a:cs typeface="Source Sans Pro"/>
                  <a:sym typeface="Source Sans Pro"/>
                </a:rPr>
                <a:t>Split data into a test set or estimate how well your model generalizes using cross-validation.</a:t>
              </a:r>
              <a:endParaRPr sz="1100">
                <a:solidFill>
                  <a:srgbClr val="5A17EE"/>
                </a:solidFill>
                <a:latin typeface="Source Sans Pro"/>
                <a:ea typeface="Source Sans Pro"/>
                <a:cs typeface="Source Sans Pro"/>
                <a:sym typeface="Source Sans Pro"/>
              </a:endParaRPr>
            </a:p>
          </p:txBody>
        </p:sp>
        <p:sp>
          <p:nvSpPr>
            <p:cNvPr id="1757" name="Google Shape;1757;p22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A17EE"/>
                  </a:solidFill>
                  <a:latin typeface="Source Sans Pro"/>
                  <a:ea typeface="Source Sans Pro"/>
                  <a:cs typeface="Source Sans Pro"/>
                  <a:sym typeface="Source Sans Pro"/>
                </a:rPr>
                <a:t>NLU Evaluation</a:t>
              </a:r>
              <a:endParaRPr b="1" sz="3000">
                <a:solidFill>
                  <a:srgbClr val="5A17EE"/>
                </a:solidFill>
                <a:latin typeface="Source Sans Pro"/>
                <a:ea typeface="Source Sans Pro"/>
                <a:cs typeface="Source Sans Pro"/>
                <a:sym typeface="Source Sans Pro"/>
              </a:endParaRPr>
            </a:p>
          </p:txBody>
        </p:sp>
        <p:sp>
          <p:nvSpPr>
            <p:cNvPr id="1758" name="Google Shape;1758;p22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59" name="Google Shape;1759;p228"/>
            <p:cNvSpPr/>
            <p:nvPr/>
          </p:nvSpPr>
          <p:spPr>
            <a:xfrm>
              <a:off x="1314819" y="3118989"/>
              <a:ext cx="18150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 sz="1100">
                  <a:solidFill>
                    <a:srgbClr val="FFFFFF"/>
                  </a:solidFill>
                  <a:latin typeface="Source Code Pro Medium"/>
                  <a:ea typeface="Source Code Pro Medium"/>
                  <a:cs typeface="Source Code Pro Medium"/>
                  <a:sym typeface="Source Code Pro Medium"/>
                </a:rPr>
                <a:t>$ rasa test nlu -u data/nlu.md --config config.yml --cross-validation</a:t>
              </a:r>
              <a:endParaRPr sz="1100">
                <a:solidFill>
                  <a:srgbClr val="FFFFFF"/>
                </a:solidFill>
                <a:latin typeface="Source Code Pro Medium"/>
                <a:ea typeface="Source Code Pro Medium"/>
                <a:cs typeface="Source Code Pro Medium"/>
                <a:sym typeface="Source Code Pro Medium"/>
              </a:endParaRPr>
            </a:p>
            <a:p>
              <a:pPr indent="0" lvl="0" marL="457200" rtl="0" algn="l">
                <a:lnSpc>
                  <a:spcPct val="115000"/>
                </a:lnSpc>
                <a:spcBef>
                  <a:spcPts val="0"/>
                </a:spcBef>
                <a:spcAft>
                  <a:spcPts val="0"/>
                </a:spcAft>
                <a:buClr>
                  <a:schemeClr val="dk1"/>
                </a:buClr>
                <a:buSzPts val="1100"/>
                <a:buFont typeface="Arial"/>
                <a:buNone/>
              </a:pPr>
              <a:r>
                <a:t/>
              </a:r>
              <a:endParaRPr sz="1100">
                <a:solidFill>
                  <a:srgbClr val="FFFFFF"/>
                </a:solidFill>
                <a:latin typeface="Source Code Pro Medium"/>
                <a:ea typeface="Source Code Pro Medium"/>
                <a:cs typeface="Source Code Pro Medium"/>
                <a:sym typeface="Source Code Pro Medium"/>
              </a:endParaRPr>
            </a:p>
          </p:txBody>
        </p:sp>
      </p:grpSp>
      <p:grpSp>
        <p:nvGrpSpPr>
          <p:cNvPr id="1760" name="Google Shape;1760;p228"/>
          <p:cNvGrpSpPr/>
          <p:nvPr/>
        </p:nvGrpSpPr>
        <p:grpSpPr>
          <a:xfrm>
            <a:off x="5792048" y="972496"/>
            <a:ext cx="2323535" cy="3467386"/>
            <a:chOff x="1118224" y="283725"/>
            <a:chExt cx="2090826" cy="4076400"/>
          </a:xfrm>
        </p:grpSpPr>
        <p:sp>
          <p:nvSpPr>
            <p:cNvPr id="1761" name="Google Shape;1761;p228"/>
            <p:cNvSpPr/>
            <p:nvPr/>
          </p:nvSpPr>
          <p:spPr>
            <a:xfrm>
              <a:off x="1178650" y="283725"/>
              <a:ext cx="2030400" cy="4076400"/>
            </a:xfrm>
            <a:prstGeom prst="rect">
              <a:avLst/>
            </a:prstGeom>
            <a:solidFill>
              <a:srgbClr val="2C3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2" name="Google Shape;1762;p228"/>
            <p:cNvSpPr/>
            <p:nvPr/>
          </p:nvSpPr>
          <p:spPr>
            <a:xfrm>
              <a:off x="1118224" y="341749"/>
              <a:ext cx="2048100" cy="2490600"/>
            </a:xfrm>
            <a:prstGeom prst="rect">
              <a:avLst/>
            </a:prstGeom>
            <a:solidFill>
              <a:srgbClr val="FFFFFF"/>
            </a:solidFill>
            <a:ln cap="flat" cmpd="sng" w="19050">
              <a:solidFill>
                <a:srgbClr val="2C39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3" name="Google Shape;1763;p228"/>
            <p:cNvSpPr/>
            <p:nvPr/>
          </p:nvSpPr>
          <p:spPr>
            <a:xfrm>
              <a:off x="1233923" y="1774349"/>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5A17EE"/>
                  </a:solidFill>
                  <a:latin typeface="Source Sans Pro"/>
                  <a:ea typeface="Source Sans Pro"/>
                  <a:cs typeface="Source Sans Pro"/>
                  <a:sym typeface="Source Sans Pro"/>
                </a:rPr>
                <a:t>Evaluate your trained model on a set of test stories and generate a confusion matrix.</a:t>
              </a:r>
              <a:endParaRPr sz="1100">
                <a:solidFill>
                  <a:srgbClr val="5A17EE"/>
                </a:solidFill>
                <a:latin typeface="Source Sans Pro"/>
                <a:ea typeface="Source Sans Pro"/>
                <a:cs typeface="Source Sans Pro"/>
                <a:sym typeface="Source Sans Pro"/>
              </a:endParaRPr>
            </a:p>
          </p:txBody>
        </p:sp>
        <p:sp>
          <p:nvSpPr>
            <p:cNvPr id="1764" name="Google Shape;1764;p22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A17EE"/>
                  </a:solidFill>
                  <a:latin typeface="Source Sans Pro"/>
                  <a:ea typeface="Source Sans Pro"/>
                  <a:cs typeface="Source Sans Pro"/>
                  <a:sym typeface="Source Sans Pro"/>
                </a:rPr>
                <a:t>Core Evaluation</a:t>
              </a:r>
              <a:endParaRPr b="1" sz="3000">
                <a:solidFill>
                  <a:srgbClr val="5A17EE"/>
                </a:solidFill>
                <a:latin typeface="Source Sans Pro"/>
                <a:ea typeface="Source Sans Pro"/>
                <a:cs typeface="Source Sans Pro"/>
                <a:sym typeface="Source Sans Pro"/>
              </a:endParaRPr>
            </a:p>
          </p:txBody>
        </p:sp>
        <p:sp>
          <p:nvSpPr>
            <p:cNvPr id="1765" name="Google Shape;1765;p22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6" name="Google Shape;1766;p228"/>
            <p:cNvSpPr/>
            <p:nvPr/>
          </p:nvSpPr>
          <p:spPr>
            <a:xfrm>
              <a:off x="1286355" y="3118989"/>
              <a:ext cx="18150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Source Code Pro Medium"/>
                  <a:ea typeface="Source Code Pro Medium"/>
                  <a:cs typeface="Source Code Pro Medium"/>
                  <a:sym typeface="Source Code Pro Medium"/>
                </a:rPr>
                <a:t>$ rasa test core --stories test_stories.md --out results</a:t>
              </a:r>
              <a:endParaRPr sz="1100">
                <a:solidFill>
                  <a:srgbClr val="FFFFFF"/>
                </a:solidFill>
                <a:latin typeface="Source Code Pro Medium"/>
                <a:ea typeface="Source Code Pro Medium"/>
                <a:cs typeface="Source Code Pro Medium"/>
                <a:sym typeface="Source Code Pro Medium"/>
              </a:endParaRPr>
            </a:p>
          </p:txBody>
        </p:sp>
      </p:grpSp>
      <p:grpSp>
        <p:nvGrpSpPr>
          <p:cNvPr id="1767" name="Google Shape;1767;p228"/>
          <p:cNvGrpSpPr/>
          <p:nvPr/>
        </p:nvGrpSpPr>
        <p:grpSpPr>
          <a:xfrm>
            <a:off x="1028419" y="972496"/>
            <a:ext cx="2453949" cy="3467386"/>
            <a:chOff x="1118224" y="283725"/>
            <a:chExt cx="2208179" cy="4076400"/>
          </a:xfrm>
        </p:grpSpPr>
        <p:sp>
          <p:nvSpPr>
            <p:cNvPr id="1768" name="Google Shape;1768;p228"/>
            <p:cNvSpPr/>
            <p:nvPr/>
          </p:nvSpPr>
          <p:spPr>
            <a:xfrm>
              <a:off x="1178650" y="283725"/>
              <a:ext cx="2030400" cy="4076400"/>
            </a:xfrm>
            <a:prstGeom prst="rect">
              <a:avLst/>
            </a:prstGeom>
            <a:solidFill>
              <a:srgbClr val="2C395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9" name="Google Shape;1769;p228"/>
            <p:cNvSpPr/>
            <p:nvPr/>
          </p:nvSpPr>
          <p:spPr>
            <a:xfrm>
              <a:off x="1118224" y="341749"/>
              <a:ext cx="2048100" cy="2490600"/>
            </a:xfrm>
            <a:prstGeom prst="rect">
              <a:avLst/>
            </a:prstGeom>
            <a:solidFill>
              <a:srgbClr val="FFFFFF"/>
            </a:solidFill>
            <a:ln cap="flat" cmpd="sng" w="19050">
              <a:solidFill>
                <a:srgbClr val="2C395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0" name="Google Shape;1770;p228"/>
            <p:cNvSpPr/>
            <p:nvPr/>
          </p:nvSpPr>
          <p:spPr>
            <a:xfrm>
              <a:off x="1233850" y="470600"/>
              <a:ext cx="1815000" cy="675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rgbClr val="5A17EE"/>
                  </a:solidFill>
                  <a:latin typeface="Source Sans Pro"/>
                  <a:ea typeface="Source Sans Pro"/>
                  <a:cs typeface="Source Sans Pro"/>
                  <a:sym typeface="Source Sans Pro"/>
                </a:rPr>
                <a:t>End to End</a:t>
              </a:r>
              <a:r>
                <a:rPr b="1" lang="en" sz="3000">
                  <a:solidFill>
                    <a:srgbClr val="5A17EE"/>
                  </a:solidFill>
                  <a:latin typeface="Source Sans Pro"/>
                  <a:ea typeface="Source Sans Pro"/>
                  <a:cs typeface="Source Sans Pro"/>
                  <a:sym typeface="Source Sans Pro"/>
                </a:rPr>
                <a:t> Evaluation</a:t>
              </a:r>
              <a:endParaRPr b="1" sz="3000">
                <a:solidFill>
                  <a:srgbClr val="5A17EE"/>
                </a:solidFill>
                <a:latin typeface="Source Sans Pro"/>
                <a:ea typeface="Source Sans Pro"/>
                <a:cs typeface="Source Sans Pro"/>
                <a:sym typeface="Source Sans Pro"/>
              </a:endParaRPr>
            </a:p>
          </p:txBody>
        </p:sp>
        <p:sp>
          <p:nvSpPr>
            <p:cNvPr id="1771" name="Google Shape;1771;p228"/>
            <p:cNvSpPr/>
            <p:nvPr/>
          </p:nvSpPr>
          <p:spPr>
            <a:xfrm rot="5400000">
              <a:off x="1938871" y="2785391"/>
              <a:ext cx="389100" cy="278100"/>
            </a:xfrm>
            <a:prstGeom prst="rightArrow">
              <a:avLst>
                <a:gd fmla="val 34239" name="adj1"/>
                <a:gd fmla="val 57035" name="adj2"/>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2" name="Google Shape;1772;p228"/>
            <p:cNvSpPr/>
            <p:nvPr/>
          </p:nvSpPr>
          <p:spPr>
            <a:xfrm>
              <a:off x="1296002" y="3172455"/>
              <a:ext cx="2030400" cy="108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FFFFFF"/>
                  </a:solidFill>
                  <a:latin typeface="Source Code Pro Medium"/>
                  <a:ea typeface="Source Code Pro Medium"/>
                  <a:cs typeface="Source Code Pro Medium"/>
                  <a:sym typeface="Source Code Pro Medium"/>
                </a:rPr>
                <a:t>$ rasa test </a:t>
              </a:r>
              <a:endParaRPr sz="1100">
                <a:solidFill>
                  <a:srgbClr val="FFFFFF"/>
                </a:solidFill>
                <a:latin typeface="Source Code Pro Medium"/>
                <a:ea typeface="Source Code Pro Medium"/>
                <a:cs typeface="Source Code Pro Medium"/>
                <a:sym typeface="Source Code Pro Medium"/>
              </a:endParaRPr>
            </a:p>
          </p:txBody>
        </p:sp>
        <p:sp>
          <p:nvSpPr>
            <p:cNvPr id="1773" name="Google Shape;1773;p228"/>
            <p:cNvSpPr/>
            <p:nvPr/>
          </p:nvSpPr>
          <p:spPr>
            <a:xfrm>
              <a:off x="1233923" y="1744115"/>
              <a:ext cx="1815000" cy="829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100">
                  <a:solidFill>
                    <a:srgbClr val="5A17EE"/>
                  </a:solidFill>
                  <a:latin typeface="Source Sans Pro"/>
                  <a:ea typeface="Source Sans Pro"/>
                  <a:cs typeface="Source Sans Pro"/>
                  <a:sym typeface="Source Sans Pro"/>
                </a:rPr>
                <a:t>Run through test conversations to make sure that both NLU and Core make correct predictions.</a:t>
              </a:r>
              <a:endParaRPr sz="1100">
                <a:solidFill>
                  <a:srgbClr val="5A17EE"/>
                </a:solidFill>
                <a:latin typeface="Source Sans Pro"/>
                <a:ea typeface="Source Sans Pro"/>
                <a:cs typeface="Source Sans Pro"/>
                <a:sym typeface="Source Sans Pro"/>
              </a:endParaRPr>
            </a:p>
          </p:txBody>
        </p:sp>
      </p:gr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7" name="Shape 1777"/>
        <p:cNvGrpSpPr/>
        <p:nvPr/>
      </p:nvGrpSpPr>
      <p:grpSpPr>
        <a:xfrm>
          <a:off x="0" y="0"/>
          <a:ext cx="0" cy="0"/>
          <a:chOff x="0" y="0"/>
          <a:chExt cx="0" cy="0"/>
        </a:xfrm>
      </p:grpSpPr>
      <p:sp>
        <p:nvSpPr>
          <p:cNvPr id="1778" name="Google Shape;1778;p229"/>
          <p:cNvSpPr txBox="1"/>
          <p:nvPr>
            <p:ph type="title"/>
          </p:nvPr>
        </p:nvSpPr>
        <p:spPr>
          <a:xfrm>
            <a:off x="1493275" y="394525"/>
            <a:ext cx="72627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Interactive Learning: Talk to your bot yourself</a:t>
            </a:r>
            <a:endParaRPr/>
          </a:p>
        </p:txBody>
      </p:sp>
      <p:sp>
        <p:nvSpPr>
          <p:cNvPr id="1779" name="Google Shape;1779;p229"/>
          <p:cNvSpPr txBox="1"/>
          <p:nvPr>
            <p:ph idx="1" type="body"/>
          </p:nvPr>
        </p:nvSpPr>
        <p:spPr>
          <a:xfrm>
            <a:off x="235500" y="1010100"/>
            <a:ext cx="4336500" cy="3743400"/>
          </a:xfrm>
          <a:prstGeom prst="rect">
            <a:avLst/>
          </a:prstGeom>
        </p:spPr>
        <p:txBody>
          <a:bodyPr anchorCtr="0" anchor="t" bIns="91425" lIns="91425" spcFirstLastPara="1" rIns="91425" wrap="square" tIns="91425">
            <a:noAutofit/>
          </a:bodyPr>
          <a:lstStyle/>
          <a:p>
            <a:pPr indent="-330200" lvl="0" marL="457200" rtl="0" algn="l">
              <a:spcBef>
                <a:spcPts val="0"/>
              </a:spcBef>
              <a:spcAft>
                <a:spcPts val="0"/>
              </a:spcAft>
              <a:buClr>
                <a:srgbClr val="617287"/>
              </a:buClr>
              <a:buSzPts val="1600"/>
              <a:buChar char="●"/>
            </a:pPr>
            <a:r>
              <a:rPr b="1" lang="en" sz="1600">
                <a:solidFill>
                  <a:srgbClr val="617287"/>
                </a:solidFill>
              </a:rPr>
              <a:t>Correct</a:t>
            </a:r>
            <a:r>
              <a:rPr lang="en" sz="1600">
                <a:solidFill>
                  <a:srgbClr val="617287"/>
                </a:solidFill>
              </a:rPr>
              <a:t> your bot’s predictions as you go</a:t>
            </a:r>
            <a:endParaRPr sz="1600">
              <a:solidFill>
                <a:srgbClr val="617287"/>
              </a:solidFill>
            </a:endParaRPr>
          </a:p>
          <a:p>
            <a:pPr indent="0" lvl="0" marL="0" rtl="0" algn="l">
              <a:spcBef>
                <a:spcPts val="0"/>
              </a:spcBef>
              <a:spcAft>
                <a:spcPts val="0"/>
              </a:spcAft>
              <a:buNone/>
            </a:pPr>
            <a:r>
              <a:t/>
            </a:r>
            <a:endParaRPr sz="1600">
              <a:solidFill>
                <a:srgbClr val="617287"/>
              </a:solidFill>
            </a:endParaRPr>
          </a:p>
          <a:p>
            <a:pPr indent="0" lvl="0" marL="0" rtl="0" algn="l">
              <a:spcBef>
                <a:spcPts val="0"/>
              </a:spcBef>
              <a:spcAft>
                <a:spcPts val="0"/>
              </a:spcAft>
              <a:buNone/>
            </a:pPr>
            <a:r>
              <a:t/>
            </a:r>
            <a:endParaRPr sz="1600">
              <a:solidFill>
                <a:srgbClr val="617287"/>
              </a:solidFill>
            </a:endParaRPr>
          </a:p>
          <a:p>
            <a:pPr indent="0" lvl="0" marL="0" rtl="0" algn="l">
              <a:spcBef>
                <a:spcPts val="0"/>
              </a:spcBef>
              <a:spcAft>
                <a:spcPts val="0"/>
              </a:spcAft>
              <a:buNone/>
            </a:pPr>
            <a:r>
              <a:t/>
            </a:r>
            <a:endParaRPr sz="1600">
              <a:solidFill>
                <a:srgbClr val="617287"/>
              </a:solidFill>
            </a:endParaRPr>
          </a:p>
          <a:p>
            <a:pPr indent="0" lvl="0" marL="0" rtl="0" algn="l">
              <a:spcBef>
                <a:spcPts val="0"/>
              </a:spcBef>
              <a:spcAft>
                <a:spcPts val="0"/>
              </a:spcAft>
              <a:buNone/>
            </a:pPr>
            <a:r>
              <a:t/>
            </a:r>
            <a:endParaRPr sz="1600">
              <a:solidFill>
                <a:srgbClr val="617287"/>
              </a:solidFill>
            </a:endParaRPr>
          </a:p>
          <a:p>
            <a:pPr indent="-330200" lvl="0" marL="457200" rtl="0" algn="l">
              <a:spcBef>
                <a:spcPts val="0"/>
              </a:spcBef>
              <a:spcAft>
                <a:spcPts val="0"/>
              </a:spcAft>
              <a:buClr>
                <a:srgbClr val="617287"/>
              </a:buClr>
              <a:buSzPts val="1600"/>
              <a:buChar char="●"/>
            </a:pPr>
            <a:r>
              <a:rPr lang="en" sz="1600">
                <a:solidFill>
                  <a:srgbClr val="617287"/>
                </a:solidFill>
              </a:rPr>
              <a:t>Save conversations as </a:t>
            </a:r>
            <a:r>
              <a:rPr b="1" lang="en" sz="1600">
                <a:solidFill>
                  <a:srgbClr val="617287"/>
                </a:solidFill>
              </a:rPr>
              <a:t>training stories</a:t>
            </a:r>
            <a:r>
              <a:rPr lang="en" sz="1600">
                <a:solidFill>
                  <a:srgbClr val="617287"/>
                </a:solidFill>
              </a:rPr>
              <a:t> or </a:t>
            </a:r>
            <a:r>
              <a:rPr b="1" lang="en" sz="1600">
                <a:solidFill>
                  <a:srgbClr val="617287"/>
                </a:solidFill>
              </a:rPr>
              <a:t>E2E stories</a:t>
            </a:r>
            <a:endParaRPr b="1" sz="1600">
              <a:solidFill>
                <a:srgbClr val="617287"/>
              </a:solidFill>
            </a:endParaRPr>
          </a:p>
        </p:txBody>
      </p:sp>
      <p:sp>
        <p:nvSpPr>
          <p:cNvPr id="1780" name="Google Shape;1780;p229"/>
          <p:cNvSpPr txBox="1"/>
          <p:nvPr/>
        </p:nvSpPr>
        <p:spPr>
          <a:xfrm>
            <a:off x="1493275" y="222850"/>
            <a:ext cx="7262700" cy="323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b="1" lang="en" sz="1000">
                <a:solidFill>
                  <a:srgbClr val="757575"/>
                </a:solidFill>
                <a:latin typeface="Source Sans Pro"/>
                <a:ea typeface="Source Sans Pro"/>
                <a:cs typeface="Source Sans Pro"/>
                <a:sym typeface="Source Sans Pro"/>
              </a:rPr>
              <a:t>RASA DEEP DIVE</a:t>
            </a:r>
            <a:endParaRPr b="1" sz="1000">
              <a:solidFill>
                <a:srgbClr val="757575"/>
              </a:solidFill>
              <a:latin typeface="Source Sans Pro"/>
              <a:ea typeface="Source Sans Pro"/>
              <a:cs typeface="Source Sans Pro"/>
              <a:sym typeface="Source Sans Pro"/>
            </a:endParaRPr>
          </a:p>
        </p:txBody>
      </p:sp>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4" name="Shape 1784"/>
        <p:cNvGrpSpPr/>
        <p:nvPr/>
      </p:nvGrpSpPr>
      <p:grpSpPr>
        <a:xfrm>
          <a:off x="0" y="0"/>
          <a:ext cx="0" cy="0"/>
          <a:chOff x="0" y="0"/>
          <a:chExt cx="0" cy="0"/>
        </a:xfrm>
      </p:grpSpPr>
      <p:sp>
        <p:nvSpPr>
          <p:cNvPr id="1785" name="Google Shape;1785;p230"/>
          <p:cNvSpPr txBox="1"/>
          <p:nvPr>
            <p:ph type="title"/>
          </p:nvPr>
        </p:nvSpPr>
        <p:spPr>
          <a:xfrm>
            <a:off x="1659200" y="394525"/>
            <a:ext cx="70968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a:t>
            </a:r>
            <a:r>
              <a:rPr lang="en"/>
              <a:t>un `rasa test` locally when building a minimum viable assistant</a:t>
            </a:r>
            <a:endParaRPr/>
          </a:p>
        </p:txBody>
      </p:sp>
      <p:sp>
        <p:nvSpPr>
          <p:cNvPr id="1786" name="Google Shape;1786;p230"/>
          <p:cNvSpPr txBox="1"/>
          <p:nvPr>
            <p:ph idx="2" type="title"/>
          </p:nvPr>
        </p:nvSpPr>
        <p:spPr>
          <a:xfrm>
            <a:off x="1659200" y="222850"/>
            <a:ext cx="70968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Testing</a:t>
            </a:r>
            <a:endParaRPr/>
          </a:p>
        </p:txBody>
      </p:sp>
      <p:pic>
        <p:nvPicPr>
          <p:cNvPr id="1787" name="Google Shape;1787;p230"/>
          <p:cNvPicPr preferRelativeResize="0"/>
          <p:nvPr/>
        </p:nvPicPr>
        <p:blipFill>
          <a:blip r:embed="rId3">
            <a:alphaModFix/>
          </a:blip>
          <a:stretch>
            <a:fillRect/>
          </a:stretch>
        </p:blipFill>
        <p:spPr>
          <a:xfrm>
            <a:off x="309795" y="1710626"/>
            <a:ext cx="3593056" cy="2481547"/>
          </a:xfrm>
          <a:prstGeom prst="rect">
            <a:avLst/>
          </a:prstGeom>
          <a:noFill/>
          <a:ln>
            <a:noFill/>
          </a:ln>
        </p:spPr>
      </p:pic>
      <p:pic>
        <p:nvPicPr>
          <p:cNvPr id="1788" name="Google Shape;1788;p230"/>
          <p:cNvPicPr preferRelativeResize="0"/>
          <p:nvPr/>
        </p:nvPicPr>
        <p:blipFill>
          <a:blip r:embed="rId4">
            <a:alphaModFix/>
          </a:blip>
          <a:stretch>
            <a:fillRect/>
          </a:stretch>
        </p:blipFill>
        <p:spPr>
          <a:xfrm>
            <a:off x="4030051" y="1710625"/>
            <a:ext cx="4804146" cy="2481549"/>
          </a:xfrm>
          <a:prstGeom prst="rect">
            <a:avLst/>
          </a:prstGeom>
          <a:noFill/>
          <a:ln>
            <a:noFill/>
          </a:ln>
        </p:spPr>
      </p:pic>
      <p:sp>
        <p:nvSpPr>
          <p:cNvPr id="1789" name="Google Shape;1789;p230"/>
          <p:cNvSpPr txBox="1"/>
          <p:nvPr>
            <p:ph idx="1" type="body"/>
          </p:nvPr>
        </p:nvSpPr>
        <p:spPr>
          <a:xfrm>
            <a:off x="235500" y="1056325"/>
            <a:ext cx="8520600" cy="578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t>Test your model after training to make development more productive and reliable</a:t>
            </a:r>
            <a:endParaRPr sz="1800"/>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3" name="Shape 1793"/>
        <p:cNvGrpSpPr/>
        <p:nvPr/>
      </p:nvGrpSpPr>
      <p:grpSpPr>
        <a:xfrm>
          <a:off x="0" y="0"/>
          <a:ext cx="0" cy="0"/>
          <a:chOff x="0" y="0"/>
          <a:chExt cx="0" cy="0"/>
        </a:xfrm>
      </p:grpSpPr>
      <p:sp>
        <p:nvSpPr>
          <p:cNvPr id="1794" name="Google Shape;1794;p231"/>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Adding custom actions and implementing forms</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sp>
        <p:nvSpPr>
          <p:cNvPr id="1799" name="Google Shape;1799;p232"/>
          <p:cNvSpPr txBox="1"/>
          <p:nvPr>
            <p:ph type="title"/>
          </p:nvPr>
        </p:nvSpPr>
        <p:spPr>
          <a:xfrm>
            <a:off x="1258675"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Agenda</a:t>
            </a:r>
            <a:endParaRPr/>
          </a:p>
        </p:txBody>
      </p:sp>
      <p:sp>
        <p:nvSpPr>
          <p:cNvPr id="1800" name="Google Shape;1800;p232"/>
          <p:cNvSpPr txBox="1"/>
          <p:nvPr>
            <p:ph idx="2" type="title"/>
          </p:nvPr>
        </p:nvSpPr>
        <p:spPr>
          <a:xfrm>
            <a:off x="1258675"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a:t>
            </a:r>
            <a:endParaRPr/>
          </a:p>
        </p:txBody>
      </p:sp>
      <p:sp>
        <p:nvSpPr>
          <p:cNvPr id="1801" name="Google Shape;1801;p232"/>
          <p:cNvSpPr txBox="1"/>
          <p:nvPr>
            <p:ph idx="1" type="body"/>
          </p:nvPr>
        </p:nvSpPr>
        <p:spPr>
          <a:xfrm>
            <a:off x="235500" y="835800"/>
            <a:ext cx="8520600" cy="3471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en" sz="1250">
                <a:solidFill>
                  <a:srgbClr val="666666"/>
                </a:solidFill>
              </a:rPr>
              <a:t>Day 1: Welcome and deep dive into Rasa</a:t>
            </a:r>
            <a:endParaRPr b="1" sz="1250">
              <a:solidFill>
                <a:srgbClr val="666666"/>
              </a:solidFill>
            </a:endParaRPr>
          </a:p>
          <a:p>
            <a:pPr indent="-307975" lvl="0" marL="457200" rtl="0" algn="l">
              <a:spcBef>
                <a:spcPts val="1600"/>
              </a:spcBef>
              <a:spcAft>
                <a:spcPts val="0"/>
              </a:spcAft>
              <a:buClr>
                <a:srgbClr val="666666"/>
              </a:buClr>
              <a:buSzPts val="1250"/>
              <a:buChar char="●"/>
            </a:pPr>
            <a:r>
              <a:rPr lang="en" sz="1250">
                <a:solidFill>
                  <a:srgbClr val="666666"/>
                </a:solidFill>
              </a:rPr>
              <a:t>Welcome! 👋</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Intro to Rasa</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Conversation Design</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Deep dive into NLU</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Deep dive into dialogue policies</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CDD and testing</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Demo</a:t>
            </a:r>
            <a:endParaRPr sz="1250">
              <a:solidFill>
                <a:srgbClr val="666666"/>
              </a:solidFill>
            </a:endParaRPr>
          </a:p>
          <a:p>
            <a:pPr indent="0" lvl="0" marL="0" rtl="0" algn="l">
              <a:spcBef>
                <a:spcPts val="1600"/>
              </a:spcBef>
              <a:spcAft>
                <a:spcPts val="0"/>
              </a:spcAft>
              <a:buNone/>
            </a:pPr>
            <a:r>
              <a:rPr b="1" lang="en" sz="1250">
                <a:solidFill>
                  <a:srgbClr val="666666"/>
                </a:solidFill>
              </a:rPr>
              <a:t>Day 2: Adding custom actions, forms and improving your assistant using Rasa X</a:t>
            </a:r>
            <a:endParaRPr sz="1250">
              <a:solidFill>
                <a:srgbClr val="666666"/>
              </a:solidFill>
            </a:endParaRPr>
          </a:p>
          <a:p>
            <a:pPr indent="-307975" lvl="0" marL="457200" rtl="0" algn="l">
              <a:spcBef>
                <a:spcPts val="1600"/>
              </a:spcBef>
              <a:spcAft>
                <a:spcPts val="0"/>
              </a:spcAft>
              <a:buClr>
                <a:srgbClr val="666666"/>
              </a:buClr>
              <a:buSzPts val="1250"/>
              <a:buChar char="●"/>
            </a:pPr>
            <a:r>
              <a:rPr lang="en" sz="1250">
                <a:solidFill>
                  <a:srgbClr val="666666"/>
                </a:solidFill>
              </a:rPr>
              <a:t>Events and Slots</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Custom actions and Forms</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Improving the assistant using Rasa X</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Connecting the assistant to the external messaging channels</a:t>
            </a:r>
            <a:endParaRPr sz="1250">
              <a:solidFill>
                <a:srgbClr val="666666"/>
              </a:solidFill>
            </a:endParaRPr>
          </a:p>
          <a:p>
            <a:pPr indent="-307975" lvl="0" marL="457200" rtl="0" algn="l">
              <a:spcBef>
                <a:spcPts val="0"/>
              </a:spcBef>
              <a:spcAft>
                <a:spcPts val="0"/>
              </a:spcAft>
              <a:buClr>
                <a:srgbClr val="666666"/>
              </a:buClr>
              <a:buSzPts val="1250"/>
              <a:buChar char="●"/>
            </a:pPr>
            <a:r>
              <a:rPr lang="en" sz="1250">
                <a:solidFill>
                  <a:srgbClr val="666666"/>
                </a:solidFill>
              </a:rPr>
              <a:t>What’s next</a:t>
            </a:r>
            <a:endParaRPr sz="1250">
              <a:solidFill>
                <a:srgbClr val="666666"/>
              </a:solidFill>
            </a:endParaRPr>
          </a:p>
          <a:p>
            <a:pPr indent="0" lvl="0" marL="0" rtl="0" algn="l">
              <a:spcBef>
                <a:spcPts val="1600"/>
              </a:spcBef>
              <a:spcAft>
                <a:spcPts val="0"/>
              </a:spcAft>
              <a:buNone/>
            </a:pPr>
            <a:r>
              <a:t/>
            </a:r>
            <a:endParaRPr b="1" sz="1300">
              <a:solidFill>
                <a:srgbClr val="434343"/>
              </a:solidFill>
            </a:endParaRPr>
          </a:p>
          <a:p>
            <a:pPr indent="0" lvl="0" marL="0" rtl="0" algn="l">
              <a:spcBef>
                <a:spcPts val="1600"/>
              </a:spcBef>
              <a:spcAft>
                <a:spcPts val="1600"/>
              </a:spcAft>
              <a:buNone/>
            </a:pPr>
            <a:r>
              <a:t/>
            </a:r>
            <a:endParaRPr sz="1300">
              <a:solidFill>
                <a:srgbClr val="666666"/>
              </a:solidFil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5" name="Shape 1805"/>
        <p:cNvGrpSpPr/>
        <p:nvPr/>
      </p:nvGrpSpPr>
      <p:grpSpPr>
        <a:xfrm>
          <a:off x="0" y="0"/>
          <a:ext cx="0" cy="0"/>
          <a:chOff x="0" y="0"/>
          <a:chExt cx="0" cy="0"/>
        </a:xfrm>
      </p:grpSpPr>
      <p:sp>
        <p:nvSpPr>
          <p:cNvPr id="1806" name="Google Shape;1806;p233"/>
          <p:cNvSpPr txBox="1"/>
          <p:nvPr>
            <p:ph type="title"/>
          </p:nvPr>
        </p:nvSpPr>
        <p:spPr>
          <a:xfrm>
            <a:off x="1300150"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Day 2: Roadmap for the first half of the day</a:t>
            </a:r>
            <a:endParaRPr/>
          </a:p>
        </p:txBody>
      </p:sp>
      <p:sp>
        <p:nvSpPr>
          <p:cNvPr id="1807" name="Google Shape;1807;p233"/>
          <p:cNvSpPr txBox="1"/>
          <p:nvPr>
            <p:ph idx="2" type="title"/>
          </p:nvPr>
        </p:nvSpPr>
        <p:spPr>
          <a:xfrm>
            <a:off x="130015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CERTIFICATION WORKSHOP</a:t>
            </a:r>
            <a:endParaRPr/>
          </a:p>
        </p:txBody>
      </p:sp>
      <p:sp>
        <p:nvSpPr>
          <p:cNvPr id="1808" name="Google Shape;1808;p233"/>
          <p:cNvSpPr txBox="1"/>
          <p:nvPr>
            <p:ph idx="1" type="body"/>
          </p:nvPr>
        </p:nvSpPr>
        <p:spPr>
          <a:xfrm>
            <a:off x="235500" y="928325"/>
            <a:ext cx="8520600" cy="34719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solidFill>
                <a:srgbClr val="617287"/>
              </a:solidFill>
            </a:endParaRPr>
          </a:p>
          <a:p>
            <a:pPr indent="0" lvl="0" marL="0" rtl="0" algn="l">
              <a:lnSpc>
                <a:spcPct val="115000"/>
              </a:lnSpc>
              <a:spcBef>
                <a:spcPts val="1600"/>
              </a:spcBef>
              <a:spcAft>
                <a:spcPts val="0"/>
              </a:spcAft>
              <a:buNone/>
            </a:pPr>
            <a:r>
              <a:rPr lang="en">
                <a:solidFill>
                  <a:srgbClr val="617287"/>
                </a:solidFill>
              </a:rPr>
              <a:t>Part 1:</a:t>
            </a:r>
            <a:endParaRPr>
              <a:solidFill>
                <a:srgbClr val="617287"/>
              </a:solidFill>
            </a:endParaRPr>
          </a:p>
          <a:p>
            <a:pPr indent="-317500" lvl="0" marL="457200" rtl="0" algn="l">
              <a:lnSpc>
                <a:spcPct val="115000"/>
              </a:lnSpc>
              <a:spcBef>
                <a:spcPts val="1600"/>
              </a:spcBef>
              <a:spcAft>
                <a:spcPts val="0"/>
              </a:spcAft>
              <a:buClr>
                <a:srgbClr val="617287"/>
              </a:buClr>
              <a:buSzPts val="1400"/>
              <a:buChar char="●"/>
            </a:pPr>
            <a:r>
              <a:rPr lang="en">
                <a:solidFill>
                  <a:srgbClr val="617287"/>
                </a:solidFill>
              </a:rPr>
              <a:t>Rasa events and slots: talk and coding together</a:t>
            </a:r>
            <a:endParaRPr>
              <a:solidFill>
                <a:srgbClr val="617287"/>
              </a:solidFill>
            </a:endParaRPr>
          </a:p>
          <a:p>
            <a:pPr indent="-317500" lvl="0" marL="457200" rtl="0" algn="l">
              <a:lnSpc>
                <a:spcPct val="115000"/>
              </a:lnSpc>
              <a:spcBef>
                <a:spcPts val="0"/>
              </a:spcBef>
              <a:spcAft>
                <a:spcPts val="0"/>
              </a:spcAft>
              <a:buClr>
                <a:srgbClr val="617287"/>
              </a:buClr>
              <a:buSzPts val="1400"/>
              <a:buChar char="●"/>
            </a:pPr>
            <a:r>
              <a:rPr lang="en">
                <a:solidFill>
                  <a:srgbClr val="617287"/>
                </a:solidFill>
              </a:rPr>
              <a:t>Custom actions: talk and coding together</a:t>
            </a:r>
            <a:endParaRPr>
              <a:solidFill>
                <a:srgbClr val="617287"/>
              </a:solidFill>
            </a:endParaRPr>
          </a:p>
          <a:p>
            <a:pPr indent="-317500" lvl="0" marL="457200" rtl="0" algn="l">
              <a:lnSpc>
                <a:spcPct val="115000"/>
              </a:lnSpc>
              <a:spcBef>
                <a:spcPts val="0"/>
              </a:spcBef>
              <a:spcAft>
                <a:spcPts val="0"/>
              </a:spcAft>
              <a:buClr>
                <a:srgbClr val="617287"/>
              </a:buClr>
              <a:buSzPts val="1400"/>
              <a:buChar char="●"/>
            </a:pPr>
            <a:r>
              <a:rPr lang="en">
                <a:solidFill>
                  <a:srgbClr val="617287"/>
                </a:solidFill>
              </a:rPr>
              <a:t>Short break 🧁</a:t>
            </a:r>
            <a:endParaRPr>
              <a:solidFill>
                <a:srgbClr val="617287"/>
              </a:solidFill>
            </a:endParaRPr>
          </a:p>
          <a:p>
            <a:pPr indent="0" lvl="0" marL="0" rtl="0" algn="l">
              <a:lnSpc>
                <a:spcPct val="115000"/>
              </a:lnSpc>
              <a:spcBef>
                <a:spcPts val="1600"/>
              </a:spcBef>
              <a:spcAft>
                <a:spcPts val="0"/>
              </a:spcAft>
              <a:buNone/>
            </a:pPr>
            <a:r>
              <a:rPr lang="en">
                <a:solidFill>
                  <a:srgbClr val="617287"/>
                </a:solidFill>
              </a:rPr>
              <a:t>Part 2:</a:t>
            </a:r>
            <a:endParaRPr>
              <a:solidFill>
                <a:srgbClr val="617287"/>
              </a:solidFill>
            </a:endParaRPr>
          </a:p>
          <a:p>
            <a:pPr indent="-317500" lvl="0" marL="457200" rtl="0" algn="l">
              <a:lnSpc>
                <a:spcPct val="115000"/>
              </a:lnSpc>
              <a:spcBef>
                <a:spcPts val="1600"/>
              </a:spcBef>
              <a:spcAft>
                <a:spcPts val="0"/>
              </a:spcAft>
              <a:buClr>
                <a:srgbClr val="617287"/>
              </a:buClr>
              <a:buSzPts val="1400"/>
              <a:buChar char="●"/>
            </a:pPr>
            <a:r>
              <a:rPr lang="en">
                <a:solidFill>
                  <a:srgbClr val="617287"/>
                </a:solidFill>
              </a:rPr>
              <a:t>Forms: talk and coding together</a:t>
            </a:r>
            <a:endParaRPr>
              <a:solidFill>
                <a:srgbClr val="617287"/>
              </a:solidFill>
            </a:endParaRPr>
          </a:p>
          <a:p>
            <a:pPr indent="-317500" lvl="0" marL="457200" rtl="0" algn="l">
              <a:lnSpc>
                <a:spcPct val="115000"/>
              </a:lnSpc>
              <a:spcBef>
                <a:spcPts val="0"/>
              </a:spcBef>
              <a:spcAft>
                <a:spcPts val="0"/>
              </a:spcAft>
              <a:buClr>
                <a:srgbClr val="617287"/>
              </a:buClr>
              <a:buSzPts val="1400"/>
              <a:buChar char="●"/>
            </a:pPr>
            <a:r>
              <a:rPr lang="en">
                <a:solidFill>
                  <a:srgbClr val="617287"/>
                </a:solidFill>
              </a:rPr>
              <a:t>Recap and Q&amp;A</a:t>
            </a:r>
            <a:endParaRPr>
              <a:solidFill>
                <a:srgbClr val="617287"/>
              </a:solidFill>
            </a:endParaRPr>
          </a:p>
          <a:p>
            <a:pPr indent="0" lvl="0" marL="457200" rtl="0" algn="l">
              <a:spcBef>
                <a:spcPts val="1600"/>
              </a:spcBef>
              <a:spcAft>
                <a:spcPts val="1600"/>
              </a:spcAft>
              <a:buNone/>
            </a:pPr>
            <a:r>
              <a:t/>
            </a:r>
            <a:endParaRPr>
              <a:solidFill>
                <a:srgbClr val="617287"/>
              </a:solidFill>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2" name="Shape 1812"/>
        <p:cNvGrpSpPr/>
        <p:nvPr/>
      </p:nvGrpSpPr>
      <p:grpSpPr>
        <a:xfrm>
          <a:off x="0" y="0"/>
          <a:ext cx="0" cy="0"/>
          <a:chOff x="0" y="0"/>
          <a:chExt cx="0" cy="0"/>
        </a:xfrm>
      </p:grpSpPr>
      <p:sp>
        <p:nvSpPr>
          <p:cNvPr id="1813" name="Google Shape;1813;p234"/>
          <p:cNvSpPr txBox="1"/>
          <p:nvPr>
            <p:ph type="title"/>
          </p:nvPr>
        </p:nvSpPr>
        <p:spPr>
          <a:xfrm>
            <a:off x="1341625"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latin typeface="Source Sans Pro"/>
                <a:ea typeface="Source Sans Pro"/>
                <a:cs typeface="Source Sans Pro"/>
                <a:sym typeface="Source Sans Pro"/>
              </a:rPr>
              <a:t>Rasa Open Source</a:t>
            </a:r>
            <a:endParaRPr>
              <a:latin typeface="Source Sans Pro"/>
              <a:ea typeface="Source Sans Pro"/>
              <a:cs typeface="Source Sans Pro"/>
              <a:sym typeface="Source Sans Pro"/>
            </a:endParaRPr>
          </a:p>
        </p:txBody>
      </p:sp>
      <p:sp>
        <p:nvSpPr>
          <p:cNvPr id="1814" name="Google Shape;1814;p234"/>
          <p:cNvSpPr/>
          <p:nvPr/>
        </p:nvSpPr>
        <p:spPr>
          <a:xfrm>
            <a:off x="2749300" y="1283975"/>
            <a:ext cx="5043300" cy="3401100"/>
          </a:xfrm>
          <a:prstGeom prst="rect">
            <a:avLst/>
          </a:prstGeom>
          <a:solidFill>
            <a:srgbClr val="FFFFFF"/>
          </a:solidFill>
          <a:ln cap="flat" cmpd="sng" w="19050">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t/>
            </a:r>
            <a:endParaRPr b="1">
              <a:solidFill>
                <a:srgbClr val="5A17EE"/>
              </a:solidFill>
              <a:latin typeface="Source Sans Pro"/>
              <a:ea typeface="Source Sans Pro"/>
              <a:cs typeface="Source Sans Pro"/>
              <a:sym typeface="Source Sans Pro"/>
            </a:endParaRPr>
          </a:p>
        </p:txBody>
      </p:sp>
      <p:sp>
        <p:nvSpPr>
          <p:cNvPr id="1815" name="Google Shape;1815;p234"/>
          <p:cNvSpPr txBox="1"/>
          <p:nvPr>
            <p:ph idx="2" type="title"/>
          </p:nvPr>
        </p:nvSpPr>
        <p:spPr>
          <a:xfrm>
            <a:off x="1341625"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RASA OPEN SOURCE</a:t>
            </a:r>
            <a:endParaRPr/>
          </a:p>
        </p:txBody>
      </p:sp>
      <p:sp>
        <p:nvSpPr>
          <p:cNvPr id="1816" name="Google Shape;1816;p234"/>
          <p:cNvSpPr/>
          <p:nvPr/>
        </p:nvSpPr>
        <p:spPr>
          <a:xfrm>
            <a:off x="6294500" y="2371000"/>
            <a:ext cx="12411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ML-based Dialogue Management</a:t>
            </a:r>
            <a:endParaRPr b="1">
              <a:solidFill>
                <a:srgbClr val="5A17EE"/>
              </a:solidFill>
              <a:latin typeface="Source Sans Pro"/>
              <a:ea typeface="Source Sans Pro"/>
              <a:cs typeface="Source Sans Pro"/>
              <a:sym typeface="Source Sans Pro"/>
            </a:endParaRPr>
          </a:p>
        </p:txBody>
      </p:sp>
      <p:sp>
        <p:nvSpPr>
          <p:cNvPr id="1817" name="Google Shape;1817;p234"/>
          <p:cNvSpPr/>
          <p:nvPr/>
        </p:nvSpPr>
        <p:spPr>
          <a:xfrm>
            <a:off x="4719150" y="1416400"/>
            <a:ext cx="1413900" cy="9546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r>
              <a:rPr b="1" lang="en">
                <a:solidFill>
                  <a:srgbClr val="5A17EE"/>
                </a:solidFill>
                <a:latin typeface="Source Sans Pro"/>
                <a:ea typeface="Source Sans Pro"/>
                <a:cs typeface="Source Sans Pro"/>
                <a:sym typeface="Source Sans Pro"/>
              </a:rPr>
              <a:t>Natural Language Understanding</a:t>
            </a:r>
            <a:endParaRPr b="1">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660066"/>
              </a:buClr>
              <a:buFont typeface="Karla"/>
              <a:buNone/>
            </a:pPr>
            <a:br>
              <a:rPr b="1" lang="en">
                <a:solidFill>
                  <a:srgbClr val="5A17EE"/>
                </a:solidFill>
                <a:latin typeface="Source Sans Pro"/>
                <a:ea typeface="Source Sans Pro"/>
                <a:cs typeface="Source Sans Pro"/>
                <a:sym typeface="Source Sans Pro"/>
              </a:rPr>
            </a:br>
            <a:endParaRPr b="1">
              <a:solidFill>
                <a:srgbClr val="5A17EE"/>
              </a:solidFill>
              <a:latin typeface="Source Sans Pro"/>
              <a:ea typeface="Source Sans Pro"/>
              <a:cs typeface="Source Sans Pro"/>
              <a:sym typeface="Source Sans Pro"/>
            </a:endParaRPr>
          </a:p>
        </p:txBody>
      </p:sp>
      <p:sp>
        <p:nvSpPr>
          <p:cNvPr id="1818" name="Google Shape;1818;p234"/>
          <p:cNvSpPr/>
          <p:nvPr/>
        </p:nvSpPr>
        <p:spPr>
          <a:xfrm>
            <a:off x="4719150" y="3414401"/>
            <a:ext cx="1413900" cy="12591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lang="en">
                <a:solidFill>
                  <a:srgbClr val="5A17EE"/>
                </a:solidFill>
                <a:latin typeface="Source Sans Pro"/>
                <a:ea typeface="Source Sans Pro"/>
                <a:cs typeface="Source Sans Pro"/>
                <a:sym typeface="Source Sans Pro"/>
              </a:rPr>
              <a:t>Response Selection</a:t>
            </a:r>
            <a:endParaRPr>
              <a:solidFill>
                <a:srgbClr val="757575"/>
              </a:solidFill>
              <a:latin typeface="Source Sans Pro"/>
              <a:ea typeface="Source Sans Pro"/>
              <a:cs typeface="Source Sans Pro"/>
              <a:sym typeface="Source Sans Pro"/>
            </a:endParaRPr>
          </a:p>
        </p:txBody>
      </p:sp>
      <p:sp>
        <p:nvSpPr>
          <p:cNvPr id="1819" name="Google Shape;1819;p234"/>
          <p:cNvSpPr/>
          <p:nvPr/>
        </p:nvSpPr>
        <p:spPr>
          <a:xfrm>
            <a:off x="3014550" y="2274550"/>
            <a:ext cx="1241100" cy="1576200"/>
          </a:xfrm>
          <a:prstGeom prst="rect">
            <a:avLst/>
          </a:prstGeom>
          <a:solidFill>
            <a:srgbClr val="FFFFFF"/>
          </a:solidFill>
          <a:ln cap="flat" cmpd="sng" w="9525">
            <a:solidFill>
              <a:srgbClr val="EFEFEF"/>
            </a:solidFill>
            <a:prstDash val="solid"/>
            <a:round/>
            <a:headEnd len="sm" w="sm" type="none"/>
            <a:tailEnd len="sm" w="sm" type="none"/>
          </a:ln>
          <a:effectLst>
            <a:outerShdw blurRad="57150" rotWithShape="0" algn="bl" dir="5400000" dist="19050">
              <a:srgbClr val="D9D9D9">
                <a:alpha val="19000"/>
              </a:srgbClr>
            </a:outerShdw>
          </a:effectLst>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660066"/>
              </a:buClr>
              <a:buFont typeface="Karla"/>
              <a:buNone/>
            </a:pPr>
            <a:r>
              <a:rPr b="1" i="0" lang="en" sz="1400" u="none" cap="none" strike="noStrike">
                <a:solidFill>
                  <a:srgbClr val="5A17EE"/>
                </a:solidFill>
                <a:latin typeface="Source Sans Pro"/>
                <a:ea typeface="Source Sans Pro"/>
                <a:cs typeface="Source Sans Pro"/>
                <a:sym typeface="Source Sans Pro"/>
              </a:rPr>
              <a:t>Connector Modules</a:t>
            </a:r>
            <a:endParaRPr>
              <a:solidFill>
                <a:srgbClr val="5A17EE"/>
              </a:solidFill>
              <a:latin typeface="Source Sans Pro"/>
              <a:ea typeface="Source Sans Pro"/>
              <a:cs typeface="Source Sans Pro"/>
              <a:sym typeface="Source Sans Pro"/>
            </a:endParaRPr>
          </a:p>
          <a:p>
            <a:pPr indent="0" lvl="0" marL="0" marR="0" rtl="0" algn="ctr">
              <a:lnSpc>
                <a:spcPct val="100000"/>
              </a:lnSpc>
              <a:spcBef>
                <a:spcPts val="0"/>
              </a:spcBef>
              <a:spcAft>
                <a:spcPts val="0"/>
              </a:spcAft>
              <a:buClr>
                <a:srgbClr val="757575"/>
              </a:buClr>
              <a:buFont typeface="Karla"/>
              <a:buNone/>
            </a:pPr>
            <a:br>
              <a:rPr i="0" lang="en" sz="1400" u="none" cap="none" strike="noStrike">
                <a:solidFill>
                  <a:srgbClr val="617287"/>
                </a:solidFill>
                <a:latin typeface="Source Sans Pro"/>
                <a:ea typeface="Source Sans Pro"/>
                <a:cs typeface="Source Sans Pro"/>
                <a:sym typeface="Source Sans Pro"/>
              </a:rPr>
            </a:br>
            <a:r>
              <a:rPr lang="en" sz="1100">
                <a:solidFill>
                  <a:srgbClr val="617287"/>
                </a:solidFill>
                <a:latin typeface="Source Sans Pro"/>
                <a:ea typeface="Source Sans Pro"/>
                <a:cs typeface="Source Sans Pro"/>
                <a:sym typeface="Source Sans Pro"/>
              </a:rPr>
              <a:t>E</a:t>
            </a:r>
            <a:r>
              <a:rPr i="0" lang="en" sz="1100" u="none" cap="none" strike="noStrike">
                <a:solidFill>
                  <a:srgbClr val="617287"/>
                </a:solidFill>
                <a:latin typeface="Source Sans Pro"/>
                <a:ea typeface="Source Sans Pro"/>
                <a:cs typeface="Source Sans Pro"/>
                <a:sym typeface="Source Sans Pro"/>
              </a:rPr>
              <a:t>.g. </a:t>
            </a:r>
            <a:r>
              <a:rPr lang="en" sz="1100">
                <a:solidFill>
                  <a:srgbClr val="617287"/>
                </a:solidFill>
                <a:latin typeface="Source Sans Pro"/>
                <a:ea typeface="Source Sans Pro"/>
                <a:cs typeface="Source Sans Pro"/>
                <a:sym typeface="Source Sans Pro"/>
              </a:rPr>
              <a:t>Live Chat, App, Messenger</a:t>
            </a:r>
            <a:endParaRPr i="0" sz="1100" u="none" cap="none" strike="noStrike">
              <a:solidFill>
                <a:srgbClr val="617287"/>
              </a:solidFill>
              <a:latin typeface="Source Sans Pro"/>
              <a:ea typeface="Source Sans Pro"/>
              <a:cs typeface="Source Sans Pro"/>
              <a:sym typeface="Source Sans Pro"/>
            </a:endParaRPr>
          </a:p>
        </p:txBody>
      </p:sp>
      <p:cxnSp>
        <p:nvCxnSpPr>
          <p:cNvPr id="1820" name="Google Shape;1820;p234"/>
          <p:cNvCxnSpPr>
            <a:stCxn id="1819" idx="0"/>
          </p:cNvCxnSpPr>
          <p:nvPr/>
        </p:nvCxnSpPr>
        <p:spPr>
          <a:xfrm rot="-5400000">
            <a:off x="3975750" y="1528300"/>
            <a:ext cx="405600" cy="1086900"/>
          </a:xfrm>
          <a:prstGeom prst="bentConnector2">
            <a:avLst/>
          </a:prstGeom>
          <a:noFill/>
          <a:ln cap="flat" cmpd="sng" w="28575">
            <a:solidFill>
              <a:srgbClr val="5A17EE"/>
            </a:solidFill>
            <a:prstDash val="solid"/>
            <a:round/>
            <a:headEnd len="sm" w="sm" type="none"/>
            <a:tailEnd len="med" w="med" type="triangle"/>
          </a:ln>
        </p:spPr>
      </p:cxnSp>
      <p:cxnSp>
        <p:nvCxnSpPr>
          <p:cNvPr id="1821" name="Google Shape;1821;p234"/>
          <p:cNvCxnSpPr>
            <a:endCxn id="1816" idx="0"/>
          </p:cNvCxnSpPr>
          <p:nvPr/>
        </p:nvCxnSpPr>
        <p:spPr>
          <a:xfrm>
            <a:off x="6141050" y="1869100"/>
            <a:ext cx="774000" cy="501900"/>
          </a:xfrm>
          <a:prstGeom prst="bentConnector2">
            <a:avLst/>
          </a:prstGeom>
          <a:noFill/>
          <a:ln cap="flat" cmpd="sng" w="28575">
            <a:solidFill>
              <a:srgbClr val="5A17EE"/>
            </a:solidFill>
            <a:prstDash val="solid"/>
            <a:round/>
            <a:headEnd len="sm" w="sm" type="none"/>
            <a:tailEnd len="med" w="med" type="triangle"/>
          </a:ln>
        </p:spPr>
      </p:cxnSp>
      <p:cxnSp>
        <p:nvCxnSpPr>
          <p:cNvPr id="1822" name="Google Shape;1822;p234"/>
          <p:cNvCxnSpPr>
            <a:stCxn id="1816" idx="2"/>
          </p:cNvCxnSpPr>
          <p:nvPr/>
        </p:nvCxnSpPr>
        <p:spPr>
          <a:xfrm rot="5400000">
            <a:off x="6284450" y="3501100"/>
            <a:ext cx="501600" cy="759600"/>
          </a:xfrm>
          <a:prstGeom prst="bentConnector2">
            <a:avLst/>
          </a:prstGeom>
          <a:noFill/>
          <a:ln cap="flat" cmpd="sng" w="28575">
            <a:solidFill>
              <a:srgbClr val="5A17EE"/>
            </a:solidFill>
            <a:prstDash val="solid"/>
            <a:round/>
            <a:headEnd len="sm" w="sm" type="none"/>
            <a:tailEnd len="med" w="med" type="triangle"/>
          </a:ln>
        </p:spPr>
      </p:cxnSp>
      <p:cxnSp>
        <p:nvCxnSpPr>
          <p:cNvPr id="1823" name="Google Shape;1823;p234"/>
          <p:cNvCxnSpPr>
            <a:endCxn id="1819" idx="2"/>
          </p:cNvCxnSpPr>
          <p:nvPr/>
        </p:nvCxnSpPr>
        <p:spPr>
          <a:xfrm rot="10800000">
            <a:off x="3635100" y="3850750"/>
            <a:ext cx="1093800" cy="386400"/>
          </a:xfrm>
          <a:prstGeom prst="bentConnector2">
            <a:avLst/>
          </a:prstGeom>
          <a:noFill/>
          <a:ln cap="flat" cmpd="sng" w="28575">
            <a:solidFill>
              <a:srgbClr val="5A17EE"/>
            </a:solidFill>
            <a:prstDash val="solid"/>
            <a:round/>
            <a:headEnd len="sm" w="sm" type="none"/>
            <a:tailEnd len="med" w="med" type="triangle"/>
          </a:ln>
        </p:spPr>
      </p:cxnSp>
      <p:grpSp>
        <p:nvGrpSpPr>
          <p:cNvPr id="1824" name="Google Shape;1824;p234"/>
          <p:cNvGrpSpPr/>
          <p:nvPr/>
        </p:nvGrpSpPr>
        <p:grpSpPr>
          <a:xfrm>
            <a:off x="8110100" y="2023150"/>
            <a:ext cx="952800" cy="1954800"/>
            <a:chOff x="8034050" y="1672800"/>
            <a:chExt cx="952800" cy="1954800"/>
          </a:xfrm>
        </p:grpSpPr>
        <p:sp>
          <p:nvSpPr>
            <p:cNvPr id="1825" name="Google Shape;1825;p234"/>
            <p:cNvSpPr/>
            <p:nvPr/>
          </p:nvSpPr>
          <p:spPr>
            <a:xfrm>
              <a:off x="8034050" y="1672800"/>
              <a:ext cx="952800" cy="1954800"/>
            </a:xfrm>
            <a:prstGeom prst="rect">
              <a:avLst/>
            </a:prstGeom>
            <a:noFill/>
            <a:ln cap="flat" cmpd="sng" w="9525">
              <a:solidFill>
                <a:srgbClr val="EFEFEF"/>
              </a:solidFill>
              <a:prstDash val="solid"/>
              <a:round/>
              <a:headEnd len="sm" w="sm" type="none"/>
              <a:tailEnd len="sm" w="sm" type="none"/>
            </a:ln>
          </p:spPr>
          <p:txBody>
            <a:bodyPr anchorCtr="0" anchor="b" bIns="91425" lIns="91425" spcFirstLastPara="1" rIns="91425" wrap="square" tIns="91425">
              <a:noAutofit/>
            </a:bodyPr>
            <a:lstStyle/>
            <a:p>
              <a:pPr indent="0" lvl="0" marL="0" rtl="0" algn="ctr">
                <a:spcBef>
                  <a:spcPts val="0"/>
                </a:spcBef>
                <a:spcAft>
                  <a:spcPts val="0"/>
                </a:spcAft>
                <a:buNone/>
              </a:pPr>
              <a:r>
                <a:rPr lang="en" sz="1100">
                  <a:solidFill>
                    <a:srgbClr val="767777"/>
                  </a:solidFill>
                  <a:latin typeface="Source Sans Pro"/>
                  <a:ea typeface="Source Sans Pro"/>
                  <a:cs typeface="Source Sans Pro"/>
                  <a:sym typeface="Source Sans Pro"/>
                </a:rPr>
                <a:t>Backend,</a:t>
              </a:r>
              <a:endParaRPr sz="1100">
                <a:solidFill>
                  <a:srgbClr val="767777"/>
                </a:solidFill>
                <a:latin typeface="Source Sans Pro"/>
                <a:ea typeface="Source Sans Pro"/>
                <a:cs typeface="Source Sans Pro"/>
                <a:sym typeface="Source Sans Pro"/>
              </a:endParaRPr>
            </a:p>
            <a:p>
              <a:pPr indent="0" lvl="0" marL="0" rtl="0" algn="ctr">
                <a:spcBef>
                  <a:spcPts val="0"/>
                </a:spcBef>
                <a:spcAft>
                  <a:spcPts val="0"/>
                </a:spcAft>
                <a:buNone/>
              </a:pPr>
              <a:r>
                <a:rPr lang="en" sz="1100">
                  <a:solidFill>
                    <a:srgbClr val="767777"/>
                  </a:solidFill>
                  <a:latin typeface="Source Sans Pro"/>
                  <a:ea typeface="Source Sans Pro"/>
                  <a:cs typeface="Source Sans Pro"/>
                  <a:sym typeface="Source Sans Pro"/>
                </a:rPr>
                <a:t>database, API, etc.</a:t>
              </a:r>
              <a:endParaRPr sz="1100">
                <a:solidFill>
                  <a:srgbClr val="767777"/>
                </a:solidFill>
                <a:latin typeface="Source Sans Pro"/>
                <a:ea typeface="Source Sans Pro"/>
                <a:cs typeface="Source Sans Pro"/>
                <a:sym typeface="Source Sans Pro"/>
              </a:endParaRPr>
            </a:p>
          </p:txBody>
        </p:sp>
        <p:pic>
          <p:nvPicPr>
            <p:cNvPr id="1826" name="Google Shape;1826;p234"/>
            <p:cNvPicPr preferRelativeResize="0"/>
            <p:nvPr/>
          </p:nvPicPr>
          <p:blipFill>
            <a:blip r:embed="rId3">
              <a:alphaModFix/>
            </a:blip>
            <a:stretch>
              <a:fillRect/>
            </a:stretch>
          </p:blipFill>
          <p:spPr>
            <a:xfrm>
              <a:off x="8179543" y="2319292"/>
              <a:ext cx="661800" cy="661800"/>
            </a:xfrm>
            <a:prstGeom prst="rect">
              <a:avLst/>
            </a:prstGeom>
            <a:noFill/>
            <a:ln>
              <a:noFill/>
            </a:ln>
          </p:spPr>
        </p:pic>
      </p:grpSp>
      <p:cxnSp>
        <p:nvCxnSpPr>
          <p:cNvPr id="1827" name="Google Shape;1827;p234"/>
          <p:cNvCxnSpPr>
            <a:stCxn id="1816" idx="3"/>
            <a:endCxn id="1825" idx="1"/>
          </p:cNvCxnSpPr>
          <p:nvPr/>
        </p:nvCxnSpPr>
        <p:spPr>
          <a:xfrm>
            <a:off x="7535600" y="3000550"/>
            <a:ext cx="574500" cy="0"/>
          </a:xfrm>
          <a:prstGeom prst="straightConnector1">
            <a:avLst/>
          </a:prstGeom>
          <a:noFill/>
          <a:ln cap="flat" cmpd="sng" w="28575">
            <a:solidFill>
              <a:srgbClr val="5A17EE"/>
            </a:solidFill>
            <a:prstDash val="solid"/>
            <a:round/>
            <a:headEnd len="sm" w="sm" type="triangle"/>
            <a:tailEnd len="med" w="med" type="triangle"/>
          </a:ln>
        </p:spPr>
      </p:cxnSp>
      <p:pic>
        <p:nvPicPr>
          <p:cNvPr id="1828" name="Google Shape;1828;p234"/>
          <p:cNvPicPr preferRelativeResize="0"/>
          <p:nvPr/>
        </p:nvPicPr>
        <p:blipFill>
          <a:blip r:embed="rId4">
            <a:alphaModFix/>
          </a:blip>
          <a:stretch>
            <a:fillRect/>
          </a:stretch>
        </p:blipFill>
        <p:spPr>
          <a:xfrm>
            <a:off x="211425" y="2062577"/>
            <a:ext cx="568525" cy="568562"/>
          </a:xfrm>
          <a:prstGeom prst="rect">
            <a:avLst/>
          </a:prstGeom>
          <a:noFill/>
          <a:ln>
            <a:noFill/>
          </a:ln>
        </p:spPr>
      </p:pic>
      <p:sp>
        <p:nvSpPr>
          <p:cNvPr id="1829" name="Google Shape;1829;p234"/>
          <p:cNvSpPr/>
          <p:nvPr/>
        </p:nvSpPr>
        <p:spPr>
          <a:xfrm>
            <a:off x="926550" y="1915950"/>
            <a:ext cx="1490100" cy="989700"/>
          </a:xfrm>
          <a:prstGeom prst="wedgeRectCallout">
            <a:avLst>
              <a:gd fmla="val -60780" name="adj1"/>
              <a:gd fmla="val 1096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757575"/>
                </a:solidFill>
                <a:latin typeface="Source Sans Pro"/>
                <a:ea typeface="Source Sans Pro"/>
                <a:cs typeface="Source Sans Pro"/>
                <a:sym typeface="Source Sans Pro"/>
              </a:rPr>
              <a:t>“I want to change my address”</a:t>
            </a:r>
            <a:endParaRPr b="1" i="1" sz="1200">
              <a:solidFill>
                <a:srgbClr val="757575"/>
              </a:solidFill>
              <a:latin typeface="Source Sans Pro"/>
              <a:ea typeface="Source Sans Pro"/>
              <a:cs typeface="Source Sans Pro"/>
              <a:sym typeface="Source Sans Pro"/>
            </a:endParaRPr>
          </a:p>
        </p:txBody>
      </p:sp>
      <p:pic>
        <p:nvPicPr>
          <p:cNvPr id="1830" name="Google Shape;1830;p234"/>
          <p:cNvPicPr preferRelativeResize="0"/>
          <p:nvPr/>
        </p:nvPicPr>
        <p:blipFill>
          <a:blip r:embed="rId5">
            <a:alphaModFix/>
          </a:blip>
          <a:stretch>
            <a:fillRect/>
          </a:stretch>
        </p:blipFill>
        <p:spPr>
          <a:xfrm>
            <a:off x="2836275" y="1420337"/>
            <a:ext cx="574499" cy="279325"/>
          </a:xfrm>
          <a:prstGeom prst="rect">
            <a:avLst/>
          </a:prstGeom>
          <a:noFill/>
          <a:ln>
            <a:noFill/>
          </a:ln>
        </p:spPr>
      </p:pic>
      <p:cxnSp>
        <p:nvCxnSpPr>
          <p:cNvPr id="1831" name="Google Shape;1831;p234"/>
          <p:cNvCxnSpPr>
            <a:endCxn id="1829" idx="3"/>
          </p:cNvCxnSpPr>
          <p:nvPr/>
        </p:nvCxnSpPr>
        <p:spPr>
          <a:xfrm rot="10800000">
            <a:off x="2416650" y="2410800"/>
            <a:ext cx="618900" cy="0"/>
          </a:xfrm>
          <a:prstGeom prst="straightConnector1">
            <a:avLst/>
          </a:prstGeom>
          <a:noFill/>
          <a:ln cap="flat" cmpd="sng" w="28575">
            <a:solidFill>
              <a:srgbClr val="5A17EE"/>
            </a:solidFill>
            <a:prstDash val="solid"/>
            <a:round/>
            <a:headEnd len="med" w="med" type="triangle"/>
            <a:tailEnd len="med" w="med" type="none"/>
          </a:ln>
        </p:spPr>
      </p:cxnSp>
      <p:sp>
        <p:nvSpPr>
          <p:cNvPr id="1832" name="Google Shape;1832;p234"/>
          <p:cNvSpPr/>
          <p:nvPr/>
        </p:nvSpPr>
        <p:spPr>
          <a:xfrm>
            <a:off x="825800" y="3165300"/>
            <a:ext cx="1490100" cy="868800"/>
          </a:xfrm>
          <a:prstGeom prst="wedgeRectCallout">
            <a:avLst>
              <a:gd fmla="val 56100" name="adj1"/>
              <a:gd fmla="val 33708" name="adj2"/>
            </a:avLst>
          </a:prstGeom>
          <a:noFill/>
          <a:ln cap="flat" cmpd="sng" w="9525">
            <a:solidFill>
              <a:srgbClr val="EFEFE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i="1" lang="en" sz="1200">
                <a:solidFill>
                  <a:srgbClr val="5A17EE"/>
                </a:solidFill>
                <a:latin typeface="Source Sans Pro"/>
                <a:ea typeface="Source Sans Pro"/>
                <a:cs typeface="Source Sans Pro"/>
                <a:sym typeface="Source Sans Pro"/>
              </a:rPr>
              <a:t>“What’s your new address?”</a:t>
            </a:r>
            <a:endParaRPr b="1" i="1" sz="1200">
              <a:solidFill>
                <a:srgbClr val="5A17EE"/>
              </a:solidFill>
              <a:latin typeface="Source Sans Pro"/>
              <a:ea typeface="Source Sans Pro"/>
              <a:cs typeface="Source Sans Pro"/>
              <a:sym typeface="Source Sans Pro"/>
            </a:endParaRPr>
          </a:p>
        </p:txBody>
      </p:sp>
      <p:cxnSp>
        <p:nvCxnSpPr>
          <p:cNvPr id="1833" name="Google Shape;1833;p234"/>
          <p:cNvCxnSpPr/>
          <p:nvPr/>
        </p:nvCxnSpPr>
        <p:spPr>
          <a:xfrm rot="10800000">
            <a:off x="2386111" y="3521296"/>
            <a:ext cx="628500" cy="0"/>
          </a:xfrm>
          <a:prstGeom prst="straightConnector1">
            <a:avLst/>
          </a:prstGeom>
          <a:noFill/>
          <a:ln cap="flat" cmpd="sng" w="28575">
            <a:solidFill>
              <a:srgbClr val="5A17EE"/>
            </a:solidFill>
            <a:prstDash val="solid"/>
            <a:round/>
            <a:headEnd len="sm" w="sm" type="none"/>
            <a:tailEnd len="med" w="med" type="triangle"/>
          </a:ln>
        </p:spPr>
      </p:cxnSp>
      <p:pic>
        <p:nvPicPr>
          <p:cNvPr id="1834" name="Google Shape;1834;p234"/>
          <p:cNvPicPr preferRelativeResize="0"/>
          <p:nvPr/>
        </p:nvPicPr>
        <p:blipFill>
          <a:blip r:embed="rId6">
            <a:alphaModFix/>
          </a:blip>
          <a:stretch>
            <a:fillRect/>
          </a:stretch>
        </p:blipFill>
        <p:spPr>
          <a:xfrm>
            <a:off x="136700" y="3246187"/>
            <a:ext cx="618900" cy="70702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38" name="Shape 1838"/>
        <p:cNvGrpSpPr/>
        <p:nvPr/>
      </p:nvGrpSpPr>
      <p:grpSpPr>
        <a:xfrm>
          <a:off x="0" y="0"/>
          <a:ext cx="0" cy="0"/>
          <a:chOff x="0" y="0"/>
          <a:chExt cx="0" cy="0"/>
        </a:xfrm>
      </p:grpSpPr>
      <p:sp>
        <p:nvSpPr>
          <p:cNvPr id="1839" name="Google Shape;1839;p235"/>
          <p:cNvSpPr txBox="1"/>
          <p:nvPr>
            <p:ph type="title"/>
          </p:nvPr>
        </p:nvSpPr>
        <p:spPr>
          <a:xfrm>
            <a:off x="1604350"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Project setup: Files</a:t>
            </a:r>
            <a:endParaRPr/>
          </a:p>
        </p:txBody>
      </p:sp>
      <p:sp>
        <p:nvSpPr>
          <p:cNvPr id="1840" name="Google Shape;1840;p235"/>
          <p:cNvSpPr txBox="1"/>
          <p:nvPr>
            <p:ph idx="2" type="title"/>
          </p:nvPr>
        </p:nvSpPr>
        <p:spPr>
          <a:xfrm>
            <a:off x="160435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LIVE CODING: MINIMUM VIABLE ASSISTANT</a:t>
            </a:r>
            <a:endParaRPr/>
          </a:p>
        </p:txBody>
      </p:sp>
      <p:graphicFrame>
        <p:nvGraphicFramePr>
          <p:cNvPr id="1841" name="Google Shape;1841;p235"/>
          <p:cNvGraphicFramePr/>
          <p:nvPr/>
        </p:nvGraphicFramePr>
        <p:xfrm>
          <a:off x="311700" y="938650"/>
          <a:ext cx="3000000" cy="3000000"/>
        </p:xfrm>
        <a:graphic>
          <a:graphicData uri="http://schemas.openxmlformats.org/drawingml/2006/table">
            <a:tbl>
              <a:tblPr>
                <a:noFill/>
                <a:tableStyleId>{E29A89C7-3AB3-4797-B103-D5301A20506B}</a:tableStyleId>
              </a:tblPr>
              <a:tblGrid>
                <a:gridCol w="3033500"/>
                <a:gridCol w="5487100"/>
              </a:tblGrid>
              <a:tr h="4204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__init__.py</a:t>
                      </a:r>
                      <a:endParaRPr>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an empty file that helps python find your actions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actions.py</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code for your custom actions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32142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config.yml</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configuration of your NLU and Core models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32142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credentials.yml</a:t>
                      </a:r>
                      <a:endParaRPr>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details for connecting to other services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data/</a:t>
                      </a:r>
                      <a:r>
                        <a:rPr b="1" lang="en">
                          <a:solidFill>
                            <a:srgbClr val="5A17EE"/>
                          </a:solidFill>
                          <a:latin typeface="Courier New"/>
                          <a:ea typeface="Courier New"/>
                          <a:cs typeface="Courier New"/>
                          <a:sym typeface="Courier New"/>
                        </a:rPr>
                        <a:t>nlu.md</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NLU training data</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data/</a:t>
                      </a:r>
                      <a:r>
                        <a:rPr b="1" lang="en">
                          <a:solidFill>
                            <a:srgbClr val="5A17EE"/>
                          </a:solidFill>
                          <a:latin typeface="Courier New"/>
                          <a:ea typeface="Courier New"/>
                          <a:cs typeface="Courier New"/>
                          <a:sym typeface="Courier New"/>
                        </a:rPr>
                        <a:t>stories.md</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stories</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domain.yml</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assistant’s domain</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420475">
                <a:tc>
                  <a:txBody>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endpoints.yml</a:t>
                      </a:r>
                      <a:endParaRPr b="1">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details for connecting to channels like fb messenger</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r h="271275">
                <a:tc>
                  <a:txBody>
                    <a:bodyPr/>
                    <a:lstStyle/>
                    <a:p>
                      <a:pPr indent="0" lvl="0" marL="0" marR="0" rtl="0" algn="l">
                        <a:lnSpc>
                          <a:spcPct val="100000"/>
                        </a:lnSpc>
                        <a:spcBef>
                          <a:spcPts val="0"/>
                        </a:spcBef>
                        <a:spcAft>
                          <a:spcPts val="0"/>
                        </a:spcAft>
                        <a:buNone/>
                      </a:pPr>
                      <a:r>
                        <a:rPr lang="en">
                          <a:solidFill>
                            <a:srgbClr val="5A17EE"/>
                          </a:solidFill>
                          <a:latin typeface="Courier New"/>
                          <a:ea typeface="Courier New"/>
                          <a:cs typeface="Courier New"/>
                          <a:sym typeface="Courier New"/>
                        </a:rPr>
                        <a:t>models/&lt;timestamp&gt;.tar.gz</a:t>
                      </a:r>
                      <a:endParaRPr>
                        <a:solidFill>
                          <a:srgbClr val="5A17EE"/>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c>
                  <a:txBody>
                    <a:bodyPr/>
                    <a:lstStyle/>
                    <a:p>
                      <a:pPr indent="0" lvl="0" marL="0" marR="0" rtl="0" algn="l">
                        <a:lnSpc>
                          <a:spcPct val="100000"/>
                        </a:lnSpc>
                        <a:spcBef>
                          <a:spcPts val="0"/>
                        </a:spcBef>
                        <a:spcAft>
                          <a:spcPts val="0"/>
                        </a:spcAft>
                        <a:buNone/>
                      </a:pPr>
                      <a:r>
                        <a:rPr b="1" lang="en">
                          <a:solidFill>
                            <a:srgbClr val="757575"/>
                          </a:solidFill>
                          <a:latin typeface="Courier New"/>
                          <a:ea typeface="Courier New"/>
                          <a:cs typeface="Courier New"/>
                          <a:sym typeface="Courier New"/>
                        </a:rPr>
                        <a:t>your initial model</a:t>
                      </a:r>
                      <a:endParaRPr b="1">
                        <a:solidFill>
                          <a:srgbClr val="757575"/>
                        </a:solidFill>
                        <a:latin typeface="Courier New"/>
                        <a:ea typeface="Courier New"/>
                        <a:cs typeface="Courier New"/>
                        <a:sym typeface="Courier New"/>
                      </a:endParaRPr>
                    </a:p>
                  </a:txBody>
                  <a:tcPr marT="85725" marB="85725" marR="120025" marL="120025">
                    <a:lnL cap="flat" cmpd="sng" w="9525">
                      <a:solidFill>
                        <a:srgbClr val="E8E8E8"/>
                      </a:solidFill>
                      <a:prstDash val="solid"/>
                      <a:round/>
                      <a:headEnd len="sm" w="sm" type="none"/>
                      <a:tailEnd len="sm" w="sm" type="none"/>
                    </a:lnL>
                    <a:lnR cap="flat" cmpd="sng" w="9525">
                      <a:solidFill>
                        <a:srgbClr val="E8E8E8"/>
                      </a:solidFill>
                      <a:prstDash val="solid"/>
                      <a:round/>
                      <a:headEnd len="sm" w="sm" type="none"/>
                      <a:tailEnd len="sm" w="sm" type="none"/>
                    </a:lnR>
                    <a:lnT cap="flat" cmpd="sng" w="9525">
                      <a:solidFill>
                        <a:srgbClr val="E8E8E8"/>
                      </a:solidFill>
                      <a:prstDash val="solid"/>
                      <a:round/>
                      <a:headEnd len="sm" w="sm" type="none"/>
                      <a:tailEnd len="sm" w="sm" type="none"/>
                    </a:lnT>
                    <a:lnB cap="flat" cmpd="sng" w="9525">
                      <a:solidFill>
                        <a:srgbClr val="E8E8E8"/>
                      </a:solidFill>
                      <a:prstDash val="solid"/>
                      <a:round/>
                      <a:headEnd len="sm" w="sm" type="none"/>
                      <a:tailEnd len="sm" w="sm" type="none"/>
                    </a:lnB>
                    <a:solidFill>
                      <a:srgbClr val="F7F8F9"/>
                    </a:solidFill>
                  </a:tcPr>
                </a:tc>
              </a:tr>
            </a:tbl>
          </a:graphicData>
        </a:graphic>
      </p:graphicFrame>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5" name="Shape 1845"/>
        <p:cNvGrpSpPr/>
        <p:nvPr/>
      </p:nvGrpSpPr>
      <p:grpSpPr>
        <a:xfrm>
          <a:off x="0" y="0"/>
          <a:ext cx="0" cy="0"/>
          <a:chOff x="0" y="0"/>
          <a:chExt cx="0" cy="0"/>
        </a:xfrm>
      </p:grpSpPr>
      <p:sp>
        <p:nvSpPr>
          <p:cNvPr id="1846" name="Google Shape;1846;p236"/>
          <p:cNvSpPr txBox="1"/>
          <p:nvPr>
            <p:ph type="title"/>
          </p:nvPr>
        </p:nvSpPr>
        <p:spPr>
          <a:xfrm>
            <a:off x="311700" y="1628375"/>
            <a:ext cx="8520600" cy="168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a:t>Rasa events and slots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738" name="Shape 738"/>
        <p:cNvGrpSpPr/>
        <p:nvPr/>
      </p:nvGrpSpPr>
      <p:grpSpPr>
        <a:xfrm>
          <a:off x="0" y="0"/>
          <a:ext cx="0" cy="0"/>
          <a:chOff x="0" y="0"/>
          <a:chExt cx="0" cy="0"/>
        </a:xfrm>
      </p:grpSpPr>
      <p:pic>
        <p:nvPicPr>
          <p:cNvPr id="739" name="Google Shape;739;p156"/>
          <p:cNvPicPr preferRelativeResize="0"/>
          <p:nvPr/>
        </p:nvPicPr>
        <p:blipFill rotWithShape="1">
          <a:blip r:embed="rId3">
            <a:alphaModFix/>
          </a:blip>
          <a:srcRect b="4212" l="0" r="0" t="4203"/>
          <a:stretch/>
        </p:blipFill>
        <p:spPr>
          <a:xfrm>
            <a:off x="0" y="-98725"/>
            <a:ext cx="9144003" cy="5242227"/>
          </a:xfrm>
          <a:prstGeom prst="rect">
            <a:avLst/>
          </a:prstGeom>
          <a:noFill/>
          <a:ln>
            <a:noFill/>
          </a:ln>
        </p:spPr>
      </p:pic>
      <p:sp>
        <p:nvSpPr>
          <p:cNvPr id="740" name="Google Shape;740;p156"/>
          <p:cNvSpPr txBox="1"/>
          <p:nvPr/>
        </p:nvSpPr>
        <p:spPr>
          <a:xfrm>
            <a:off x="494100" y="2059438"/>
            <a:ext cx="8333400" cy="82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b="1" lang="en" sz="3600">
                <a:solidFill>
                  <a:srgbClr val="FFFFFF"/>
                </a:solidFill>
                <a:latin typeface="Source Sans Pro"/>
                <a:ea typeface="Source Sans Pro"/>
                <a:cs typeface="Source Sans Pro"/>
                <a:sym typeface="Source Sans Pro"/>
              </a:rPr>
              <a:t>Conversational AI is not easy</a:t>
            </a:r>
            <a:endParaRPr b="1" sz="3600" u="sng">
              <a:solidFill>
                <a:srgbClr val="FFFFFF"/>
              </a:solidFill>
              <a:latin typeface="Source Sans Pro"/>
              <a:ea typeface="Source Sans Pro"/>
              <a:cs typeface="Source Sans Pro"/>
              <a:sym typeface="Source Sans Pro"/>
            </a:endParaRPr>
          </a:p>
        </p:txBody>
      </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0" name="Shape 1850"/>
        <p:cNvGrpSpPr/>
        <p:nvPr/>
      </p:nvGrpSpPr>
      <p:grpSpPr>
        <a:xfrm>
          <a:off x="0" y="0"/>
          <a:ext cx="0" cy="0"/>
          <a:chOff x="0" y="0"/>
          <a:chExt cx="0" cy="0"/>
        </a:xfrm>
      </p:grpSpPr>
      <p:sp>
        <p:nvSpPr>
          <p:cNvPr id="1851" name="Google Shape;1851;p237"/>
          <p:cNvSpPr txBox="1"/>
          <p:nvPr>
            <p:ph type="title"/>
          </p:nvPr>
        </p:nvSpPr>
        <p:spPr>
          <a:xfrm>
            <a:off x="1161900"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Events</a:t>
            </a:r>
            <a:endParaRPr/>
          </a:p>
        </p:txBody>
      </p:sp>
      <p:sp>
        <p:nvSpPr>
          <p:cNvPr id="1852" name="Google Shape;1852;p237"/>
          <p:cNvSpPr txBox="1"/>
          <p:nvPr>
            <p:ph idx="2" type="title"/>
          </p:nvPr>
        </p:nvSpPr>
        <p:spPr>
          <a:xfrm>
            <a:off x="1161900"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1853" name="Google Shape;1853;p237"/>
          <p:cNvSpPr txBox="1"/>
          <p:nvPr>
            <p:ph idx="1" type="body"/>
          </p:nvPr>
        </p:nvSpPr>
        <p:spPr>
          <a:xfrm>
            <a:off x="235500" y="827175"/>
            <a:ext cx="8445300" cy="9411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b="1" lang="en" sz="1800"/>
              <a:t>Internally</a:t>
            </a:r>
            <a:r>
              <a:rPr lang="en" sz="1800"/>
              <a:t>, c</a:t>
            </a:r>
            <a:r>
              <a:rPr lang="en" sz="1800"/>
              <a:t>onversations are represented as a sequence of </a:t>
            </a:r>
            <a:r>
              <a:rPr b="1" lang="en" sz="1800"/>
              <a:t>events.</a:t>
            </a:r>
            <a:endParaRPr b="1" sz="1800"/>
          </a:p>
          <a:p>
            <a:pPr indent="-342900" lvl="0" marL="457200" marR="0" rtl="0" algn="l">
              <a:lnSpc>
                <a:spcPct val="115000"/>
              </a:lnSpc>
              <a:spcBef>
                <a:spcPts val="0"/>
              </a:spcBef>
              <a:spcAft>
                <a:spcPts val="0"/>
              </a:spcAft>
              <a:buSzPts val="1800"/>
              <a:buChar char="●"/>
            </a:pPr>
            <a:r>
              <a:rPr lang="en" sz="1800"/>
              <a:t>Some events are automatically tracked</a:t>
            </a:r>
            <a:endParaRPr sz="1800"/>
          </a:p>
          <a:p>
            <a:pPr indent="0" lvl="0" marL="0" marR="0" rtl="0" algn="l">
              <a:lnSpc>
                <a:spcPct val="115000"/>
              </a:lnSpc>
              <a:spcBef>
                <a:spcPts val="1600"/>
              </a:spcBef>
              <a:spcAft>
                <a:spcPts val="1600"/>
              </a:spcAft>
              <a:buNone/>
            </a:pPr>
            <a:r>
              <a:t/>
            </a:r>
            <a:endParaRPr b="1" sz="1800"/>
          </a:p>
        </p:txBody>
      </p:sp>
      <p:grpSp>
        <p:nvGrpSpPr>
          <p:cNvPr id="1854" name="Google Shape;1854;p237"/>
          <p:cNvGrpSpPr/>
          <p:nvPr/>
        </p:nvGrpSpPr>
        <p:grpSpPr>
          <a:xfrm>
            <a:off x="4100521" y="1729210"/>
            <a:ext cx="4457363" cy="2138188"/>
            <a:chOff x="4276250" y="1325475"/>
            <a:chExt cx="4676700" cy="2138188"/>
          </a:xfrm>
        </p:grpSpPr>
        <p:sp>
          <p:nvSpPr>
            <p:cNvPr id="1855" name="Google Shape;1855;p237"/>
            <p:cNvSpPr txBox="1"/>
            <p:nvPr/>
          </p:nvSpPr>
          <p:spPr>
            <a:xfrm>
              <a:off x="4276250" y="1686763"/>
              <a:ext cx="4676700" cy="17769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 new to rasa at start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how_to_get_started{"</a:t>
              </a:r>
              <a:r>
                <a:rPr b="1" lang="en">
                  <a:solidFill>
                    <a:srgbClr val="757575"/>
                  </a:solidFill>
                  <a:latin typeface="Courier New"/>
                  <a:ea typeface="Courier New"/>
                  <a:cs typeface="Courier New"/>
                  <a:sym typeface="Courier New"/>
                </a:rPr>
                <a:t>user_type</a:t>
              </a:r>
              <a:r>
                <a:rPr lang="en">
                  <a:solidFill>
                    <a:srgbClr val="757575"/>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new</a:t>
              </a:r>
              <a:r>
                <a:rPr lang="en">
                  <a:solidFill>
                    <a:srgbClr val="757575"/>
                  </a:solidFill>
                  <a:latin typeface="Courier New"/>
                  <a:ea typeface="Courier New"/>
                  <a:cs typeface="Courier New"/>
                  <a:sym typeface="Courier New"/>
                </a:rPr>
                <a: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action_set_onboarding</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slot{"</a:t>
              </a:r>
              <a:r>
                <a:rPr b="1" lang="en">
                  <a:solidFill>
                    <a:srgbClr val="757575"/>
                  </a:solidFill>
                  <a:latin typeface="Courier New"/>
                  <a:ea typeface="Courier New"/>
                  <a:cs typeface="Courier New"/>
                  <a:sym typeface="Courier New"/>
                </a:rPr>
                <a:t>onboarding</a:t>
              </a:r>
              <a:r>
                <a:rPr lang="en">
                  <a:solidFill>
                    <a:srgbClr val="757575"/>
                  </a:solidFill>
                  <a:latin typeface="Courier New"/>
                  <a:ea typeface="Courier New"/>
                  <a:cs typeface="Courier New"/>
                  <a:sym typeface="Courier New"/>
                </a:rPr>
                <a:t>": </a:t>
              </a:r>
              <a:r>
                <a:rPr b="1" lang="en">
                  <a:solidFill>
                    <a:srgbClr val="757575"/>
                  </a:solidFill>
                  <a:latin typeface="Courier New"/>
                  <a:ea typeface="Courier New"/>
                  <a:cs typeface="Courier New"/>
                  <a:sym typeface="Courier New"/>
                </a:rPr>
                <a:t>true</a:t>
              </a:r>
              <a:r>
                <a:rPr lang="en">
                  <a:solidFill>
                    <a:srgbClr val="757575"/>
                  </a:solidFill>
                  <a:latin typeface="Courier New"/>
                  <a:ea typeface="Courier New"/>
                  <a:cs typeface="Courier New"/>
                  <a:sym typeface="Courier New"/>
                </a:rPr>
                <a:t>}</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utter_getstarted_new</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restart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action_restart</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t>
              </a:r>
              <a:endParaRPr>
                <a:solidFill>
                  <a:srgbClr val="757575"/>
                </a:solidFill>
                <a:latin typeface="Courier New"/>
                <a:ea typeface="Courier New"/>
                <a:cs typeface="Courier New"/>
                <a:sym typeface="Courier New"/>
              </a:endParaRPr>
            </a:p>
          </p:txBody>
        </p:sp>
        <p:sp>
          <p:nvSpPr>
            <p:cNvPr id="1856" name="Google Shape;1856;p237"/>
            <p:cNvSpPr txBox="1"/>
            <p:nvPr/>
          </p:nvSpPr>
          <p:spPr>
            <a:xfrm>
              <a:off x="4276250" y="1325475"/>
              <a:ext cx="758700" cy="368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7575"/>
                  </a:solidFill>
                  <a:latin typeface="Source Sans Pro"/>
                  <a:ea typeface="Source Sans Pro"/>
                  <a:cs typeface="Source Sans Pro"/>
                  <a:sym typeface="Source Sans Pro"/>
                </a:rPr>
                <a:t>Story</a:t>
              </a:r>
              <a:endParaRPr>
                <a:latin typeface="Source Sans Pro"/>
                <a:ea typeface="Source Sans Pro"/>
                <a:cs typeface="Source Sans Pro"/>
                <a:sym typeface="Source Sans Pro"/>
              </a:endParaRPr>
            </a:p>
          </p:txBody>
        </p:sp>
      </p:grpSp>
      <p:cxnSp>
        <p:nvCxnSpPr>
          <p:cNvPr id="1857" name="Google Shape;1857;p237"/>
          <p:cNvCxnSpPr/>
          <p:nvPr/>
        </p:nvCxnSpPr>
        <p:spPr>
          <a:xfrm rot="10800000">
            <a:off x="2624213" y="2317325"/>
            <a:ext cx="1474500" cy="184200"/>
          </a:xfrm>
          <a:prstGeom prst="straightConnector1">
            <a:avLst/>
          </a:prstGeom>
          <a:noFill/>
          <a:ln cap="flat" cmpd="sng" w="19050">
            <a:solidFill>
              <a:srgbClr val="5A17EE"/>
            </a:solidFill>
            <a:prstDash val="solid"/>
            <a:round/>
            <a:headEnd len="med" w="med" type="none"/>
            <a:tailEnd len="med" w="med" type="triangle"/>
          </a:ln>
        </p:spPr>
      </p:cxnSp>
      <p:cxnSp>
        <p:nvCxnSpPr>
          <p:cNvPr id="1858" name="Google Shape;1858;p237"/>
          <p:cNvCxnSpPr/>
          <p:nvPr/>
        </p:nvCxnSpPr>
        <p:spPr>
          <a:xfrm flipH="1">
            <a:off x="2615400" y="3151050"/>
            <a:ext cx="1913700" cy="26400"/>
          </a:xfrm>
          <a:prstGeom prst="straightConnector1">
            <a:avLst/>
          </a:prstGeom>
          <a:noFill/>
          <a:ln cap="flat" cmpd="sng" w="19050">
            <a:solidFill>
              <a:srgbClr val="5A17EE"/>
            </a:solidFill>
            <a:prstDash val="solid"/>
            <a:round/>
            <a:headEnd len="med" w="med" type="none"/>
            <a:tailEnd len="med" w="med" type="triangle"/>
          </a:ln>
        </p:spPr>
      </p:cxnSp>
      <p:cxnSp>
        <p:nvCxnSpPr>
          <p:cNvPr id="1859" name="Google Shape;1859;p237"/>
          <p:cNvCxnSpPr/>
          <p:nvPr/>
        </p:nvCxnSpPr>
        <p:spPr>
          <a:xfrm flipH="1">
            <a:off x="2632888" y="2726725"/>
            <a:ext cx="1891500" cy="3000"/>
          </a:xfrm>
          <a:prstGeom prst="straightConnector1">
            <a:avLst/>
          </a:prstGeom>
          <a:noFill/>
          <a:ln cap="flat" cmpd="sng" w="19050">
            <a:solidFill>
              <a:srgbClr val="5A17EE"/>
            </a:solidFill>
            <a:prstDash val="solid"/>
            <a:round/>
            <a:headEnd len="med" w="med" type="none"/>
            <a:tailEnd len="med" w="med" type="triangle"/>
          </a:ln>
        </p:spPr>
      </p:cxnSp>
      <p:cxnSp>
        <p:nvCxnSpPr>
          <p:cNvPr id="1860" name="Google Shape;1860;p237"/>
          <p:cNvCxnSpPr/>
          <p:nvPr/>
        </p:nvCxnSpPr>
        <p:spPr>
          <a:xfrm rot="10800000">
            <a:off x="2624288" y="2492825"/>
            <a:ext cx="1483200" cy="8700"/>
          </a:xfrm>
          <a:prstGeom prst="straightConnector1">
            <a:avLst/>
          </a:prstGeom>
          <a:noFill/>
          <a:ln cap="flat" cmpd="sng" w="19050">
            <a:solidFill>
              <a:srgbClr val="5A17EE"/>
            </a:solidFill>
            <a:prstDash val="solid"/>
            <a:round/>
            <a:headEnd len="med" w="med" type="none"/>
            <a:tailEnd len="med" w="med" type="triangle"/>
          </a:ln>
        </p:spPr>
      </p:cxnSp>
      <p:cxnSp>
        <p:nvCxnSpPr>
          <p:cNvPr id="1861" name="Google Shape;1861;p237"/>
          <p:cNvCxnSpPr/>
          <p:nvPr/>
        </p:nvCxnSpPr>
        <p:spPr>
          <a:xfrm flipH="1">
            <a:off x="2632763" y="3361700"/>
            <a:ext cx="1483500" cy="8700"/>
          </a:xfrm>
          <a:prstGeom prst="straightConnector1">
            <a:avLst/>
          </a:prstGeom>
          <a:noFill/>
          <a:ln cap="flat" cmpd="sng" w="19050">
            <a:solidFill>
              <a:srgbClr val="5A17EE"/>
            </a:solidFill>
            <a:prstDash val="solid"/>
            <a:round/>
            <a:headEnd len="med" w="med" type="none"/>
            <a:tailEnd len="med" w="med" type="triangle"/>
          </a:ln>
        </p:spPr>
      </p:cxnSp>
      <p:sp>
        <p:nvSpPr>
          <p:cNvPr id="1862" name="Google Shape;1862;p237"/>
          <p:cNvSpPr txBox="1"/>
          <p:nvPr/>
        </p:nvSpPr>
        <p:spPr>
          <a:xfrm>
            <a:off x="586113" y="2091839"/>
            <a:ext cx="2036400" cy="17673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r">
              <a:lnSpc>
                <a:spcPct val="100000"/>
              </a:lnSpc>
              <a:spcBef>
                <a:spcPts val="0"/>
              </a:spcBef>
              <a:spcAft>
                <a:spcPts val="0"/>
              </a:spcAft>
              <a:buNone/>
            </a:pPr>
            <a:r>
              <a:rPr b="1" lang="en">
                <a:solidFill>
                  <a:srgbClr val="5A17EE"/>
                </a:solidFill>
                <a:latin typeface="Courier New"/>
                <a:ea typeface="Courier New"/>
                <a:cs typeface="Courier New"/>
                <a:sym typeface="Courier New"/>
              </a:rPr>
              <a:t>UserUttered</a:t>
            </a:r>
            <a:endParaRPr b="1">
              <a:solidFill>
                <a:srgbClr val="5A17EE"/>
              </a:solidFill>
              <a:latin typeface="Courier New"/>
              <a:ea typeface="Courier New"/>
              <a:cs typeface="Courier New"/>
              <a:sym typeface="Courier New"/>
            </a:endParaRPr>
          </a:p>
          <a:p>
            <a:pPr indent="0" lvl="0" marL="0" marR="0" rtl="0" algn="r">
              <a:lnSpc>
                <a:spcPct val="100000"/>
              </a:lnSpc>
              <a:spcBef>
                <a:spcPts val="0"/>
              </a:spcBef>
              <a:spcAft>
                <a:spcPts val="0"/>
              </a:spcAft>
              <a:buNone/>
            </a:pPr>
            <a:r>
              <a:rPr b="1" lang="en">
                <a:solidFill>
                  <a:srgbClr val="5A17EE"/>
                </a:solidFill>
                <a:latin typeface="Courier New"/>
                <a:ea typeface="Courier New"/>
                <a:cs typeface="Courier New"/>
                <a:sym typeface="Courier New"/>
              </a:rPr>
              <a:t>SlotSet</a:t>
            </a:r>
            <a:endParaRPr b="1">
              <a:solidFill>
                <a:srgbClr val="5A17EE"/>
              </a:solidFill>
              <a:latin typeface="Courier New"/>
              <a:ea typeface="Courier New"/>
              <a:cs typeface="Courier New"/>
              <a:sym typeface="Courier New"/>
            </a:endParaRPr>
          </a:p>
          <a:p>
            <a:pPr indent="0" lvl="0" marL="0" rtl="0" algn="r">
              <a:spcBef>
                <a:spcPts val="0"/>
              </a:spcBef>
              <a:spcAft>
                <a:spcPts val="0"/>
              </a:spcAft>
              <a:buClr>
                <a:schemeClr val="dk1"/>
              </a:buClr>
              <a:buSzPts val="1100"/>
              <a:buFont typeface="Arial"/>
              <a:buNone/>
            </a:pPr>
            <a:r>
              <a:rPr b="1" lang="en">
                <a:solidFill>
                  <a:srgbClr val="5A17EE"/>
                </a:solidFill>
                <a:latin typeface="Courier New"/>
                <a:ea typeface="Courier New"/>
                <a:cs typeface="Courier New"/>
                <a:sym typeface="Courier New"/>
              </a:rPr>
              <a:t>SlotSet</a:t>
            </a:r>
            <a:endParaRPr b="1">
              <a:solidFill>
                <a:srgbClr val="5A17EE"/>
              </a:solidFill>
              <a:latin typeface="Courier New"/>
              <a:ea typeface="Courier New"/>
              <a:cs typeface="Courier New"/>
              <a:sym typeface="Courier New"/>
            </a:endParaRPr>
          </a:p>
          <a:p>
            <a:pPr indent="0" lvl="0" marL="0" marR="0" rtl="0" algn="r">
              <a:lnSpc>
                <a:spcPct val="100000"/>
              </a:lnSpc>
              <a:spcBef>
                <a:spcPts val="0"/>
              </a:spcBef>
              <a:spcAft>
                <a:spcPts val="0"/>
              </a:spcAft>
              <a:buNone/>
            </a:pPr>
            <a:r>
              <a:t/>
            </a:r>
            <a:endParaRPr b="1">
              <a:solidFill>
                <a:srgbClr val="5A17EE"/>
              </a:solidFill>
              <a:latin typeface="Courier New"/>
              <a:ea typeface="Courier New"/>
              <a:cs typeface="Courier New"/>
              <a:sym typeface="Courier New"/>
            </a:endParaRPr>
          </a:p>
          <a:p>
            <a:pPr indent="0" lvl="0" marL="0" marR="0" rtl="0" algn="r">
              <a:lnSpc>
                <a:spcPct val="100000"/>
              </a:lnSpc>
              <a:spcBef>
                <a:spcPts val="0"/>
              </a:spcBef>
              <a:spcAft>
                <a:spcPts val="0"/>
              </a:spcAft>
              <a:buNone/>
            </a:pPr>
            <a:r>
              <a:rPr b="1" lang="en">
                <a:solidFill>
                  <a:srgbClr val="5A17EE"/>
                </a:solidFill>
                <a:latin typeface="Courier New"/>
                <a:ea typeface="Courier New"/>
                <a:cs typeface="Courier New"/>
                <a:sym typeface="Courier New"/>
              </a:rPr>
              <a:t>BotUttered</a:t>
            </a:r>
            <a:endParaRPr b="1">
              <a:solidFill>
                <a:srgbClr val="5A17EE"/>
              </a:solidFill>
              <a:latin typeface="Courier New"/>
              <a:ea typeface="Courier New"/>
              <a:cs typeface="Courier New"/>
              <a:sym typeface="Courier New"/>
            </a:endParaRPr>
          </a:p>
          <a:p>
            <a:pPr indent="0" lvl="0" marL="0" rtl="0" algn="r">
              <a:spcBef>
                <a:spcPts val="0"/>
              </a:spcBef>
              <a:spcAft>
                <a:spcPts val="0"/>
              </a:spcAft>
              <a:buNone/>
            </a:pPr>
            <a:r>
              <a:rPr b="1" lang="en">
                <a:solidFill>
                  <a:srgbClr val="5A17EE"/>
                </a:solidFill>
                <a:latin typeface="Courier New"/>
                <a:ea typeface="Courier New"/>
                <a:cs typeface="Courier New"/>
                <a:sym typeface="Courier New"/>
              </a:rPr>
              <a:t>UserUttered</a:t>
            </a:r>
            <a:endParaRPr b="1">
              <a:solidFill>
                <a:srgbClr val="5A17EE"/>
              </a:solidFill>
              <a:latin typeface="Courier New"/>
              <a:ea typeface="Courier New"/>
              <a:cs typeface="Courier New"/>
              <a:sym typeface="Courier New"/>
            </a:endParaRPr>
          </a:p>
          <a:p>
            <a:pPr indent="0" lvl="0" marL="0" rtl="0" algn="r">
              <a:spcBef>
                <a:spcPts val="0"/>
              </a:spcBef>
              <a:spcAft>
                <a:spcPts val="0"/>
              </a:spcAft>
              <a:buClr>
                <a:schemeClr val="dk1"/>
              </a:buClr>
              <a:buSzPts val="1100"/>
              <a:buFont typeface="Arial"/>
              <a:buNone/>
            </a:pPr>
            <a:r>
              <a:rPr b="1" lang="en">
                <a:solidFill>
                  <a:srgbClr val="5A17EE"/>
                </a:solidFill>
                <a:latin typeface="Courier New"/>
                <a:ea typeface="Courier New"/>
                <a:cs typeface="Courier New"/>
                <a:sym typeface="Courier New"/>
              </a:rPr>
              <a:t>Restarted</a:t>
            </a:r>
            <a:endParaRPr b="1">
              <a:solidFill>
                <a:srgbClr val="5A17EE"/>
              </a:solidFill>
              <a:latin typeface="Courier New"/>
              <a:ea typeface="Courier New"/>
              <a:cs typeface="Courier New"/>
              <a:sym typeface="Courier New"/>
            </a:endParaRPr>
          </a:p>
        </p:txBody>
      </p:sp>
      <p:sp>
        <p:nvSpPr>
          <p:cNvPr id="1863" name="Google Shape;1863;p237"/>
          <p:cNvSpPr txBox="1"/>
          <p:nvPr/>
        </p:nvSpPr>
        <p:spPr>
          <a:xfrm>
            <a:off x="586113" y="1768144"/>
            <a:ext cx="758700" cy="32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solidFill>
                  <a:srgbClr val="757575"/>
                </a:solidFill>
                <a:latin typeface="Source Sans Pro"/>
                <a:ea typeface="Source Sans Pro"/>
                <a:cs typeface="Source Sans Pro"/>
                <a:sym typeface="Source Sans Pro"/>
              </a:rPr>
              <a:t>Events</a:t>
            </a:r>
            <a:endParaRPr>
              <a:latin typeface="Source Sans Pro"/>
              <a:ea typeface="Source Sans Pro"/>
              <a:cs typeface="Source Sans Pro"/>
              <a:sym typeface="Source Sans Pro"/>
            </a:endParaRPr>
          </a:p>
        </p:txBody>
      </p:sp>
      <p:cxnSp>
        <p:nvCxnSpPr>
          <p:cNvPr id="1864" name="Google Shape;1864;p237"/>
          <p:cNvCxnSpPr/>
          <p:nvPr/>
        </p:nvCxnSpPr>
        <p:spPr>
          <a:xfrm flipH="1">
            <a:off x="2615175" y="3572375"/>
            <a:ext cx="1957800" cy="9000"/>
          </a:xfrm>
          <a:prstGeom prst="straightConnector1">
            <a:avLst/>
          </a:prstGeom>
          <a:noFill/>
          <a:ln cap="flat" cmpd="sng" w="19050">
            <a:solidFill>
              <a:srgbClr val="5A17EE"/>
            </a:solidFill>
            <a:prstDash val="solid"/>
            <a:round/>
            <a:headEnd len="med" w="med" type="none"/>
            <a:tailEnd len="med" w="med" type="triangle"/>
          </a:ln>
        </p:spPr>
      </p:cxn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8" name="Shape 1868"/>
        <p:cNvGrpSpPr/>
        <p:nvPr/>
      </p:nvGrpSpPr>
      <p:grpSpPr>
        <a:xfrm>
          <a:off x="0" y="0"/>
          <a:ext cx="0" cy="0"/>
          <a:chOff x="0" y="0"/>
          <a:chExt cx="0" cy="0"/>
        </a:xfrm>
      </p:grpSpPr>
      <p:sp>
        <p:nvSpPr>
          <p:cNvPr id="1869" name="Google Shape;1869;p238"/>
          <p:cNvSpPr txBox="1"/>
          <p:nvPr>
            <p:ph type="title"/>
          </p:nvPr>
        </p:nvSpPr>
        <p:spPr>
          <a:xfrm>
            <a:off x="1148050"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Tracker</a:t>
            </a:r>
            <a:endParaRPr/>
          </a:p>
        </p:txBody>
      </p:sp>
      <p:sp>
        <p:nvSpPr>
          <p:cNvPr id="1870" name="Google Shape;1870;p238"/>
          <p:cNvSpPr txBox="1"/>
          <p:nvPr>
            <p:ph idx="2" type="title"/>
          </p:nvPr>
        </p:nvSpPr>
        <p:spPr>
          <a:xfrm>
            <a:off x="1148050"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Core Deep Dive</a:t>
            </a:r>
            <a:endParaRPr/>
          </a:p>
        </p:txBody>
      </p:sp>
      <p:sp>
        <p:nvSpPr>
          <p:cNvPr id="1871" name="Google Shape;1871;p238"/>
          <p:cNvSpPr txBox="1"/>
          <p:nvPr>
            <p:ph idx="1" type="body"/>
          </p:nvPr>
        </p:nvSpPr>
        <p:spPr>
          <a:xfrm>
            <a:off x="235500" y="827175"/>
            <a:ext cx="8445300" cy="942000"/>
          </a:xfrm>
          <a:prstGeom prst="rect">
            <a:avLst/>
          </a:prstGeom>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SzPts val="1800"/>
              <a:buChar char="●"/>
            </a:pPr>
            <a:r>
              <a:rPr lang="en" sz="1800"/>
              <a:t>Trackers maintain the </a:t>
            </a:r>
            <a:r>
              <a:rPr b="1" lang="en" sz="1800"/>
              <a:t>state of a dialogue</a:t>
            </a:r>
            <a:r>
              <a:rPr lang="en" sz="1800"/>
              <a:t> between the assistant and the user. </a:t>
            </a:r>
            <a:endParaRPr sz="1800"/>
          </a:p>
          <a:p>
            <a:pPr indent="-342900" lvl="0" marL="457200" marR="0" rtl="0" algn="l">
              <a:lnSpc>
                <a:spcPct val="115000"/>
              </a:lnSpc>
              <a:spcBef>
                <a:spcPts val="0"/>
              </a:spcBef>
              <a:spcAft>
                <a:spcPts val="0"/>
              </a:spcAft>
              <a:buSzPts val="1800"/>
              <a:buChar char="●"/>
            </a:pPr>
            <a:r>
              <a:rPr lang="en" sz="1800"/>
              <a:t>It keeps track of events, slots, session info etc.</a:t>
            </a:r>
            <a:endParaRPr sz="1800"/>
          </a:p>
        </p:txBody>
      </p:sp>
      <p:sp>
        <p:nvSpPr>
          <p:cNvPr id="1872" name="Google Shape;1872;p238"/>
          <p:cNvSpPr txBox="1"/>
          <p:nvPr/>
        </p:nvSpPr>
        <p:spPr>
          <a:xfrm>
            <a:off x="702175" y="1612037"/>
            <a:ext cx="3967200" cy="32397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"sender_id": "default",</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"slots": </a:t>
            </a:r>
            <a:r>
              <a:rPr b="1" lang="en" sz="1100">
                <a:solidFill>
                  <a:srgbClr val="5A17EE"/>
                </a:solidFill>
                <a:latin typeface="Courier New"/>
                <a:ea typeface="Courier New"/>
                <a:cs typeface="Courier New"/>
                <a:sym typeface="Courier New"/>
              </a:rPr>
              <a:t>{</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"user_type": "new",</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"onboarding": true},</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"latest_message":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"events":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{"event": "action",</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"name": "action_set_onboarding",</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"policy": "MemoizationPolicy",</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"confidence": 0.92},</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{"event": "user",</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"text": "\/restart",...},</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 ]</a:t>
            </a:r>
            <a:endParaRPr b="1" sz="1100">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sz="1100">
                <a:solidFill>
                  <a:srgbClr val="5A17EE"/>
                </a:solidFill>
                <a:latin typeface="Courier New"/>
                <a:ea typeface="Courier New"/>
                <a:cs typeface="Courier New"/>
                <a:sym typeface="Courier New"/>
              </a:rPr>
              <a:t>}</a:t>
            </a:r>
            <a:endParaRPr b="1" sz="1100">
              <a:solidFill>
                <a:srgbClr val="5A17EE"/>
              </a:solidFill>
              <a:latin typeface="Courier New"/>
              <a:ea typeface="Courier New"/>
              <a:cs typeface="Courier New"/>
              <a:sym typeface="Courier New"/>
            </a:endParaRPr>
          </a:p>
        </p:txBody>
      </p:sp>
      <p:sp>
        <p:nvSpPr>
          <p:cNvPr id="1873" name="Google Shape;1873;p238"/>
          <p:cNvSpPr txBox="1"/>
          <p:nvPr/>
        </p:nvSpPr>
        <p:spPr>
          <a:xfrm>
            <a:off x="5645625" y="3000750"/>
            <a:ext cx="1613100" cy="14184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Events:</a:t>
            </a:r>
            <a:endParaRPr b="1">
              <a:solidFill>
                <a:srgbClr val="5A17E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SlotSet</a:t>
            </a:r>
            <a:endParaRPr b="1">
              <a:solidFill>
                <a:srgbClr val="5A17EE"/>
              </a:solidFill>
              <a:latin typeface="Courier New"/>
              <a:ea typeface="Courier New"/>
              <a:cs typeface="Courier New"/>
              <a:sym typeface="Courier New"/>
            </a:endParaRPr>
          </a:p>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UserUttered</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a:t>
            </a:r>
            <a:endParaRPr b="1">
              <a:solidFill>
                <a:srgbClr val="5A17EE"/>
              </a:solidFill>
              <a:latin typeface="Courier New"/>
              <a:ea typeface="Courier New"/>
              <a:cs typeface="Courier New"/>
              <a:sym typeface="Courier New"/>
            </a:endParaRPr>
          </a:p>
        </p:txBody>
      </p:sp>
      <p:cxnSp>
        <p:nvCxnSpPr>
          <p:cNvPr id="1874" name="Google Shape;1874;p238"/>
          <p:cNvCxnSpPr>
            <a:stCxn id="1873" idx="1"/>
            <a:endCxn id="1875" idx="1"/>
          </p:cNvCxnSpPr>
          <p:nvPr/>
        </p:nvCxnSpPr>
        <p:spPr>
          <a:xfrm rot="10800000">
            <a:off x="4125525" y="3709950"/>
            <a:ext cx="1520100" cy="0"/>
          </a:xfrm>
          <a:prstGeom prst="straightConnector1">
            <a:avLst/>
          </a:prstGeom>
          <a:noFill/>
          <a:ln cap="flat" cmpd="sng" w="28575">
            <a:solidFill>
              <a:srgbClr val="5A17EE"/>
            </a:solidFill>
            <a:prstDash val="solid"/>
            <a:round/>
            <a:headEnd len="med" w="med" type="none"/>
            <a:tailEnd len="med" w="med" type="triangle"/>
          </a:ln>
        </p:spPr>
      </p:cxnSp>
      <p:sp>
        <p:nvSpPr>
          <p:cNvPr id="1876" name="Google Shape;1876;p238"/>
          <p:cNvSpPr txBox="1"/>
          <p:nvPr/>
        </p:nvSpPr>
        <p:spPr>
          <a:xfrm>
            <a:off x="5645625" y="1769175"/>
            <a:ext cx="1613100" cy="3786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Session info</a:t>
            </a:r>
            <a:endParaRPr b="1">
              <a:solidFill>
                <a:srgbClr val="5A17EE"/>
              </a:solidFill>
              <a:latin typeface="Courier New"/>
              <a:ea typeface="Courier New"/>
              <a:cs typeface="Courier New"/>
              <a:sym typeface="Courier New"/>
            </a:endParaRPr>
          </a:p>
        </p:txBody>
      </p:sp>
      <p:cxnSp>
        <p:nvCxnSpPr>
          <p:cNvPr id="1877" name="Google Shape;1877;p238"/>
          <p:cNvCxnSpPr>
            <a:stCxn id="1876" idx="1"/>
          </p:cNvCxnSpPr>
          <p:nvPr/>
        </p:nvCxnSpPr>
        <p:spPr>
          <a:xfrm flipH="1">
            <a:off x="2905425" y="1958475"/>
            <a:ext cx="2740200" cy="16500"/>
          </a:xfrm>
          <a:prstGeom prst="straightConnector1">
            <a:avLst/>
          </a:prstGeom>
          <a:noFill/>
          <a:ln cap="flat" cmpd="sng" w="28575">
            <a:solidFill>
              <a:srgbClr val="5A17EE"/>
            </a:solidFill>
            <a:prstDash val="solid"/>
            <a:round/>
            <a:headEnd len="med" w="med" type="none"/>
            <a:tailEnd len="med" w="med" type="triangle"/>
          </a:ln>
        </p:spPr>
      </p:cxnSp>
      <p:sp>
        <p:nvSpPr>
          <p:cNvPr id="1878" name="Google Shape;1878;p238"/>
          <p:cNvSpPr txBox="1"/>
          <p:nvPr/>
        </p:nvSpPr>
        <p:spPr>
          <a:xfrm>
            <a:off x="5645625" y="2272100"/>
            <a:ext cx="796800" cy="3786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None/>
            </a:pPr>
            <a:r>
              <a:rPr b="1" lang="en">
                <a:solidFill>
                  <a:srgbClr val="5A17EE"/>
                </a:solidFill>
                <a:latin typeface="Courier New"/>
                <a:ea typeface="Courier New"/>
                <a:cs typeface="Courier New"/>
                <a:sym typeface="Courier New"/>
              </a:rPr>
              <a:t>Slots </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t/>
            </a:r>
            <a:endParaRPr b="1">
              <a:solidFill>
                <a:srgbClr val="5A17EE"/>
              </a:solidFill>
              <a:latin typeface="Courier New"/>
              <a:ea typeface="Courier New"/>
              <a:cs typeface="Courier New"/>
              <a:sym typeface="Courier New"/>
            </a:endParaRPr>
          </a:p>
        </p:txBody>
      </p:sp>
      <p:cxnSp>
        <p:nvCxnSpPr>
          <p:cNvPr id="1879" name="Google Shape;1879;p238"/>
          <p:cNvCxnSpPr>
            <a:stCxn id="1878" idx="1"/>
          </p:cNvCxnSpPr>
          <p:nvPr/>
        </p:nvCxnSpPr>
        <p:spPr>
          <a:xfrm flipH="1">
            <a:off x="2914125" y="2461400"/>
            <a:ext cx="2731500" cy="6900"/>
          </a:xfrm>
          <a:prstGeom prst="straightConnector1">
            <a:avLst/>
          </a:prstGeom>
          <a:noFill/>
          <a:ln cap="flat" cmpd="sng" w="28575">
            <a:solidFill>
              <a:srgbClr val="5A17EE"/>
            </a:solidFill>
            <a:prstDash val="solid"/>
            <a:round/>
            <a:headEnd len="med" w="med" type="none"/>
            <a:tailEnd len="med" w="med" type="triangle"/>
          </a:ln>
        </p:spPr>
      </p:cxnSp>
      <p:sp>
        <p:nvSpPr>
          <p:cNvPr id="1875" name="Google Shape;1875;p238"/>
          <p:cNvSpPr/>
          <p:nvPr/>
        </p:nvSpPr>
        <p:spPr>
          <a:xfrm>
            <a:off x="3958575" y="2826300"/>
            <a:ext cx="166800" cy="1767300"/>
          </a:xfrm>
          <a:prstGeom prst="rightBrace">
            <a:avLst>
              <a:gd fmla="val 50000" name="adj1"/>
              <a:gd fmla="val 50000" name="adj2"/>
            </a:avLst>
          </a:prstGeom>
          <a:noFill/>
          <a:ln cap="flat" cmpd="sng" w="28575">
            <a:solidFill>
              <a:srgbClr val="5A17EE"/>
            </a:solidFill>
            <a:prstDash val="solid"/>
            <a:round/>
            <a:headEnd len="med" w="med" type="none"/>
            <a:tailEnd len="med" w="med" type="none"/>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6"/>
                                        </p:tgtEl>
                                        <p:attrNameLst>
                                          <p:attrName>style.visibility</p:attrName>
                                        </p:attrNameLst>
                                      </p:cBhvr>
                                      <p:to>
                                        <p:strVal val="visible"/>
                                      </p:to>
                                    </p:set>
                                    <p:animEffect filter="fade" transition="in">
                                      <p:cBhvr>
                                        <p:cTn dur="1000"/>
                                        <p:tgtEl>
                                          <p:spTgt spid="1876"/>
                                        </p:tgtEl>
                                      </p:cBhvr>
                                    </p:animEffect>
                                  </p:childTnLst>
                                </p:cTn>
                              </p:par>
                              <p:par>
                                <p:cTn fill="hold" nodeType="withEffect" presetClass="entr" presetID="10" presetSubtype="0">
                                  <p:stCondLst>
                                    <p:cond delay="0"/>
                                  </p:stCondLst>
                                  <p:childTnLst>
                                    <p:set>
                                      <p:cBhvr>
                                        <p:cTn dur="1" fill="hold">
                                          <p:stCondLst>
                                            <p:cond delay="0"/>
                                          </p:stCondLst>
                                        </p:cTn>
                                        <p:tgtEl>
                                          <p:spTgt spid="1877"/>
                                        </p:tgtEl>
                                        <p:attrNameLst>
                                          <p:attrName>style.visibility</p:attrName>
                                        </p:attrNameLst>
                                      </p:cBhvr>
                                      <p:to>
                                        <p:strVal val="visible"/>
                                      </p:to>
                                    </p:set>
                                    <p:animEffect filter="fade" transition="in">
                                      <p:cBhvr>
                                        <p:cTn dur="1000"/>
                                        <p:tgtEl>
                                          <p:spTgt spid="18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8"/>
                                        </p:tgtEl>
                                        <p:attrNameLst>
                                          <p:attrName>style.visibility</p:attrName>
                                        </p:attrNameLst>
                                      </p:cBhvr>
                                      <p:to>
                                        <p:strVal val="visible"/>
                                      </p:to>
                                    </p:set>
                                    <p:animEffect filter="fade" transition="in">
                                      <p:cBhvr>
                                        <p:cTn dur="1000"/>
                                        <p:tgtEl>
                                          <p:spTgt spid="1878"/>
                                        </p:tgtEl>
                                      </p:cBhvr>
                                    </p:animEffect>
                                  </p:childTnLst>
                                </p:cTn>
                              </p:par>
                              <p:par>
                                <p:cTn fill="hold" nodeType="withEffect" presetClass="entr" presetID="10" presetSubtype="0">
                                  <p:stCondLst>
                                    <p:cond delay="0"/>
                                  </p:stCondLst>
                                  <p:childTnLst>
                                    <p:set>
                                      <p:cBhvr>
                                        <p:cTn dur="1" fill="hold">
                                          <p:stCondLst>
                                            <p:cond delay="0"/>
                                          </p:stCondLst>
                                        </p:cTn>
                                        <p:tgtEl>
                                          <p:spTgt spid="1879"/>
                                        </p:tgtEl>
                                        <p:attrNameLst>
                                          <p:attrName>style.visibility</p:attrName>
                                        </p:attrNameLst>
                                      </p:cBhvr>
                                      <p:to>
                                        <p:strVal val="visible"/>
                                      </p:to>
                                    </p:set>
                                    <p:animEffect filter="fade" transition="in">
                                      <p:cBhvr>
                                        <p:cTn dur="1000"/>
                                        <p:tgtEl>
                                          <p:spTgt spid="187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5"/>
                                        </p:tgtEl>
                                        <p:attrNameLst>
                                          <p:attrName>style.visibility</p:attrName>
                                        </p:attrNameLst>
                                      </p:cBhvr>
                                      <p:to>
                                        <p:strVal val="visible"/>
                                      </p:to>
                                    </p:set>
                                    <p:animEffect filter="fade" transition="in">
                                      <p:cBhvr>
                                        <p:cTn dur="1000"/>
                                        <p:tgtEl>
                                          <p:spTgt spid="18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873"/>
                                        </p:tgtEl>
                                        <p:attrNameLst>
                                          <p:attrName>style.visibility</p:attrName>
                                        </p:attrNameLst>
                                      </p:cBhvr>
                                      <p:to>
                                        <p:strVal val="visible"/>
                                      </p:to>
                                    </p:set>
                                    <p:animEffect filter="fade" transition="in">
                                      <p:cBhvr>
                                        <p:cTn dur="1000"/>
                                        <p:tgtEl>
                                          <p:spTgt spid="1873"/>
                                        </p:tgtEl>
                                      </p:cBhvr>
                                    </p:animEffect>
                                  </p:childTnLst>
                                </p:cTn>
                              </p:par>
                              <p:par>
                                <p:cTn fill="hold" nodeType="withEffect" presetClass="entr" presetID="10" presetSubtype="0">
                                  <p:stCondLst>
                                    <p:cond delay="0"/>
                                  </p:stCondLst>
                                  <p:childTnLst>
                                    <p:set>
                                      <p:cBhvr>
                                        <p:cTn dur="1" fill="hold">
                                          <p:stCondLst>
                                            <p:cond delay="0"/>
                                          </p:stCondLst>
                                        </p:cTn>
                                        <p:tgtEl>
                                          <p:spTgt spid="1874"/>
                                        </p:tgtEl>
                                        <p:attrNameLst>
                                          <p:attrName>style.visibility</p:attrName>
                                        </p:attrNameLst>
                                      </p:cBhvr>
                                      <p:to>
                                        <p:strVal val="visible"/>
                                      </p:to>
                                    </p:set>
                                    <p:animEffect filter="fade" transition="in">
                                      <p:cBhvr>
                                        <p:cTn dur="2000"/>
                                        <p:tgtEl>
                                          <p:spTgt spid="187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3" name="Shape 1883"/>
        <p:cNvGrpSpPr/>
        <p:nvPr/>
      </p:nvGrpSpPr>
      <p:grpSpPr>
        <a:xfrm>
          <a:off x="0" y="0"/>
          <a:ext cx="0" cy="0"/>
          <a:chOff x="0" y="0"/>
          <a:chExt cx="0" cy="0"/>
        </a:xfrm>
      </p:grpSpPr>
      <p:sp>
        <p:nvSpPr>
          <p:cNvPr id="1884" name="Google Shape;1884;p239"/>
          <p:cNvSpPr txBox="1"/>
          <p:nvPr>
            <p:ph type="title"/>
          </p:nvPr>
        </p:nvSpPr>
        <p:spPr>
          <a:xfrm>
            <a:off x="1136925"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Slots</a:t>
            </a:r>
            <a:endParaRPr/>
          </a:p>
          <a:p>
            <a:pPr indent="0" lvl="0" marL="0" rtl="0" algn="l">
              <a:spcBef>
                <a:spcPts val="0"/>
              </a:spcBef>
              <a:spcAft>
                <a:spcPts val="0"/>
              </a:spcAft>
              <a:buNone/>
            </a:pPr>
            <a:r>
              <a:t/>
            </a:r>
            <a:endParaRPr/>
          </a:p>
        </p:txBody>
      </p:sp>
      <p:sp>
        <p:nvSpPr>
          <p:cNvPr id="1885" name="Google Shape;1885;p239"/>
          <p:cNvSpPr txBox="1"/>
          <p:nvPr>
            <p:ph idx="2" type="title"/>
          </p:nvPr>
        </p:nvSpPr>
        <p:spPr>
          <a:xfrm>
            <a:off x="1136925"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sp>
        <p:nvSpPr>
          <p:cNvPr id="1886" name="Google Shape;1886;p239"/>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Your bot’s memory</a:t>
            </a:r>
            <a:endParaRPr sz="1800"/>
          </a:p>
        </p:txBody>
      </p:sp>
      <p:sp>
        <p:nvSpPr>
          <p:cNvPr id="1887" name="Google Shape;1887;p239"/>
          <p:cNvSpPr/>
          <p:nvPr/>
        </p:nvSpPr>
        <p:spPr>
          <a:xfrm>
            <a:off x="1000425" y="1526900"/>
            <a:ext cx="2495700" cy="4191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88" name="Google Shape;1888;p239"/>
          <p:cNvSpPr txBox="1"/>
          <p:nvPr/>
        </p:nvSpPr>
        <p:spPr>
          <a:xfrm>
            <a:off x="1136925" y="1526900"/>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Hi, my name is Tom</a:t>
            </a:r>
            <a:endParaRPr>
              <a:latin typeface="Source Sans Pro"/>
              <a:ea typeface="Source Sans Pro"/>
              <a:cs typeface="Source Sans Pro"/>
              <a:sym typeface="Source Sans Pro"/>
            </a:endParaRPr>
          </a:p>
        </p:txBody>
      </p:sp>
      <p:sp>
        <p:nvSpPr>
          <p:cNvPr id="1889" name="Google Shape;1889;p239"/>
          <p:cNvSpPr/>
          <p:nvPr/>
        </p:nvSpPr>
        <p:spPr>
          <a:xfrm>
            <a:off x="546575" y="2080225"/>
            <a:ext cx="2495700" cy="419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0" name="Google Shape;1890;p239"/>
          <p:cNvSpPr txBox="1"/>
          <p:nvPr/>
        </p:nvSpPr>
        <p:spPr>
          <a:xfrm>
            <a:off x="632575" y="2122525"/>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Hello! How can I help?</a:t>
            </a:r>
            <a:endParaRPr>
              <a:latin typeface="Source Sans Pro"/>
              <a:ea typeface="Source Sans Pro"/>
              <a:cs typeface="Source Sans Pro"/>
              <a:sym typeface="Source Sans Pro"/>
            </a:endParaRPr>
          </a:p>
        </p:txBody>
      </p:sp>
      <p:sp>
        <p:nvSpPr>
          <p:cNvPr id="1891" name="Google Shape;1891;p239"/>
          <p:cNvSpPr/>
          <p:nvPr/>
        </p:nvSpPr>
        <p:spPr>
          <a:xfrm>
            <a:off x="1000425" y="2633550"/>
            <a:ext cx="2495700" cy="5598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2" name="Google Shape;1892;p239"/>
          <p:cNvSpPr txBox="1"/>
          <p:nvPr/>
        </p:nvSpPr>
        <p:spPr>
          <a:xfrm>
            <a:off x="1136925" y="2571750"/>
            <a:ext cx="2763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I would like to check my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account balance</a:t>
            </a:r>
            <a:endParaRPr>
              <a:latin typeface="Source Sans Pro"/>
              <a:ea typeface="Source Sans Pro"/>
              <a:cs typeface="Source Sans Pro"/>
              <a:sym typeface="Source Sans Pro"/>
            </a:endParaRPr>
          </a:p>
        </p:txBody>
      </p:sp>
      <p:sp>
        <p:nvSpPr>
          <p:cNvPr id="1893" name="Google Shape;1893;p239"/>
          <p:cNvSpPr/>
          <p:nvPr/>
        </p:nvSpPr>
        <p:spPr>
          <a:xfrm>
            <a:off x="546575" y="3327575"/>
            <a:ext cx="2495700" cy="6036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4" name="Google Shape;1894;p239"/>
          <p:cNvSpPr txBox="1"/>
          <p:nvPr/>
        </p:nvSpPr>
        <p:spPr>
          <a:xfrm>
            <a:off x="683075" y="3327575"/>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Sure. Can you tell me your surname?</a:t>
            </a:r>
            <a:endParaRPr>
              <a:latin typeface="Source Sans Pro"/>
              <a:ea typeface="Source Sans Pro"/>
              <a:cs typeface="Source Sans Pro"/>
              <a:sym typeface="Source Sans Pro"/>
            </a:endParaRPr>
          </a:p>
        </p:txBody>
      </p:sp>
      <p:sp>
        <p:nvSpPr>
          <p:cNvPr id="1895" name="Google Shape;1895;p239"/>
          <p:cNvSpPr/>
          <p:nvPr/>
        </p:nvSpPr>
        <p:spPr>
          <a:xfrm>
            <a:off x="5578325" y="1526900"/>
            <a:ext cx="2495700" cy="4191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6" name="Google Shape;1896;p239"/>
          <p:cNvSpPr txBox="1"/>
          <p:nvPr/>
        </p:nvSpPr>
        <p:spPr>
          <a:xfrm>
            <a:off x="5714825" y="1526900"/>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Hi</a:t>
            </a:r>
            <a:endParaRPr>
              <a:latin typeface="Source Sans Pro"/>
              <a:ea typeface="Source Sans Pro"/>
              <a:cs typeface="Source Sans Pro"/>
              <a:sym typeface="Source Sans Pro"/>
            </a:endParaRPr>
          </a:p>
        </p:txBody>
      </p:sp>
      <p:sp>
        <p:nvSpPr>
          <p:cNvPr id="1897" name="Google Shape;1897;p239"/>
          <p:cNvSpPr/>
          <p:nvPr/>
        </p:nvSpPr>
        <p:spPr>
          <a:xfrm>
            <a:off x="5124475" y="2080225"/>
            <a:ext cx="2495700" cy="419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8" name="Google Shape;1898;p239"/>
          <p:cNvSpPr txBox="1"/>
          <p:nvPr/>
        </p:nvSpPr>
        <p:spPr>
          <a:xfrm>
            <a:off x="5210475" y="2080225"/>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Hello! How can I help?</a:t>
            </a:r>
            <a:endParaRPr>
              <a:latin typeface="Source Sans Pro"/>
              <a:ea typeface="Source Sans Pro"/>
              <a:cs typeface="Source Sans Pro"/>
              <a:sym typeface="Source Sans Pro"/>
            </a:endParaRPr>
          </a:p>
        </p:txBody>
      </p:sp>
      <p:sp>
        <p:nvSpPr>
          <p:cNvPr id="1899" name="Google Shape;1899;p239"/>
          <p:cNvSpPr/>
          <p:nvPr/>
        </p:nvSpPr>
        <p:spPr>
          <a:xfrm>
            <a:off x="5578325" y="2633550"/>
            <a:ext cx="2495700" cy="559800"/>
          </a:xfrm>
          <a:prstGeom prst="roundRect">
            <a:avLst>
              <a:gd fmla="val 16667" name="adj"/>
            </a:avLst>
          </a:prstGeom>
          <a:solidFill>
            <a:srgbClr val="319D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0" name="Google Shape;1900;p239"/>
          <p:cNvSpPr txBox="1"/>
          <p:nvPr/>
        </p:nvSpPr>
        <p:spPr>
          <a:xfrm>
            <a:off x="5714825" y="2571750"/>
            <a:ext cx="27633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I would like to check my </a:t>
            </a:r>
            <a:endParaRPr>
              <a:latin typeface="Source Sans Pro"/>
              <a:ea typeface="Source Sans Pro"/>
              <a:cs typeface="Source Sans Pro"/>
              <a:sym typeface="Source Sans Pro"/>
            </a:endParaRPr>
          </a:p>
          <a:p>
            <a:pPr indent="0" lvl="0" marL="0" rtl="0" algn="l">
              <a:spcBef>
                <a:spcPts val="0"/>
              </a:spcBef>
              <a:spcAft>
                <a:spcPts val="0"/>
              </a:spcAft>
              <a:buNone/>
            </a:pPr>
            <a:r>
              <a:rPr lang="en">
                <a:latin typeface="Source Sans Pro"/>
                <a:ea typeface="Source Sans Pro"/>
                <a:cs typeface="Source Sans Pro"/>
                <a:sym typeface="Source Sans Pro"/>
              </a:rPr>
              <a:t>account balance</a:t>
            </a:r>
            <a:endParaRPr>
              <a:latin typeface="Source Sans Pro"/>
              <a:ea typeface="Source Sans Pro"/>
              <a:cs typeface="Source Sans Pro"/>
              <a:sym typeface="Source Sans Pro"/>
            </a:endParaRPr>
          </a:p>
        </p:txBody>
      </p:sp>
      <p:sp>
        <p:nvSpPr>
          <p:cNvPr id="1901" name="Google Shape;1901;p239"/>
          <p:cNvSpPr/>
          <p:nvPr/>
        </p:nvSpPr>
        <p:spPr>
          <a:xfrm>
            <a:off x="5124475" y="3327575"/>
            <a:ext cx="2495700" cy="419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02" name="Google Shape;1902;p239"/>
          <p:cNvSpPr txBox="1"/>
          <p:nvPr/>
        </p:nvSpPr>
        <p:spPr>
          <a:xfrm>
            <a:off x="5210475" y="3327575"/>
            <a:ext cx="2222700" cy="27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a:latin typeface="Source Sans Pro"/>
                <a:ea typeface="Source Sans Pro"/>
                <a:cs typeface="Source Sans Pro"/>
                <a:sym typeface="Source Sans Pro"/>
              </a:rPr>
              <a:t>What is your name?</a:t>
            </a:r>
            <a:endParaRPr>
              <a:latin typeface="Source Sans Pro"/>
              <a:ea typeface="Source Sans Pro"/>
              <a:cs typeface="Source Sans Pro"/>
              <a:sym typeface="Source Sans Pro"/>
            </a:endParaRPr>
          </a:p>
        </p:txBody>
      </p:sp>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6" name="Shape 1906"/>
        <p:cNvGrpSpPr/>
        <p:nvPr/>
      </p:nvGrpSpPr>
      <p:grpSpPr>
        <a:xfrm>
          <a:off x="0" y="0"/>
          <a:ext cx="0" cy="0"/>
          <a:chOff x="0" y="0"/>
          <a:chExt cx="0" cy="0"/>
        </a:xfrm>
      </p:grpSpPr>
      <p:sp>
        <p:nvSpPr>
          <p:cNvPr id="1907" name="Google Shape;1907;p240"/>
          <p:cNvSpPr txBox="1"/>
          <p:nvPr>
            <p:ph type="title"/>
          </p:nvPr>
        </p:nvSpPr>
        <p:spPr>
          <a:xfrm>
            <a:off x="1203350" y="36687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Slots</a:t>
            </a:r>
            <a:endParaRPr/>
          </a:p>
          <a:p>
            <a:pPr indent="0" lvl="0" marL="0" rtl="0" algn="l">
              <a:spcBef>
                <a:spcPts val="0"/>
              </a:spcBef>
              <a:spcAft>
                <a:spcPts val="0"/>
              </a:spcAft>
              <a:buNone/>
            </a:pPr>
            <a:r>
              <a:t/>
            </a:r>
            <a:endParaRPr/>
          </a:p>
        </p:txBody>
      </p:sp>
      <p:sp>
        <p:nvSpPr>
          <p:cNvPr id="1908" name="Google Shape;1908;p240"/>
          <p:cNvSpPr txBox="1"/>
          <p:nvPr>
            <p:ph idx="2" type="title"/>
          </p:nvPr>
        </p:nvSpPr>
        <p:spPr>
          <a:xfrm>
            <a:off x="1203350" y="19520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sp>
        <p:nvSpPr>
          <p:cNvPr id="1909" name="Google Shape;1909;p240"/>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Your bot’s memory</a:t>
            </a:r>
            <a:endParaRPr sz="1800"/>
          </a:p>
        </p:txBody>
      </p:sp>
      <p:sp>
        <p:nvSpPr>
          <p:cNvPr id="1910" name="Google Shape;1910;p240"/>
          <p:cNvSpPr txBox="1"/>
          <p:nvPr/>
        </p:nvSpPr>
        <p:spPr>
          <a:xfrm>
            <a:off x="269325" y="1312000"/>
            <a:ext cx="7623600" cy="2690700"/>
          </a:xfrm>
          <a:prstGeom prst="rect">
            <a:avLst/>
          </a:prstGeom>
          <a:noFill/>
          <a:ln>
            <a:noFill/>
          </a:ln>
        </p:spPr>
        <p:txBody>
          <a:bodyPr anchorCtr="0" anchor="t" bIns="91425" lIns="91425" spcFirstLastPara="1" rIns="91425" wrap="square" tIns="91425">
            <a:noAutofit/>
          </a:bodyPr>
          <a:lstStyle/>
          <a:p>
            <a:pPr indent="-342900" lvl="0" marL="457200" marR="0" rtl="0" algn="l">
              <a:lnSpc>
                <a:spcPct val="115000"/>
              </a:lnSpc>
              <a:spcBef>
                <a:spcPts val="0"/>
              </a:spcBef>
              <a:spcAft>
                <a:spcPts val="0"/>
              </a:spcAft>
              <a:buClr>
                <a:srgbClr val="757575"/>
              </a:buClr>
              <a:buSzPts val="1800"/>
              <a:buFont typeface="Source Sans Pro"/>
              <a:buChar char="●"/>
            </a:pPr>
            <a:r>
              <a:rPr lang="en">
                <a:solidFill>
                  <a:srgbClr val="757575"/>
                </a:solidFill>
                <a:latin typeface="Source Sans Pro"/>
                <a:ea typeface="Source Sans Pro"/>
                <a:cs typeface="Source Sans Pro"/>
                <a:sym typeface="Source Sans Pro"/>
              </a:rPr>
              <a:t>Can store:</a:t>
            </a:r>
            <a:endParaRPr>
              <a:solidFill>
                <a:srgbClr val="757575"/>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757575"/>
              </a:buClr>
              <a:buSzPts val="1400"/>
              <a:buFont typeface="Source Sans Pro"/>
              <a:buChar char="○"/>
            </a:pPr>
            <a:r>
              <a:rPr lang="en">
                <a:solidFill>
                  <a:srgbClr val="757575"/>
                </a:solidFill>
                <a:latin typeface="Source Sans Pro"/>
                <a:ea typeface="Source Sans Pro"/>
                <a:cs typeface="Source Sans Pro"/>
                <a:sym typeface="Source Sans Pro"/>
              </a:rPr>
              <a:t>user-provided info </a:t>
            </a:r>
            <a:endParaRPr>
              <a:solidFill>
                <a:srgbClr val="757575"/>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757575"/>
              </a:buClr>
              <a:buSzPts val="1400"/>
              <a:buFont typeface="Source Sans Pro"/>
              <a:buChar char="○"/>
            </a:pPr>
            <a:r>
              <a:rPr lang="en">
                <a:solidFill>
                  <a:srgbClr val="757575"/>
                </a:solidFill>
                <a:latin typeface="Source Sans Pro"/>
                <a:ea typeface="Source Sans Pro"/>
                <a:cs typeface="Source Sans Pro"/>
                <a:sym typeface="Source Sans Pro"/>
              </a:rPr>
              <a:t>info from the outside world </a:t>
            </a:r>
            <a:endParaRPr>
              <a:solidFill>
                <a:srgbClr val="757575"/>
              </a:solidFill>
              <a:latin typeface="Source Sans Pro"/>
              <a:ea typeface="Source Sans Pro"/>
              <a:cs typeface="Source Sans Pro"/>
              <a:sym typeface="Source Sans Pro"/>
            </a:endParaRPr>
          </a:p>
          <a:p>
            <a:pPr indent="-342900" lvl="0" marL="457200" marR="0" rtl="0" algn="l">
              <a:lnSpc>
                <a:spcPct val="115000"/>
              </a:lnSpc>
              <a:spcBef>
                <a:spcPts val="0"/>
              </a:spcBef>
              <a:spcAft>
                <a:spcPts val="0"/>
              </a:spcAft>
              <a:buClr>
                <a:srgbClr val="757575"/>
              </a:buClr>
              <a:buSzPts val="1800"/>
              <a:buFont typeface="Source Sans Pro"/>
              <a:buChar char="●"/>
            </a:pPr>
            <a:r>
              <a:rPr lang="en">
                <a:solidFill>
                  <a:srgbClr val="757575"/>
                </a:solidFill>
                <a:latin typeface="Source Sans Pro"/>
                <a:ea typeface="Source Sans Pro"/>
                <a:cs typeface="Source Sans Pro"/>
                <a:sym typeface="Source Sans Pro"/>
              </a:rPr>
              <a:t>Can be set by:</a:t>
            </a:r>
            <a:endParaRPr>
              <a:solidFill>
                <a:srgbClr val="757575"/>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757575"/>
              </a:buClr>
              <a:buSzPts val="1400"/>
              <a:buFont typeface="Source Sans Pro"/>
              <a:buChar char="○"/>
            </a:pPr>
            <a:r>
              <a:rPr lang="en">
                <a:solidFill>
                  <a:srgbClr val="757575"/>
                </a:solidFill>
                <a:latin typeface="Source Sans Pro"/>
                <a:ea typeface="Source Sans Pro"/>
                <a:cs typeface="Source Sans Pro"/>
                <a:sym typeface="Source Sans Pro"/>
              </a:rPr>
              <a:t>NLU (from extracted entities, or buttons)</a:t>
            </a:r>
            <a:endParaRPr>
              <a:solidFill>
                <a:srgbClr val="757575"/>
              </a:solidFill>
              <a:latin typeface="Source Sans Pro"/>
              <a:ea typeface="Source Sans Pro"/>
              <a:cs typeface="Source Sans Pro"/>
              <a:sym typeface="Source Sans Pro"/>
            </a:endParaRPr>
          </a:p>
          <a:p>
            <a:pPr indent="-317500" lvl="1" marL="914400" marR="0" rtl="0" algn="l">
              <a:lnSpc>
                <a:spcPct val="115000"/>
              </a:lnSpc>
              <a:spcBef>
                <a:spcPts val="0"/>
              </a:spcBef>
              <a:spcAft>
                <a:spcPts val="0"/>
              </a:spcAft>
              <a:buClr>
                <a:srgbClr val="757575"/>
              </a:buClr>
              <a:buSzPts val="1400"/>
              <a:buFont typeface="Source Sans Pro"/>
              <a:buChar char="○"/>
            </a:pPr>
            <a:r>
              <a:rPr lang="en">
                <a:solidFill>
                  <a:srgbClr val="757575"/>
                </a:solidFill>
                <a:latin typeface="Source Sans Pro"/>
                <a:ea typeface="Source Sans Pro"/>
                <a:cs typeface="Source Sans Pro"/>
                <a:sym typeface="Source Sans Pro"/>
              </a:rPr>
              <a:t>Custom Actions</a:t>
            </a:r>
            <a:endParaRPr>
              <a:solidFill>
                <a:srgbClr val="757575"/>
              </a:solidFill>
              <a:latin typeface="Source Sans Pro"/>
              <a:ea typeface="Source Sans Pro"/>
              <a:cs typeface="Source Sans Pro"/>
              <a:sym typeface="Source Sans Pro"/>
            </a:endParaRPr>
          </a:p>
          <a:p>
            <a:pPr indent="-342900" lvl="0" marL="457200" marR="0" rtl="0" algn="l">
              <a:lnSpc>
                <a:spcPct val="115000"/>
              </a:lnSpc>
              <a:spcBef>
                <a:spcPts val="0"/>
              </a:spcBef>
              <a:spcAft>
                <a:spcPts val="0"/>
              </a:spcAft>
              <a:buClr>
                <a:srgbClr val="757575"/>
              </a:buClr>
              <a:buSzPts val="1800"/>
              <a:buFont typeface="Source Sans Pro"/>
              <a:buChar char="●"/>
            </a:pPr>
            <a:r>
              <a:rPr lang="en">
                <a:solidFill>
                  <a:srgbClr val="757575"/>
                </a:solidFill>
                <a:latin typeface="Source Sans Pro"/>
                <a:ea typeface="Source Sans Pro"/>
                <a:cs typeface="Source Sans Pro"/>
                <a:sym typeface="Source Sans Pro"/>
              </a:rPr>
              <a:t>Can be configured to affect or not affect the dialogue progression</a:t>
            </a:r>
            <a:endParaRPr>
              <a:solidFill>
                <a:srgbClr val="757575"/>
              </a:solidFill>
              <a:latin typeface="Source Sans Pro"/>
              <a:ea typeface="Source Sans Pro"/>
              <a:cs typeface="Source Sans Pro"/>
              <a:sym typeface="Source Sans Pro"/>
            </a:endParaRPr>
          </a:p>
        </p:txBody>
      </p:sp>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241"/>
          <p:cNvSpPr txBox="1"/>
          <p:nvPr>
            <p:ph type="title"/>
          </p:nvPr>
        </p:nvSpPr>
        <p:spPr>
          <a:xfrm>
            <a:off x="1244850"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Slots types</a:t>
            </a:r>
            <a:endParaRPr/>
          </a:p>
          <a:p>
            <a:pPr indent="0" lvl="0" marL="0" rtl="0" algn="l">
              <a:spcBef>
                <a:spcPts val="0"/>
              </a:spcBef>
              <a:spcAft>
                <a:spcPts val="0"/>
              </a:spcAft>
              <a:buNone/>
            </a:pPr>
            <a:r>
              <a:t/>
            </a:r>
            <a:endParaRPr/>
          </a:p>
        </p:txBody>
      </p:sp>
      <p:sp>
        <p:nvSpPr>
          <p:cNvPr id="1916" name="Google Shape;1916;p241"/>
          <p:cNvSpPr txBox="1"/>
          <p:nvPr>
            <p:ph idx="2" type="title"/>
          </p:nvPr>
        </p:nvSpPr>
        <p:spPr>
          <a:xfrm>
            <a:off x="1244850"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pic>
        <p:nvPicPr>
          <p:cNvPr id="1917" name="Google Shape;1917;p241"/>
          <p:cNvPicPr preferRelativeResize="0"/>
          <p:nvPr/>
        </p:nvPicPr>
        <p:blipFill>
          <a:blip r:embed="rId3">
            <a:alphaModFix/>
          </a:blip>
          <a:stretch>
            <a:fillRect/>
          </a:stretch>
        </p:blipFill>
        <p:spPr>
          <a:xfrm>
            <a:off x="1304250" y="1875500"/>
            <a:ext cx="2695976" cy="2081575"/>
          </a:xfrm>
          <a:prstGeom prst="rect">
            <a:avLst/>
          </a:prstGeom>
          <a:noFill/>
          <a:ln>
            <a:noFill/>
          </a:ln>
        </p:spPr>
      </p:pic>
      <p:pic>
        <p:nvPicPr>
          <p:cNvPr id="1918" name="Google Shape;1918;p241"/>
          <p:cNvPicPr preferRelativeResize="0"/>
          <p:nvPr/>
        </p:nvPicPr>
        <p:blipFill>
          <a:blip r:embed="rId4">
            <a:alphaModFix/>
          </a:blip>
          <a:stretch>
            <a:fillRect/>
          </a:stretch>
        </p:blipFill>
        <p:spPr>
          <a:xfrm>
            <a:off x="4935112" y="1875500"/>
            <a:ext cx="2740675" cy="2116075"/>
          </a:xfrm>
          <a:prstGeom prst="rect">
            <a:avLst/>
          </a:prstGeom>
          <a:noFill/>
          <a:ln>
            <a:noFill/>
          </a:ln>
        </p:spPr>
      </p:pic>
      <p:sp>
        <p:nvSpPr>
          <p:cNvPr id="1919" name="Google Shape;1919;p241"/>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Text and List slots influence conversation  path based on </a:t>
            </a:r>
            <a:r>
              <a:rPr b="1" lang="en" sz="1800"/>
              <a:t>whether it is set or not. </a:t>
            </a:r>
            <a:endParaRPr b="1" sz="1800"/>
          </a:p>
        </p:txBody>
      </p:sp>
      <p:sp>
        <p:nvSpPr>
          <p:cNvPr id="1920" name="Google Shape;1920;p241"/>
          <p:cNvSpPr txBox="1"/>
          <p:nvPr/>
        </p:nvSpPr>
        <p:spPr>
          <a:xfrm>
            <a:off x="1548150" y="3771950"/>
            <a:ext cx="23979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“I am based in </a:t>
            </a:r>
            <a:r>
              <a:rPr lang="en" sz="1200" u="sng">
                <a:solidFill>
                  <a:srgbClr val="666666"/>
                </a:solidFill>
                <a:latin typeface="Source Sans Pro"/>
                <a:ea typeface="Source Sans Pro"/>
                <a:cs typeface="Source Sans Pro"/>
                <a:sym typeface="Source Sans Pro"/>
              </a:rPr>
              <a:t>London</a:t>
            </a:r>
            <a:r>
              <a:rPr lang="en" sz="1200">
                <a:solidFill>
                  <a:srgbClr val="666666"/>
                </a:solidFill>
                <a:latin typeface="Source Sans Pro"/>
                <a:ea typeface="Source Sans Pro"/>
                <a:cs typeface="Source Sans Pro"/>
                <a:sym typeface="Source Sans Pro"/>
              </a:rPr>
              <a:t>”</a:t>
            </a:r>
            <a:endParaRPr sz="1200">
              <a:solidFill>
                <a:srgbClr val="666666"/>
              </a:solidFill>
              <a:latin typeface="Source Sans Pro"/>
              <a:ea typeface="Source Sans Pro"/>
              <a:cs typeface="Source Sans Pro"/>
              <a:sym typeface="Source Sans Pro"/>
            </a:endParaRPr>
          </a:p>
        </p:txBody>
      </p:sp>
      <p:sp>
        <p:nvSpPr>
          <p:cNvPr id="1921" name="Google Shape;1921;p241"/>
          <p:cNvSpPr txBox="1"/>
          <p:nvPr/>
        </p:nvSpPr>
        <p:spPr>
          <a:xfrm>
            <a:off x="4935100" y="3771950"/>
            <a:ext cx="25395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“Are there available appointments on </a:t>
            </a:r>
            <a:r>
              <a:rPr lang="en" sz="1200" u="sng">
                <a:solidFill>
                  <a:srgbClr val="666666"/>
                </a:solidFill>
                <a:latin typeface="Source Sans Pro"/>
                <a:ea typeface="Source Sans Pro"/>
                <a:cs typeface="Source Sans Pro"/>
                <a:sym typeface="Source Sans Pro"/>
              </a:rPr>
              <a:t>Monday</a:t>
            </a:r>
            <a:r>
              <a:rPr lang="en" sz="1200">
                <a:solidFill>
                  <a:srgbClr val="666666"/>
                </a:solidFill>
                <a:latin typeface="Source Sans Pro"/>
                <a:ea typeface="Source Sans Pro"/>
                <a:cs typeface="Source Sans Pro"/>
                <a:sym typeface="Source Sans Pro"/>
              </a:rPr>
              <a:t> or </a:t>
            </a:r>
            <a:r>
              <a:rPr lang="en" sz="1200" u="sng">
                <a:solidFill>
                  <a:srgbClr val="666666"/>
                </a:solidFill>
                <a:latin typeface="Source Sans Pro"/>
                <a:ea typeface="Source Sans Pro"/>
                <a:cs typeface="Source Sans Pro"/>
                <a:sym typeface="Source Sans Pro"/>
              </a:rPr>
              <a:t>Wednesday</a:t>
            </a:r>
            <a:r>
              <a:rPr lang="en" sz="1200">
                <a:solidFill>
                  <a:srgbClr val="666666"/>
                </a:solidFill>
                <a:latin typeface="Source Sans Pro"/>
                <a:ea typeface="Source Sans Pro"/>
                <a:cs typeface="Source Sans Pro"/>
                <a:sym typeface="Source Sans Pro"/>
              </a:rPr>
              <a:t> this week?”</a:t>
            </a:r>
            <a:endParaRPr sz="1200">
              <a:solidFill>
                <a:srgbClr val="666666"/>
              </a:solidFill>
              <a:latin typeface="Source Sans Pro"/>
              <a:ea typeface="Source Sans Pro"/>
              <a:cs typeface="Source Sans Pro"/>
              <a:sym typeface="Source Sans Pro"/>
            </a:endParaRPr>
          </a:p>
        </p:txBody>
      </p:sp>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5" name="Shape 1925"/>
        <p:cNvGrpSpPr/>
        <p:nvPr/>
      </p:nvGrpSpPr>
      <p:grpSpPr>
        <a:xfrm>
          <a:off x="0" y="0"/>
          <a:ext cx="0" cy="0"/>
          <a:chOff x="0" y="0"/>
          <a:chExt cx="0" cy="0"/>
        </a:xfrm>
      </p:grpSpPr>
      <p:sp>
        <p:nvSpPr>
          <p:cNvPr id="1926" name="Google Shape;1926;p242"/>
          <p:cNvSpPr txBox="1"/>
          <p:nvPr>
            <p:ph type="title"/>
          </p:nvPr>
        </p:nvSpPr>
        <p:spPr>
          <a:xfrm>
            <a:off x="13416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Slots types</a:t>
            </a:r>
            <a:endParaRPr/>
          </a:p>
          <a:p>
            <a:pPr indent="0" lvl="0" marL="0" rtl="0" algn="l">
              <a:spcBef>
                <a:spcPts val="0"/>
              </a:spcBef>
              <a:spcAft>
                <a:spcPts val="0"/>
              </a:spcAft>
              <a:buNone/>
            </a:pPr>
            <a:r>
              <a:t/>
            </a:r>
            <a:endParaRPr/>
          </a:p>
        </p:txBody>
      </p:sp>
      <p:sp>
        <p:nvSpPr>
          <p:cNvPr id="1927" name="Google Shape;1927;p242"/>
          <p:cNvSpPr txBox="1"/>
          <p:nvPr>
            <p:ph idx="2" type="title"/>
          </p:nvPr>
        </p:nvSpPr>
        <p:spPr>
          <a:xfrm>
            <a:off x="13416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sp>
        <p:nvSpPr>
          <p:cNvPr id="1928" name="Google Shape;1928;p242"/>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Categorical, Boolean and Float</a:t>
            </a:r>
            <a:r>
              <a:rPr lang="en" sz="1800"/>
              <a:t> slots influence conversation  path based on </a:t>
            </a:r>
            <a:r>
              <a:rPr b="1" lang="en" sz="1800"/>
              <a:t>the value of the slot</a:t>
            </a:r>
            <a:r>
              <a:rPr b="1" lang="en" sz="1800"/>
              <a:t>. </a:t>
            </a:r>
            <a:endParaRPr b="1" sz="1800"/>
          </a:p>
        </p:txBody>
      </p:sp>
      <p:pic>
        <p:nvPicPr>
          <p:cNvPr id="1929" name="Google Shape;1929;p242"/>
          <p:cNvPicPr preferRelativeResize="0"/>
          <p:nvPr/>
        </p:nvPicPr>
        <p:blipFill>
          <a:blip r:embed="rId3">
            <a:alphaModFix/>
          </a:blip>
          <a:stretch>
            <a:fillRect/>
          </a:stretch>
        </p:blipFill>
        <p:spPr>
          <a:xfrm>
            <a:off x="235500" y="2004515"/>
            <a:ext cx="2705699" cy="2530259"/>
          </a:xfrm>
          <a:prstGeom prst="rect">
            <a:avLst/>
          </a:prstGeom>
          <a:noFill/>
          <a:ln>
            <a:noFill/>
          </a:ln>
        </p:spPr>
      </p:pic>
      <p:pic>
        <p:nvPicPr>
          <p:cNvPr id="1930" name="Google Shape;1930;p242"/>
          <p:cNvPicPr preferRelativeResize="0"/>
          <p:nvPr/>
        </p:nvPicPr>
        <p:blipFill>
          <a:blip r:embed="rId4">
            <a:alphaModFix/>
          </a:blip>
          <a:stretch>
            <a:fillRect/>
          </a:stretch>
        </p:blipFill>
        <p:spPr>
          <a:xfrm>
            <a:off x="3036163" y="1958626"/>
            <a:ext cx="2991527" cy="2309749"/>
          </a:xfrm>
          <a:prstGeom prst="rect">
            <a:avLst/>
          </a:prstGeom>
          <a:noFill/>
          <a:ln>
            <a:noFill/>
          </a:ln>
        </p:spPr>
      </p:pic>
      <p:pic>
        <p:nvPicPr>
          <p:cNvPr id="1931" name="Google Shape;1931;p242"/>
          <p:cNvPicPr preferRelativeResize="0"/>
          <p:nvPr/>
        </p:nvPicPr>
        <p:blipFill>
          <a:blip r:embed="rId5">
            <a:alphaModFix/>
          </a:blip>
          <a:stretch>
            <a:fillRect/>
          </a:stretch>
        </p:blipFill>
        <p:spPr>
          <a:xfrm>
            <a:off x="6122664" y="1958613"/>
            <a:ext cx="2847637" cy="2198667"/>
          </a:xfrm>
          <a:prstGeom prst="rect">
            <a:avLst/>
          </a:prstGeom>
          <a:noFill/>
          <a:ln>
            <a:noFill/>
          </a:ln>
        </p:spPr>
      </p:pic>
      <p:sp>
        <p:nvSpPr>
          <p:cNvPr id="1932" name="Google Shape;1932;p242"/>
          <p:cNvSpPr txBox="1"/>
          <p:nvPr/>
        </p:nvSpPr>
        <p:spPr>
          <a:xfrm>
            <a:off x="356925" y="4215250"/>
            <a:ext cx="23979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“I am looking for a restaurant in a </a:t>
            </a:r>
            <a:r>
              <a:rPr lang="en" sz="1200" u="sng">
                <a:solidFill>
                  <a:srgbClr val="666666"/>
                </a:solidFill>
                <a:latin typeface="Source Sans Pro"/>
                <a:ea typeface="Source Sans Pro"/>
                <a:cs typeface="Source Sans Pro"/>
                <a:sym typeface="Source Sans Pro"/>
              </a:rPr>
              <a:t>low</a:t>
            </a:r>
            <a:r>
              <a:rPr lang="en" sz="1200">
                <a:solidFill>
                  <a:srgbClr val="666666"/>
                </a:solidFill>
                <a:latin typeface="Source Sans Pro"/>
                <a:ea typeface="Source Sans Pro"/>
                <a:cs typeface="Source Sans Pro"/>
                <a:sym typeface="Source Sans Pro"/>
              </a:rPr>
              <a:t> price range.”</a:t>
            </a:r>
            <a:endParaRPr sz="1200">
              <a:solidFill>
                <a:srgbClr val="666666"/>
              </a:solidFill>
              <a:latin typeface="Source Sans Pro"/>
              <a:ea typeface="Source Sans Pro"/>
              <a:cs typeface="Source Sans Pro"/>
              <a:sym typeface="Source Sans Pro"/>
            </a:endParaRPr>
          </a:p>
        </p:txBody>
      </p:sp>
      <p:sp>
        <p:nvSpPr>
          <p:cNvPr id="1933" name="Google Shape;1933;p242"/>
          <p:cNvSpPr txBox="1"/>
          <p:nvPr/>
        </p:nvSpPr>
        <p:spPr>
          <a:xfrm>
            <a:off x="6155075" y="4157275"/>
            <a:ext cx="23979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“Find me a restaurant within 2 mile radius.”</a:t>
            </a:r>
            <a:endParaRPr sz="1200">
              <a:solidFill>
                <a:srgbClr val="666666"/>
              </a:solidFill>
              <a:latin typeface="Source Sans Pro"/>
              <a:ea typeface="Source Sans Pro"/>
              <a:cs typeface="Source Sans Pro"/>
              <a:sym typeface="Source Sans Pro"/>
            </a:endParaRPr>
          </a:p>
        </p:txBody>
      </p:sp>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7" name="Shape 1937"/>
        <p:cNvGrpSpPr/>
        <p:nvPr/>
      </p:nvGrpSpPr>
      <p:grpSpPr>
        <a:xfrm>
          <a:off x="0" y="0"/>
          <a:ext cx="0" cy="0"/>
          <a:chOff x="0" y="0"/>
          <a:chExt cx="0" cy="0"/>
        </a:xfrm>
      </p:grpSpPr>
      <p:sp>
        <p:nvSpPr>
          <p:cNvPr id="1938" name="Google Shape;1938;p243"/>
          <p:cNvSpPr txBox="1"/>
          <p:nvPr>
            <p:ph type="title"/>
          </p:nvPr>
        </p:nvSpPr>
        <p:spPr>
          <a:xfrm>
            <a:off x="1424575" y="380700"/>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Slots types</a:t>
            </a:r>
            <a:endParaRPr/>
          </a:p>
          <a:p>
            <a:pPr indent="0" lvl="0" marL="0" rtl="0" algn="l">
              <a:spcBef>
                <a:spcPts val="0"/>
              </a:spcBef>
              <a:spcAft>
                <a:spcPts val="0"/>
              </a:spcAft>
              <a:buNone/>
            </a:pPr>
            <a:r>
              <a:t/>
            </a:r>
            <a:endParaRPr/>
          </a:p>
        </p:txBody>
      </p:sp>
      <p:sp>
        <p:nvSpPr>
          <p:cNvPr id="1939" name="Google Shape;1939;p243"/>
          <p:cNvSpPr txBox="1"/>
          <p:nvPr>
            <p:ph idx="2" type="title"/>
          </p:nvPr>
        </p:nvSpPr>
        <p:spPr>
          <a:xfrm>
            <a:off x="1424575" y="209025"/>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sp>
        <p:nvSpPr>
          <p:cNvPr id="1940" name="Google Shape;1940;p243"/>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Unfeaturized slots don’t have any influence on the dialogue</a:t>
            </a:r>
            <a:r>
              <a:rPr b="1" lang="en" sz="1800"/>
              <a:t>. </a:t>
            </a:r>
            <a:endParaRPr b="1" sz="1800"/>
          </a:p>
        </p:txBody>
      </p:sp>
      <p:pic>
        <p:nvPicPr>
          <p:cNvPr id="1941" name="Google Shape;1941;p243"/>
          <p:cNvPicPr preferRelativeResize="0"/>
          <p:nvPr/>
        </p:nvPicPr>
        <p:blipFill>
          <a:blip r:embed="rId3">
            <a:alphaModFix/>
          </a:blip>
          <a:stretch>
            <a:fillRect/>
          </a:stretch>
        </p:blipFill>
        <p:spPr>
          <a:xfrm>
            <a:off x="2790762" y="1526900"/>
            <a:ext cx="3501774" cy="2703724"/>
          </a:xfrm>
          <a:prstGeom prst="rect">
            <a:avLst/>
          </a:prstGeom>
          <a:noFill/>
          <a:ln>
            <a:noFill/>
          </a:ln>
        </p:spPr>
      </p:pic>
      <p:sp>
        <p:nvSpPr>
          <p:cNvPr id="1942" name="Google Shape;1942;p243"/>
          <p:cNvSpPr txBox="1"/>
          <p:nvPr/>
        </p:nvSpPr>
        <p:spPr>
          <a:xfrm>
            <a:off x="3555163" y="4022375"/>
            <a:ext cx="2397900" cy="280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rgbClr val="666666"/>
                </a:solidFill>
                <a:latin typeface="Source Sans Pro"/>
                <a:ea typeface="Source Sans Pro"/>
                <a:cs typeface="Source Sans Pro"/>
                <a:sym typeface="Source Sans Pro"/>
              </a:rPr>
              <a:t>“My name is Sarah.”</a:t>
            </a:r>
            <a:endParaRPr sz="1200">
              <a:solidFill>
                <a:srgbClr val="666666"/>
              </a:solidFill>
              <a:latin typeface="Source Sans Pro"/>
              <a:ea typeface="Source Sans Pro"/>
              <a:cs typeface="Source Sans Pro"/>
              <a:sym typeface="Source Sans Pro"/>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6" name="Shape 1946"/>
        <p:cNvGrpSpPr/>
        <p:nvPr/>
      </p:nvGrpSpPr>
      <p:grpSpPr>
        <a:xfrm>
          <a:off x="0" y="0"/>
          <a:ext cx="0" cy="0"/>
          <a:chOff x="0" y="0"/>
          <a:chExt cx="0" cy="0"/>
        </a:xfrm>
      </p:grpSpPr>
      <p:sp>
        <p:nvSpPr>
          <p:cNvPr id="1947" name="Google Shape;1947;p244"/>
          <p:cNvSpPr txBox="1"/>
          <p:nvPr>
            <p:ph type="title"/>
          </p:nvPr>
        </p:nvSpPr>
        <p:spPr>
          <a:xfrm>
            <a:off x="1327800"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Slots</a:t>
            </a:r>
            <a:endParaRPr/>
          </a:p>
          <a:p>
            <a:pPr indent="0" lvl="0" marL="0" rtl="0" algn="l">
              <a:spcBef>
                <a:spcPts val="0"/>
              </a:spcBef>
              <a:spcAft>
                <a:spcPts val="0"/>
              </a:spcAft>
              <a:buNone/>
            </a:pPr>
            <a:r>
              <a:t/>
            </a:r>
            <a:endParaRPr/>
          </a:p>
        </p:txBody>
      </p:sp>
      <p:sp>
        <p:nvSpPr>
          <p:cNvPr id="1948" name="Google Shape;1948;p244"/>
          <p:cNvSpPr txBox="1"/>
          <p:nvPr>
            <p:ph idx="2" type="title"/>
          </p:nvPr>
        </p:nvSpPr>
        <p:spPr>
          <a:xfrm>
            <a:off x="1327800"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sp>
        <p:nvSpPr>
          <p:cNvPr id="1949" name="Google Shape;1949;p244"/>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There are a few different ways how slots can be set</a:t>
            </a:r>
            <a:endParaRPr sz="1800"/>
          </a:p>
        </p:txBody>
      </p:sp>
      <p:sp>
        <p:nvSpPr>
          <p:cNvPr id="1950" name="Google Shape;1950;p244"/>
          <p:cNvSpPr txBox="1"/>
          <p:nvPr/>
        </p:nvSpPr>
        <p:spPr>
          <a:xfrm>
            <a:off x="393325" y="1512800"/>
            <a:ext cx="7874100" cy="270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Source Sans Pro"/>
              <a:buChar char="●"/>
            </a:pPr>
            <a:r>
              <a:rPr lang="en">
                <a:solidFill>
                  <a:srgbClr val="666666"/>
                </a:solidFill>
                <a:latin typeface="Source Sans Pro"/>
                <a:ea typeface="Source Sans Pro"/>
                <a:cs typeface="Source Sans Pro"/>
                <a:sym typeface="Source Sans Pro"/>
              </a:rPr>
              <a:t>Slots set from NLU</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
        <p:nvSpPr>
          <p:cNvPr id="1951" name="Google Shape;1951;p244"/>
          <p:cNvSpPr txBox="1"/>
          <p:nvPr/>
        </p:nvSpPr>
        <p:spPr>
          <a:xfrm>
            <a:off x="942325" y="2023350"/>
            <a:ext cx="6776100" cy="10968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 intent:search_transactions</a:t>
            </a:r>
            <a:endParaRPr b="1">
              <a:solidFill>
                <a:srgbClr val="5A17EE"/>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666666"/>
                </a:solidFill>
                <a:latin typeface="Courier New"/>
                <a:ea typeface="Courier New"/>
                <a:cs typeface="Courier New"/>
                <a:sym typeface="Courier New"/>
              </a:rPr>
              <a:t>- how much did I spend at [Target](vendor_name) this week?</a:t>
            </a:r>
            <a:endParaRPr>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666666"/>
                </a:solidFill>
                <a:latin typeface="Courier New"/>
                <a:ea typeface="Courier New"/>
                <a:cs typeface="Courier New"/>
                <a:sym typeface="Courier New"/>
              </a:rPr>
              <a:t>- what is my typical spending at [Amazon](vendor_name)?</a:t>
            </a:r>
            <a:endParaRPr>
              <a:solidFill>
                <a:srgbClr val="666666"/>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b="1">
              <a:solidFill>
                <a:srgbClr val="5A17EE"/>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a:t>
            </a:r>
            <a:endParaRPr b="1">
              <a:solidFill>
                <a:srgbClr val="757575"/>
              </a:solidFill>
              <a:latin typeface="Courier New"/>
              <a:ea typeface="Courier New"/>
              <a:cs typeface="Courier New"/>
              <a:sym typeface="Courier New"/>
            </a:endParaRPr>
          </a:p>
        </p:txBody>
      </p:sp>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5" name="Shape 1955"/>
        <p:cNvGrpSpPr/>
        <p:nvPr/>
      </p:nvGrpSpPr>
      <p:grpSpPr>
        <a:xfrm>
          <a:off x="0" y="0"/>
          <a:ext cx="0" cy="0"/>
          <a:chOff x="0" y="0"/>
          <a:chExt cx="0" cy="0"/>
        </a:xfrm>
      </p:grpSpPr>
      <p:sp>
        <p:nvSpPr>
          <p:cNvPr id="1956" name="Google Shape;1956;p245"/>
          <p:cNvSpPr txBox="1"/>
          <p:nvPr>
            <p:ph type="title"/>
          </p:nvPr>
        </p:nvSpPr>
        <p:spPr>
          <a:xfrm>
            <a:off x="125867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Slots</a:t>
            </a:r>
            <a:endParaRPr/>
          </a:p>
          <a:p>
            <a:pPr indent="0" lvl="0" marL="0" rtl="0" algn="l">
              <a:spcBef>
                <a:spcPts val="0"/>
              </a:spcBef>
              <a:spcAft>
                <a:spcPts val="0"/>
              </a:spcAft>
              <a:buNone/>
            </a:pPr>
            <a:r>
              <a:t/>
            </a:r>
            <a:endParaRPr/>
          </a:p>
        </p:txBody>
      </p:sp>
      <p:sp>
        <p:nvSpPr>
          <p:cNvPr id="1957" name="Google Shape;1957;p245"/>
          <p:cNvSpPr txBox="1"/>
          <p:nvPr>
            <p:ph idx="2" type="title"/>
          </p:nvPr>
        </p:nvSpPr>
        <p:spPr>
          <a:xfrm>
            <a:off x="125867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sp>
        <p:nvSpPr>
          <p:cNvPr id="1958" name="Google Shape;1958;p245"/>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There are a few different ways slots can be set</a:t>
            </a:r>
            <a:endParaRPr sz="1800"/>
          </a:p>
        </p:txBody>
      </p:sp>
      <p:sp>
        <p:nvSpPr>
          <p:cNvPr id="1959" name="Google Shape;1959;p245"/>
          <p:cNvSpPr txBox="1"/>
          <p:nvPr/>
        </p:nvSpPr>
        <p:spPr>
          <a:xfrm>
            <a:off x="393325" y="1526900"/>
            <a:ext cx="7874100" cy="270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Source Sans Pro"/>
              <a:buChar char="●"/>
            </a:pPr>
            <a:r>
              <a:rPr lang="en">
                <a:solidFill>
                  <a:srgbClr val="666666"/>
                </a:solidFill>
                <a:latin typeface="Source Sans Pro"/>
                <a:ea typeface="Source Sans Pro"/>
                <a:cs typeface="Source Sans Pro"/>
                <a:sym typeface="Source Sans Pro"/>
              </a:rPr>
              <a:t>Slots set by clicking buttons</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
        <p:nvSpPr>
          <p:cNvPr id="1960" name="Google Shape;1960;p245"/>
          <p:cNvSpPr txBox="1"/>
          <p:nvPr/>
        </p:nvSpPr>
        <p:spPr>
          <a:xfrm>
            <a:off x="282150" y="2129475"/>
            <a:ext cx="5674800" cy="19362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u</a:t>
            </a:r>
            <a:r>
              <a:rPr b="1" lang="en">
                <a:solidFill>
                  <a:srgbClr val="5A17EE"/>
                </a:solidFill>
                <a:latin typeface="Courier New"/>
                <a:ea typeface="Courier New"/>
                <a:cs typeface="Courier New"/>
                <a:sym typeface="Courier New"/>
              </a:rPr>
              <a:t>tter_ask_transfer_form_confirm:</a:t>
            </a:r>
            <a:endParaRPr b="1">
              <a:solidFill>
                <a:srgbClr val="5A17EE"/>
              </a:solidFill>
              <a:latin typeface="Courier New"/>
              <a:ea typeface="Courier New"/>
              <a:cs typeface="Courier New"/>
              <a:sym typeface="Courier New"/>
            </a:endParaRPr>
          </a:p>
          <a:p>
            <a:pPr indent="-317500" lvl="0" marL="457200" rtl="0" algn="l">
              <a:spcBef>
                <a:spcPts val="0"/>
              </a:spcBef>
              <a:spcAft>
                <a:spcPts val="0"/>
              </a:spcAft>
              <a:buClr>
                <a:srgbClr val="5A17EE"/>
              </a:buClr>
              <a:buSzPts val="1400"/>
              <a:buFont typeface="Courier New"/>
              <a:buChar char="-"/>
            </a:pPr>
            <a:r>
              <a:rPr b="1" lang="en">
                <a:solidFill>
                  <a:srgbClr val="5A17EE"/>
                </a:solidFill>
                <a:latin typeface="Courier New"/>
                <a:ea typeface="Courier New"/>
                <a:cs typeface="Courier New"/>
                <a:sym typeface="Courier New"/>
              </a:rPr>
              <a:t>text: “Would you like to transfer $100 to Tom?”</a:t>
            </a:r>
            <a:endParaRPr b="1">
              <a:solidFill>
                <a:srgbClr val="5A17EE"/>
              </a:solidFill>
              <a:latin typeface="Courier New"/>
              <a:ea typeface="Courier New"/>
              <a:cs typeface="Courier New"/>
              <a:sym typeface="Courier New"/>
            </a:endParaRPr>
          </a:p>
          <a:p>
            <a:pPr indent="0" lvl="0" marL="0" rtl="0" algn="l">
              <a:spcBef>
                <a:spcPts val="0"/>
              </a:spcBef>
              <a:spcAft>
                <a:spcPts val="0"/>
              </a:spcAft>
              <a:buNone/>
            </a:pPr>
            <a:r>
              <a:rPr b="1" lang="en">
                <a:solidFill>
                  <a:srgbClr val="5A17EE"/>
                </a:solidFill>
                <a:latin typeface="Courier New"/>
                <a:ea typeface="Courier New"/>
                <a:cs typeface="Courier New"/>
                <a:sym typeface="Courier New"/>
              </a:rPr>
              <a:t>    buttons:</a:t>
            </a:r>
            <a:endParaRPr b="1">
              <a:solidFill>
                <a:srgbClr val="5A17EE"/>
              </a:solidFill>
              <a:latin typeface="Courier New"/>
              <a:ea typeface="Courier New"/>
              <a:cs typeface="Courier New"/>
              <a:sym typeface="Courier New"/>
            </a:endParaRPr>
          </a:p>
          <a:p>
            <a:pPr indent="-317500" lvl="0" marL="914400" rtl="0" algn="l">
              <a:lnSpc>
                <a:spcPct val="100000"/>
              </a:lnSpc>
              <a:spcBef>
                <a:spcPts val="0"/>
              </a:spcBef>
              <a:spcAft>
                <a:spcPts val="0"/>
              </a:spcAft>
              <a:buClr>
                <a:srgbClr val="757575"/>
              </a:buClr>
              <a:buSzPts val="1400"/>
              <a:buFont typeface="Courier New"/>
              <a:buChar char="-"/>
            </a:pPr>
            <a:r>
              <a:rPr lang="en">
                <a:solidFill>
                  <a:srgbClr val="757575"/>
                </a:solidFill>
                <a:latin typeface="Courier New"/>
                <a:ea typeface="Courier New"/>
                <a:cs typeface="Courier New"/>
                <a:sym typeface="Courier New"/>
              </a:rPr>
              <a:t>title: Yes</a:t>
            </a:r>
            <a:endParaRPr>
              <a:solidFill>
                <a:srgbClr val="757575"/>
              </a:solidFill>
              <a:latin typeface="Courier New"/>
              <a:ea typeface="Courier New"/>
              <a:cs typeface="Courier New"/>
              <a:sym typeface="Courier New"/>
            </a:endParaRPr>
          </a:p>
          <a:p>
            <a:pPr indent="0" lvl="0" marL="914400" rtl="0" algn="l">
              <a:lnSpc>
                <a:spcPct val="100000"/>
              </a:lnSpc>
              <a:spcBef>
                <a:spcPts val="0"/>
              </a:spcBef>
              <a:spcAft>
                <a:spcPts val="0"/>
              </a:spcAft>
              <a:buNone/>
            </a:pPr>
            <a:r>
              <a:rPr lang="en">
                <a:solidFill>
                  <a:srgbClr val="757575"/>
                </a:solidFill>
                <a:latin typeface="Courier New"/>
                <a:ea typeface="Courier New"/>
                <a:cs typeface="Courier New"/>
                <a:sym typeface="Courier New"/>
              </a:rPr>
              <a:t>payload: /affirm</a:t>
            </a:r>
            <a:endParaRPr>
              <a:solidFill>
                <a:srgbClr val="757575"/>
              </a:solidFill>
              <a:latin typeface="Courier New"/>
              <a:ea typeface="Courier New"/>
              <a:cs typeface="Courier New"/>
              <a:sym typeface="Courier New"/>
            </a:endParaRPr>
          </a:p>
          <a:p>
            <a:pPr indent="-317500" lvl="0" marL="914400" rtl="0" algn="l">
              <a:lnSpc>
                <a:spcPct val="100000"/>
              </a:lnSpc>
              <a:spcBef>
                <a:spcPts val="0"/>
              </a:spcBef>
              <a:spcAft>
                <a:spcPts val="0"/>
              </a:spcAft>
              <a:buClr>
                <a:srgbClr val="757575"/>
              </a:buClr>
              <a:buSzPts val="1400"/>
              <a:buFont typeface="Courier New"/>
              <a:buChar char="-"/>
            </a:pPr>
            <a:r>
              <a:rPr lang="en">
                <a:solidFill>
                  <a:srgbClr val="757575"/>
                </a:solidFill>
                <a:latin typeface="Courier New"/>
                <a:ea typeface="Courier New"/>
                <a:cs typeface="Courier New"/>
                <a:sym typeface="Courier New"/>
              </a:rPr>
              <a:t>title: No, cancel the transaction</a:t>
            </a:r>
            <a:endParaRPr>
              <a:solidFill>
                <a:srgbClr val="757575"/>
              </a:solidFill>
              <a:latin typeface="Courier New"/>
              <a:ea typeface="Courier New"/>
              <a:cs typeface="Courier New"/>
              <a:sym typeface="Courier New"/>
            </a:endParaRPr>
          </a:p>
          <a:p>
            <a:pPr indent="0" lvl="0" marL="914400" rtl="0" algn="l">
              <a:lnSpc>
                <a:spcPct val="100000"/>
              </a:lnSpc>
              <a:spcBef>
                <a:spcPts val="0"/>
              </a:spcBef>
              <a:spcAft>
                <a:spcPts val="0"/>
              </a:spcAft>
              <a:buNone/>
            </a:pPr>
            <a:r>
              <a:rPr lang="en">
                <a:solidFill>
                  <a:srgbClr val="757575"/>
                </a:solidFill>
                <a:latin typeface="Courier New"/>
                <a:ea typeface="Courier New"/>
                <a:cs typeface="Courier New"/>
                <a:sym typeface="Courier New"/>
              </a:rPr>
              <a:t>payload: /deny</a:t>
            </a:r>
            <a:endParaRPr>
              <a:solidFill>
                <a:srgbClr val="757575"/>
              </a:solidFill>
              <a:latin typeface="Courier New"/>
              <a:ea typeface="Courier New"/>
              <a:cs typeface="Courier New"/>
              <a:sym typeface="Courier New"/>
            </a:endParaRPr>
          </a:p>
          <a:p>
            <a:pPr indent="0" lvl="0" marL="45720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p:txBody>
      </p:sp>
      <p:sp>
        <p:nvSpPr>
          <p:cNvPr id="1961" name="Google Shape;1961;p245"/>
          <p:cNvSpPr/>
          <p:nvPr/>
        </p:nvSpPr>
        <p:spPr>
          <a:xfrm>
            <a:off x="6260400" y="2192125"/>
            <a:ext cx="2709300" cy="419100"/>
          </a:xfrm>
          <a:prstGeom prst="roundRect">
            <a:avLst>
              <a:gd fmla="val 16667" name="adj"/>
            </a:avLst>
          </a:prstGeom>
          <a:solidFill>
            <a:srgbClr val="D9D9D9"/>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2" name="Google Shape;1962;p245"/>
          <p:cNvSpPr txBox="1"/>
          <p:nvPr/>
        </p:nvSpPr>
        <p:spPr>
          <a:xfrm>
            <a:off x="6334325" y="2257525"/>
            <a:ext cx="2495700" cy="28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100">
                <a:latin typeface="Source Sans Pro"/>
                <a:ea typeface="Source Sans Pro"/>
                <a:cs typeface="Source Sans Pro"/>
                <a:sym typeface="Source Sans Pro"/>
              </a:rPr>
              <a:t>Would you like to transfer $100 to Tom?</a:t>
            </a:r>
            <a:endParaRPr sz="1100">
              <a:latin typeface="Source Sans Pro"/>
              <a:ea typeface="Source Sans Pro"/>
              <a:cs typeface="Source Sans Pro"/>
              <a:sym typeface="Source Sans Pro"/>
            </a:endParaRPr>
          </a:p>
        </p:txBody>
      </p:sp>
      <p:sp>
        <p:nvSpPr>
          <p:cNvPr id="1963" name="Google Shape;1963;p245"/>
          <p:cNvSpPr/>
          <p:nvPr/>
        </p:nvSpPr>
        <p:spPr>
          <a:xfrm>
            <a:off x="6591525" y="2732900"/>
            <a:ext cx="867900" cy="3633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4" name="Google Shape;1964;p245"/>
          <p:cNvSpPr/>
          <p:nvPr/>
        </p:nvSpPr>
        <p:spPr>
          <a:xfrm>
            <a:off x="7623425" y="2732900"/>
            <a:ext cx="1206600" cy="363300"/>
          </a:xfrm>
          <a:prstGeom prst="roundRect">
            <a:avLst>
              <a:gd fmla="val 16667" name="adj"/>
            </a:avLst>
          </a:prstGeom>
          <a:solidFill>
            <a:srgbClr val="FCE5CD"/>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5" name="Google Shape;1965;p245"/>
          <p:cNvSpPr txBox="1"/>
          <p:nvPr/>
        </p:nvSpPr>
        <p:spPr>
          <a:xfrm>
            <a:off x="6877925" y="2732900"/>
            <a:ext cx="637500" cy="2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Yes</a:t>
            </a:r>
            <a:endParaRPr sz="1000">
              <a:latin typeface="Source Sans Pro"/>
              <a:ea typeface="Source Sans Pro"/>
              <a:cs typeface="Source Sans Pro"/>
              <a:sym typeface="Source Sans Pro"/>
            </a:endParaRPr>
          </a:p>
        </p:txBody>
      </p:sp>
      <p:sp>
        <p:nvSpPr>
          <p:cNvPr id="1966" name="Google Shape;1966;p245"/>
          <p:cNvSpPr txBox="1"/>
          <p:nvPr/>
        </p:nvSpPr>
        <p:spPr>
          <a:xfrm>
            <a:off x="7797075" y="2659225"/>
            <a:ext cx="1172700" cy="204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 sz="1000">
                <a:latin typeface="Source Sans Pro"/>
                <a:ea typeface="Source Sans Pro"/>
                <a:cs typeface="Source Sans Pro"/>
                <a:sym typeface="Source Sans Pro"/>
              </a:rPr>
              <a:t>No, cancel the transaction</a:t>
            </a:r>
            <a:endParaRPr sz="1000">
              <a:latin typeface="Source Sans Pro"/>
              <a:ea typeface="Source Sans Pro"/>
              <a:cs typeface="Source Sans Pro"/>
              <a:sym typeface="Source Sans Pro"/>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0" name="Shape 1970"/>
        <p:cNvGrpSpPr/>
        <p:nvPr/>
      </p:nvGrpSpPr>
      <p:grpSpPr>
        <a:xfrm>
          <a:off x="0" y="0"/>
          <a:ext cx="0" cy="0"/>
          <a:chOff x="0" y="0"/>
          <a:chExt cx="0" cy="0"/>
        </a:xfrm>
      </p:grpSpPr>
      <p:sp>
        <p:nvSpPr>
          <p:cNvPr id="1971" name="Google Shape;1971;p246"/>
          <p:cNvSpPr txBox="1"/>
          <p:nvPr>
            <p:ph type="title"/>
          </p:nvPr>
        </p:nvSpPr>
        <p:spPr>
          <a:xfrm>
            <a:off x="1383125" y="394525"/>
            <a:ext cx="8520600" cy="661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a:t>Slots</a:t>
            </a:r>
            <a:endParaRPr/>
          </a:p>
          <a:p>
            <a:pPr indent="0" lvl="0" marL="0" rtl="0" algn="l">
              <a:spcBef>
                <a:spcPts val="0"/>
              </a:spcBef>
              <a:spcAft>
                <a:spcPts val="0"/>
              </a:spcAft>
              <a:buNone/>
            </a:pPr>
            <a:r>
              <a:t/>
            </a:r>
            <a:endParaRPr/>
          </a:p>
        </p:txBody>
      </p:sp>
      <p:sp>
        <p:nvSpPr>
          <p:cNvPr id="1972" name="Google Shape;1972;p246"/>
          <p:cNvSpPr txBox="1"/>
          <p:nvPr>
            <p:ph idx="2" type="title"/>
          </p:nvPr>
        </p:nvSpPr>
        <p:spPr>
          <a:xfrm>
            <a:off x="1383125" y="222850"/>
            <a:ext cx="8520600" cy="3237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None/>
            </a:pPr>
            <a:r>
              <a:rPr lang="en"/>
              <a:t>Core Deep Dive</a:t>
            </a:r>
            <a:endParaRPr/>
          </a:p>
        </p:txBody>
      </p:sp>
      <p:sp>
        <p:nvSpPr>
          <p:cNvPr id="1973" name="Google Shape;1973;p246"/>
          <p:cNvSpPr txBox="1"/>
          <p:nvPr>
            <p:ph idx="1" type="body"/>
          </p:nvPr>
        </p:nvSpPr>
        <p:spPr>
          <a:xfrm>
            <a:off x="235500" y="827175"/>
            <a:ext cx="8445300" cy="419100"/>
          </a:xfrm>
          <a:prstGeom prst="rect">
            <a:avLst/>
          </a:prstGeom>
        </p:spPr>
        <p:txBody>
          <a:bodyPr anchorCtr="0" anchor="t" bIns="91425" lIns="91425" spcFirstLastPara="1" rIns="91425" wrap="square" tIns="91425">
            <a:noAutofit/>
          </a:bodyPr>
          <a:lstStyle/>
          <a:p>
            <a:pPr indent="0" lvl="0" marL="0" marR="0" rtl="0" algn="l">
              <a:lnSpc>
                <a:spcPct val="115000"/>
              </a:lnSpc>
              <a:spcBef>
                <a:spcPts val="0"/>
              </a:spcBef>
              <a:spcAft>
                <a:spcPts val="1600"/>
              </a:spcAft>
              <a:buNone/>
            </a:pPr>
            <a:r>
              <a:rPr lang="en" sz="1800"/>
              <a:t>There are a few different ways how slots can be set</a:t>
            </a:r>
            <a:endParaRPr sz="1800"/>
          </a:p>
        </p:txBody>
      </p:sp>
      <p:sp>
        <p:nvSpPr>
          <p:cNvPr id="1974" name="Google Shape;1974;p246"/>
          <p:cNvSpPr txBox="1"/>
          <p:nvPr/>
        </p:nvSpPr>
        <p:spPr>
          <a:xfrm>
            <a:off x="393325" y="1512800"/>
            <a:ext cx="7874100" cy="2700300"/>
          </a:xfrm>
          <a:prstGeom prst="rect">
            <a:avLst/>
          </a:prstGeom>
          <a:noFill/>
          <a:ln>
            <a:noFill/>
          </a:ln>
        </p:spPr>
        <p:txBody>
          <a:bodyPr anchorCtr="0" anchor="t" bIns="91425" lIns="91425" spcFirstLastPara="1" rIns="91425" wrap="square" tIns="91425">
            <a:noAutofit/>
          </a:bodyPr>
          <a:lstStyle/>
          <a:p>
            <a:pPr indent="-317500" lvl="0" marL="457200" rtl="0" algn="l">
              <a:spcBef>
                <a:spcPts val="0"/>
              </a:spcBef>
              <a:spcAft>
                <a:spcPts val="0"/>
              </a:spcAft>
              <a:buClr>
                <a:srgbClr val="666666"/>
              </a:buClr>
              <a:buSzPts val="1400"/>
              <a:buFont typeface="Source Sans Pro"/>
              <a:buChar char="●"/>
            </a:pPr>
            <a:r>
              <a:rPr lang="en">
                <a:solidFill>
                  <a:srgbClr val="666666"/>
                </a:solidFill>
                <a:latin typeface="Source Sans Pro"/>
                <a:ea typeface="Source Sans Pro"/>
                <a:cs typeface="Source Sans Pro"/>
                <a:sym typeface="Source Sans Pro"/>
              </a:rPr>
              <a:t>Slots set by custom actions</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9144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457200" rtl="0" algn="l">
              <a:spcBef>
                <a:spcPts val="0"/>
              </a:spcBef>
              <a:spcAft>
                <a:spcPts val="0"/>
              </a:spcAft>
              <a:buNone/>
            </a:pPr>
            <a:r>
              <a:t/>
            </a:r>
            <a:endParaRPr>
              <a:solidFill>
                <a:srgbClr val="666666"/>
              </a:solidFill>
              <a:latin typeface="Source Sans Pro"/>
              <a:ea typeface="Source Sans Pro"/>
              <a:cs typeface="Source Sans Pro"/>
              <a:sym typeface="Source Sans Pro"/>
            </a:endParaRPr>
          </a:p>
          <a:p>
            <a:pPr indent="0" lvl="0" marL="457200" rtl="0" algn="l">
              <a:spcBef>
                <a:spcPts val="0"/>
              </a:spcBef>
              <a:spcAft>
                <a:spcPts val="0"/>
              </a:spcAft>
              <a:buNone/>
            </a:pPr>
            <a:r>
              <a:t/>
            </a:r>
            <a:endParaRPr>
              <a:latin typeface="Source Sans Pro"/>
              <a:ea typeface="Source Sans Pro"/>
              <a:cs typeface="Source Sans Pro"/>
              <a:sym typeface="Source Sans Pro"/>
            </a:endParaRPr>
          </a:p>
        </p:txBody>
      </p:sp>
      <p:sp>
        <p:nvSpPr>
          <p:cNvPr id="1975" name="Google Shape;1975;p246"/>
          <p:cNvSpPr txBox="1"/>
          <p:nvPr/>
        </p:nvSpPr>
        <p:spPr>
          <a:xfrm>
            <a:off x="1976850" y="2353825"/>
            <a:ext cx="4492200" cy="1263900"/>
          </a:xfrm>
          <a:prstGeom prst="rect">
            <a:avLst/>
          </a:prstGeom>
          <a:solidFill>
            <a:srgbClr val="F7F8F9"/>
          </a:solidFill>
          <a:ln cap="flat" cmpd="sng" w="28575">
            <a:solidFill>
              <a:srgbClr val="5A17EE"/>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en">
                <a:solidFill>
                  <a:srgbClr val="5A17EE"/>
                </a:solidFill>
                <a:latin typeface="Courier New"/>
                <a:ea typeface="Courier New"/>
                <a:cs typeface="Courier New"/>
                <a:sym typeface="Courier New"/>
              </a:rPr>
              <a:t>## account balance story</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check_account_balance</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action_account_balance</a:t>
            </a:r>
            <a:endParaRPr>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slot</a:t>
            </a:r>
            <a:r>
              <a:rPr b="1" lang="en">
                <a:solidFill>
                  <a:srgbClr val="757575"/>
                </a:solidFill>
                <a:latin typeface="Courier New"/>
                <a:ea typeface="Courier New"/>
                <a:cs typeface="Courier New"/>
                <a:sym typeface="Courier New"/>
              </a:rPr>
              <a:t>{"account_balance": 1000}</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rPr lang="en">
                <a:solidFill>
                  <a:srgbClr val="757575"/>
                </a:solidFill>
                <a:latin typeface="Courier New"/>
                <a:ea typeface="Courier New"/>
                <a:cs typeface="Courier New"/>
                <a:sym typeface="Courier New"/>
              </a:rPr>
              <a:t>    - </a:t>
            </a:r>
            <a:r>
              <a:rPr lang="en">
                <a:solidFill>
                  <a:srgbClr val="757575"/>
                </a:solidFill>
                <a:latin typeface="Courier New"/>
                <a:ea typeface="Courier New"/>
                <a:cs typeface="Courier New"/>
                <a:sym typeface="Courier New"/>
              </a:rPr>
              <a:t>slot</a:t>
            </a:r>
            <a:r>
              <a:rPr b="1" lang="en">
                <a:solidFill>
                  <a:srgbClr val="757575"/>
                </a:solidFill>
                <a:latin typeface="Courier New"/>
                <a:ea typeface="Courier New"/>
                <a:cs typeface="Courier New"/>
                <a:sym typeface="Courier New"/>
              </a:rPr>
              <a:t>{"amount_transferred": None}</a:t>
            </a:r>
            <a:endParaRPr b="1">
              <a:solidFill>
                <a:srgbClr val="757575"/>
              </a:solidFill>
              <a:latin typeface="Courier New"/>
              <a:ea typeface="Courier New"/>
              <a:cs typeface="Courier New"/>
              <a:sym typeface="Courier New"/>
            </a:endParaRPr>
          </a:p>
          <a:p>
            <a:pPr indent="0" lvl="0" marL="0" rtl="0" algn="l">
              <a:lnSpc>
                <a:spcPct val="100000"/>
              </a:lnSpc>
              <a:spcBef>
                <a:spcPts val="0"/>
              </a:spcBef>
              <a:spcAft>
                <a:spcPts val="0"/>
              </a:spcAft>
              <a:buNone/>
            </a:pPr>
            <a:r>
              <a:t/>
            </a:r>
            <a:endParaRPr>
              <a:solidFill>
                <a:srgbClr val="757575"/>
              </a:solidFill>
              <a:latin typeface="Courier New"/>
              <a:ea typeface="Courier New"/>
              <a:cs typeface="Courier New"/>
              <a:sym typeface="Courier New"/>
            </a:endParaRPr>
          </a:p>
        </p:txBody>
      </p:sp>
    </p:spTree>
  </p:cSld>
  <p:clrMapOvr>
    <a:masterClrMapping/>
  </p:clrMapOvr>
</p:sld>
</file>

<file path=ppt/theme/theme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0.xml><?xml version="1.0" encoding="utf-8"?>
<a:theme xmlns:a="http://schemas.openxmlformats.org/drawingml/2006/main" xmlns:r="http://schemas.openxmlformats.org/officeDocument/2006/relationships"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1.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5B16EE"/>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12.xml><?xml version="1.0" encoding="utf-8"?>
<a:theme xmlns:a="http://schemas.openxmlformats.org/drawingml/2006/main" xmlns:r="http://schemas.openxmlformats.org/officeDocument/2006/relationships"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Rasa">
  <a:themeElements>
    <a:clrScheme name="Custom 1">
      <a:dk1>
        <a:srgbClr val="000000"/>
      </a:dk1>
      <a:lt1>
        <a:srgbClr val="FFFFFF"/>
      </a:lt1>
      <a:dk2>
        <a:srgbClr val="595959"/>
      </a:dk2>
      <a:lt2>
        <a:srgbClr val="EEEEEE"/>
      </a:lt2>
      <a:accent1>
        <a:srgbClr val="5A17EF"/>
      </a:accent1>
      <a:accent2>
        <a:srgbClr val="319CFF"/>
      </a:accent2>
      <a:accent3>
        <a:srgbClr val="000000"/>
      </a:accent3>
      <a:accent4>
        <a:srgbClr val="000000"/>
      </a:accent4>
      <a:accent5>
        <a:srgbClr val="000000"/>
      </a:accent5>
      <a:accent6>
        <a:srgbClr val="000000"/>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7.xml><?xml version="1.0" encoding="utf-8"?>
<a:theme xmlns:a="http://schemas.openxmlformats.org/drawingml/2006/main" xmlns:r="http://schemas.openxmlformats.org/officeDocument/2006/relationships"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8.xml><?xml version="1.0" encoding="utf-8"?>
<a:theme xmlns:a="http://schemas.openxmlformats.org/drawingml/2006/main" xmlns:r="http://schemas.openxmlformats.org/officeDocument/2006/relationships"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9.xml><?xml version="1.0" encoding="utf-8"?>
<a:theme xmlns:a="http://schemas.openxmlformats.org/drawingml/2006/main" xmlns:r="http://schemas.openxmlformats.org/officeDocument/2006/relationships" name="Rasa">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